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81" r:id="rId5"/>
    <p:sldId id="282" r:id="rId6"/>
    <p:sldId id="283" r:id="rId7"/>
    <p:sldId id="284" r:id="rId8"/>
    <p:sldId id="285" r:id="rId9"/>
    <p:sldId id="286" r:id="rId10"/>
    <p:sldId id="287" r:id="rId11"/>
    <p:sldId id="288" r:id="rId12"/>
    <p:sldId id="289" r:id="rId13"/>
    <p:sldId id="290" r:id="rId14"/>
    <p:sldId id="260" r:id="rId15"/>
    <p:sldId id="261" r:id="rId16"/>
    <p:sldId id="291" r:id="rId17"/>
    <p:sldId id="262" r:id="rId18"/>
    <p:sldId id="292" r:id="rId19"/>
    <p:sldId id="263" r:id="rId20"/>
    <p:sldId id="293" r:id="rId21"/>
    <p:sldId id="264" r:id="rId22"/>
    <p:sldId id="294" r:id="rId23"/>
    <p:sldId id="265" r:id="rId24"/>
    <p:sldId id="266" r:id="rId25"/>
    <p:sldId id="296" r:id="rId26"/>
    <p:sldId id="295" r:id="rId27"/>
    <p:sldId id="297" r:id="rId28"/>
    <p:sldId id="298" r:id="rId29"/>
    <p:sldId id="299" r:id="rId30"/>
    <p:sldId id="300" r:id="rId31"/>
    <p:sldId id="267" r:id="rId32"/>
    <p:sldId id="301" r:id="rId33"/>
    <p:sldId id="302" r:id="rId34"/>
    <p:sldId id="268" r:id="rId35"/>
    <p:sldId id="303" r:id="rId36"/>
    <p:sldId id="304" r:id="rId37"/>
    <p:sldId id="305" r:id="rId38"/>
    <p:sldId id="306" r:id="rId39"/>
    <p:sldId id="307" r:id="rId40"/>
    <p:sldId id="308" r:id="rId41"/>
    <p:sldId id="269" r:id="rId42"/>
    <p:sldId id="309" r:id="rId43"/>
    <p:sldId id="270" r:id="rId44"/>
    <p:sldId id="310" r:id="rId45"/>
    <p:sldId id="311" r:id="rId46"/>
    <p:sldId id="272" r:id="rId47"/>
    <p:sldId id="271" r:id="rId48"/>
    <p:sldId id="312" r:id="rId49"/>
    <p:sldId id="313" r:id="rId50"/>
    <p:sldId id="314" r:id="rId51"/>
    <p:sldId id="273" r:id="rId52"/>
    <p:sldId id="319" r:id="rId53"/>
    <p:sldId id="320" r:id="rId54"/>
    <p:sldId id="321" r:id="rId55"/>
    <p:sldId id="322" r:id="rId56"/>
    <p:sldId id="274" r:id="rId57"/>
    <p:sldId id="315" r:id="rId58"/>
    <p:sldId id="316" r:id="rId59"/>
    <p:sldId id="317" r:id="rId60"/>
    <p:sldId id="318" r:id="rId61"/>
    <p:sldId id="275" r:id="rId62"/>
    <p:sldId id="324" r:id="rId63"/>
    <p:sldId id="325" r:id="rId64"/>
    <p:sldId id="326" r:id="rId65"/>
    <p:sldId id="327" r:id="rId66"/>
    <p:sldId id="328" r:id="rId67"/>
    <p:sldId id="329" r:id="rId68"/>
    <p:sldId id="330" r:id="rId69"/>
    <p:sldId id="323" r:id="rId70"/>
    <p:sldId id="276" r:id="rId71"/>
    <p:sldId id="277" r:id="rId72"/>
    <p:sldId id="279" r:id="rId73"/>
    <p:sldId id="278" r:id="rId74"/>
    <p:sldId id="280" r:id="rId7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60"/>
  </p:normalViewPr>
  <p:slideViewPr>
    <p:cSldViewPr>
      <p:cViewPr varScale="1">
        <p:scale>
          <a:sx n="62" d="100"/>
          <a:sy n="62" d="100"/>
        </p:scale>
        <p:origin x="135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636912"/>
            <a:ext cx="7772400" cy="1470025"/>
          </a:xfrm>
        </p:spPr>
        <p:txBody>
          <a:bodyPr>
            <a:normAutofit/>
          </a:bodyPr>
          <a:lstStyle>
            <a:lvl1pPr algn="l">
              <a:defRPr sz="3500" b="1">
                <a:solidFill>
                  <a:srgbClr val="8A2626"/>
                </a:solidFill>
                <a:latin typeface="Swis721 Cn BT" panose="020B0506020202030204" pitchFamily="34" charset="0"/>
              </a:defRPr>
            </a:lvl1pPr>
          </a:lstStyle>
          <a:p>
            <a:r>
              <a:rPr lang="pt-BR" dirty="0"/>
              <a:t>Clique para editar o título mestre</a:t>
            </a:r>
          </a:p>
        </p:txBody>
      </p:sp>
      <p:sp>
        <p:nvSpPr>
          <p:cNvPr id="3" name="Subtítulo 2"/>
          <p:cNvSpPr>
            <a:spLocks noGrp="1"/>
          </p:cNvSpPr>
          <p:nvPr>
            <p:ph type="subTitle" idx="1"/>
          </p:nvPr>
        </p:nvSpPr>
        <p:spPr>
          <a:xfrm>
            <a:off x="731589" y="3692624"/>
            <a:ext cx="6400800" cy="1752600"/>
          </a:xfrm>
        </p:spPr>
        <p:txBody>
          <a:bodyPr>
            <a:normAutofit/>
          </a:bodyPr>
          <a:lstStyle>
            <a:lvl1pPr marL="0" indent="0" algn="l">
              <a:buNone/>
              <a:defRPr sz="2000">
                <a:solidFill>
                  <a:srgbClr val="8A2626"/>
                </a:solidFill>
                <a:latin typeface="Swis721 Cn BT" panose="020B05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8" y="5852387"/>
            <a:ext cx="2592288" cy="69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 name="Retângulo 9"/>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89034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1904"/>
            <a:ext cx="8229600" cy="1143000"/>
          </a:xfrm>
        </p:spPr>
        <p:txBody>
          <a:bodyPr>
            <a:normAutofit/>
          </a:bodyPr>
          <a:lstStyle>
            <a:lvl1pPr algn="l">
              <a:defRPr sz="3200" b="1">
                <a:solidFill>
                  <a:srgbClr val="8A2626"/>
                </a:solidFill>
                <a:latin typeface="Swis721 Cn BT" panose="020B0506020202030204" pitchFamily="34" charset="0"/>
              </a:defRPr>
            </a:lvl1pPr>
          </a:lstStyle>
          <a:p>
            <a:r>
              <a:rPr lang="pt-BR"/>
              <a:t>Clique para editar o título mestre</a:t>
            </a:r>
          </a:p>
        </p:txBody>
      </p:sp>
      <p:sp>
        <p:nvSpPr>
          <p:cNvPr id="3" name="Espaço Reservado para Conteúdo 2"/>
          <p:cNvSpPr>
            <a:spLocks noGrp="1"/>
          </p:cNvSpPr>
          <p:nvPr>
            <p:ph idx="1"/>
          </p:nvPr>
        </p:nvSpPr>
        <p:spPr>
          <a:xfrm>
            <a:off x="457200" y="2708921"/>
            <a:ext cx="8229600" cy="3528392"/>
          </a:xfrm>
        </p:spPr>
        <p:txBody>
          <a:bodyPr>
            <a:normAutofit/>
          </a:bodyPr>
          <a:lstStyle>
            <a:lvl1pPr>
              <a:defRPr sz="2400">
                <a:solidFill>
                  <a:srgbClr val="8A2626"/>
                </a:solidFill>
                <a:latin typeface="Swis721 Cn BT" panose="020B0506020202030204" pitchFamily="34" charset="0"/>
              </a:defRPr>
            </a:lvl1pPr>
            <a:lvl2pPr>
              <a:defRPr sz="2000">
                <a:solidFill>
                  <a:srgbClr val="8A2626"/>
                </a:solidFill>
                <a:latin typeface="Swis721 Cn BT" panose="020B0506020202030204" pitchFamily="34" charset="0"/>
              </a:defRPr>
            </a:lvl2pPr>
            <a:lvl3pPr>
              <a:defRPr sz="1800">
                <a:solidFill>
                  <a:srgbClr val="8A2626"/>
                </a:solidFill>
                <a:latin typeface="Swis721 Cn BT" panose="020B0506020202030204" pitchFamily="34" charset="0"/>
              </a:defRPr>
            </a:lvl3pPr>
            <a:lvl4pPr>
              <a:defRPr sz="1600">
                <a:solidFill>
                  <a:srgbClr val="8A2626"/>
                </a:solidFill>
                <a:latin typeface="Swis721 Cn BT" panose="020B0506020202030204" pitchFamily="34" charset="0"/>
              </a:defRPr>
            </a:lvl4pPr>
            <a:lvl5pPr>
              <a:defRPr sz="1600">
                <a:solidFill>
                  <a:srgbClr val="8A2626"/>
                </a:solidFill>
                <a:latin typeface="Swis721 Cn BT" panose="020B050602020203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9" name="Retângulo 8"/>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1052281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3DEF6-3213-4E1F-BF11-F9A2367C79DC}" type="datetimeFigureOut">
              <a:rPr lang="pt-BR" smtClean="0"/>
              <a:t>27/11/2020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0E64-08E1-4CA4-97BB-8E38FA75E785}" type="slidenum">
              <a:rPr lang="pt-BR" smtClean="0"/>
              <a:t>‹nº›</a:t>
            </a:fld>
            <a:endParaRPr lang="pt-BR"/>
          </a:p>
        </p:txBody>
      </p:sp>
    </p:spTree>
    <p:extLst>
      <p:ext uri="{BB962C8B-B14F-4D97-AF65-F5344CB8AC3E}">
        <p14:creationId xmlns:p14="http://schemas.microsoft.com/office/powerpoint/2010/main" val="276033751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1800" b="1" cap="small" dirty="0">
                <a:effectLst/>
                <a:latin typeface="Arial" panose="020B0604020202020204" pitchFamily="34" charset="0"/>
                <a:ea typeface="Times New Roman" panose="02020603050405020304" pitchFamily="18" charset="0"/>
              </a:rPr>
              <a:t>AS RELAÇÕES ENTRE ADAPTABILIDADE INDIVIDUAL, SATISFAÇÃO, BURNOUT E INSTABILIDADE DO PROJETO NA ENGENHARIA DE SOFTWARE</a:t>
            </a:r>
            <a:br>
              <a:rPr lang="pt-BR" sz="1800" b="1" cap="small" dirty="0">
                <a:effectLst/>
                <a:latin typeface="Times New Roman" panose="02020603050405020304" pitchFamily="18" charset="0"/>
                <a:ea typeface="Times New Roman" panose="02020603050405020304" pitchFamily="18" charset="0"/>
              </a:rPr>
            </a:br>
            <a:endParaRPr lang="pt-BR" dirty="0"/>
          </a:p>
        </p:txBody>
      </p:sp>
      <p:sp>
        <p:nvSpPr>
          <p:cNvPr id="3" name="Subtítulo 2"/>
          <p:cNvSpPr>
            <a:spLocks noGrp="1"/>
          </p:cNvSpPr>
          <p:nvPr>
            <p:ph type="subTitle" idx="1"/>
          </p:nvPr>
        </p:nvSpPr>
        <p:spPr/>
        <p:txBody>
          <a:bodyPr/>
          <a:lstStyle/>
          <a:p>
            <a:r>
              <a:rPr lang="pt-BR" sz="1800" b="1" cap="all" dirty="0">
                <a:latin typeface="Arial" panose="020B0604020202020204" pitchFamily="34" charset="0"/>
                <a:ea typeface="Calibri" panose="020F0502020204030204" pitchFamily="34" charset="0"/>
                <a:cs typeface="Arial" panose="020B0604020202020204" pitchFamily="34" charset="0"/>
              </a:rPr>
              <a:t>Autor: </a:t>
            </a:r>
            <a:r>
              <a:rPr lang="pt-BR" sz="1800" b="0" cap="all" dirty="0">
                <a:effectLst/>
                <a:latin typeface="Arial" panose="020B0604020202020204" pitchFamily="34" charset="0"/>
                <a:ea typeface="Calibri" panose="020F0502020204030204" pitchFamily="34" charset="0"/>
                <a:cs typeface="Arial" panose="020B0604020202020204" pitchFamily="34" charset="0"/>
              </a:rPr>
              <a:t>danilo monteiro ribeiro</a:t>
            </a:r>
            <a:endParaRPr lang="pt-BR" sz="1800" b="1" cap="all"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Fabio Queda Bueno da </a:t>
            </a:r>
            <a:r>
              <a:rPr lang="pt-BR" sz="1800" dirty="0" err="1">
                <a:effectLst/>
                <a:latin typeface="Arial" panose="020B0604020202020204" pitchFamily="34" charset="0"/>
                <a:ea typeface="Calibri" panose="020F0502020204030204" pitchFamily="34" charset="0"/>
                <a:cs typeface="Arial" panose="020B0604020202020204" pitchFamily="34" charset="0"/>
              </a:rPr>
              <a:t>SiIva</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Coorientador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José Jorge Lima Dias Junior</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84320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Calibri" panose="020F0502020204030204" pitchFamily="34" charset="0"/>
              </a:rPr>
              <a:t>Um dos conceitos estudados na literatura sobre gestão é o de </a:t>
            </a:r>
            <a:r>
              <a:rPr lang="pt-BR" sz="1800" dirty="0" err="1">
                <a:effectLst/>
                <a:latin typeface="Arial" panose="020B0604020202020204" pitchFamily="34" charset="0"/>
                <a:ea typeface="Calibri" panose="020F0502020204030204" pitchFamily="34" charset="0"/>
              </a:rPr>
              <a:t>burnout</a:t>
            </a:r>
            <a:r>
              <a:rPr lang="pt-BR" sz="1800" dirty="0">
                <a:effectLst/>
                <a:latin typeface="Arial" panose="020B0604020202020204" pitchFamily="34" charset="0"/>
                <a:ea typeface="Calibri" panose="020F0502020204030204" pitchFamily="34" charset="0"/>
              </a:rPr>
              <a:t> de trabalho, que é uma síndrome em que os estressores de um trabalho alteram as respostas às atribuições de tarefas de maneiras negativas (MASLACH; SCHAUFELI; LEITER, 2001). Como consequência do </a:t>
            </a:r>
            <a:r>
              <a:rPr lang="pt-BR" sz="1800" dirty="0" err="1">
                <a:effectLst/>
                <a:latin typeface="Arial" panose="020B0604020202020204" pitchFamily="34" charset="0"/>
                <a:ea typeface="Calibri" panose="020F0502020204030204" pitchFamily="34" charset="0"/>
              </a:rPr>
              <a:t>burnout</a:t>
            </a:r>
            <a:r>
              <a:rPr lang="pt-BR" sz="1800" dirty="0">
                <a:effectLst/>
                <a:latin typeface="Arial" panose="020B0604020202020204" pitchFamily="34" charset="0"/>
                <a:ea typeface="Calibri" panose="020F0502020204030204" pitchFamily="34" charset="0"/>
              </a:rPr>
              <a:t>, os indivíduos têm comportamentos destrutivos como conflitos pessoais, cansaço, bem como eventos organizacionais, tal qual a rotatividade, o absenteísmo e a redução do desempenho no trabalho (SWIDER; ZIMMERMAN, 2010)</a:t>
            </a:r>
            <a:endParaRPr lang="pt-BR" dirty="0"/>
          </a:p>
        </p:txBody>
      </p:sp>
    </p:spTree>
    <p:extLst>
      <p:ext uri="{BB962C8B-B14F-4D97-AF65-F5344CB8AC3E}">
        <p14:creationId xmlns:p14="http://schemas.microsoft.com/office/powerpoint/2010/main" val="270505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Desta forma, </a:t>
            </a: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relação de cada uma das dimensões da adaptabilidade individual e de cada uma das dimensões do </a:t>
            </a:r>
            <a:r>
              <a:rPr lang="pt-BR" sz="1800" b="1"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b="1" dirty="0">
                <a:effectLst/>
                <a:latin typeface="Arial" panose="020B0604020202020204" pitchFamily="34" charset="0"/>
                <a:ea typeface="Calibri" panose="020F0502020204030204" pitchFamily="34" charset="0"/>
                <a:cs typeface="Times New Roman" panose="02020603050405020304" pitchFamily="18" charset="0"/>
              </a:rPr>
              <a:t> na percepção dos Engenheiros de Software? Mais do que isso, elas são positivas ou negativas?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83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Ademais, apesar de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e de a satisfação com o trabalho serem fatores importantes e que já estão sendo estudados na Engenharia de Software há um bom tempo (LENBERG; FELDT; WALLGREN, 2015), outra pergunta que surge é: </a:t>
            </a: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a relação entre o </a:t>
            </a:r>
            <a:r>
              <a:rPr lang="pt-BR" sz="1800" b="1"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b="1" dirty="0">
                <a:effectLst/>
                <a:latin typeface="Arial" panose="020B0604020202020204" pitchFamily="34" charset="0"/>
                <a:ea typeface="Calibri" panose="020F0502020204030204" pitchFamily="34" charset="0"/>
                <a:cs typeface="Times New Roman" panose="02020603050405020304" pitchFamily="18" charset="0"/>
              </a:rPr>
              <a:t> e a percepção de satisfação na Engenharia de Software? Essa relação é positiva ou negativa?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857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Por fim, o outro constructo investigado nesta pesquisa é a percepção da instabilidade. Como comentado anteriormente, o processo de desenvolvimento de software pode sofrer com as mudanças, mas elas são inerentes ao processo (BOEHM, 2007; MELNIK; MAURER, 2006; WILLIAMS; COCKBURN, 2003). Nesse contexto, será que: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entre a percepção de instabilidade dos indivíduos com a percepção de satisfação na Engenharia de Software? E com o </a:t>
            </a:r>
            <a:r>
              <a:rPr lang="pt-BR" sz="1800" b="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46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77500" lnSpcReduction="20000"/>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OG: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Investigar as relações entre a adaptabilidade individual, a satisfação com o trabalho, a instabilidade e o </a:t>
            </a:r>
            <a:r>
              <a:rPr lang="pt-BR" sz="1800" b="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na percepção dos membros de equipes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Para responder a esta questão, este trabalho se propõe a realizar os seguintes objetivos específicos (OE):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OE1.Traduzir para o português e validar uma escala sobre adaptabilidade individual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OE2. Desenvolver e validar uma escala sobre instabilidade para 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OE3. Avaliar a significância das relações entre a adaptabilidade individual, satisfação com o trabalho, instabilidade, Burnout na Engenharia de Software e suas respectivas positividades e negatividades.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10394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64961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501CFB65-B4C8-45DF-B626-1CB27426C7C3}"/>
              </a:ext>
            </a:extLst>
          </p:cNvPr>
          <p:cNvSpPr txBox="1"/>
          <p:nvPr/>
        </p:nvSpPr>
        <p:spPr>
          <a:xfrm>
            <a:off x="899592" y="3429000"/>
            <a:ext cx="6385052" cy="1477328"/>
          </a:xfrm>
          <a:prstGeom prst="rect">
            <a:avLst/>
          </a:prstGeom>
          <a:noFill/>
        </p:spPr>
        <p:txBody>
          <a:bodyPr wrap="square">
            <a:spAutoFit/>
          </a:bodyPr>
          <a:lstStyle/>
          <a:p>
            <a:r>
              <a:rPr lang="pt-BR" sz="1800" dirty="0" err="1">
                <a:effectLst/>
                <a:latin typeface="Arial" panose="020B0604020202020204" pitchFamily="34" charset="0"/>
                <a:ea typeface="Times New Roman" panose="02020603050405020304" pitchFamily="18" charset="0"/>
              </a:rPr>
              <a:t>Baard</a:t>
            </a:r>
            <a:r>
              <a:rPr lang="pt-BR" sz="1800" dirty="0">
                <a:effectLst/>
                <a:latin typeface="Arial" panose="020B0604020202020204" pitchFamily="34" charset="0"/>
                <a:ea typeface="Times New Roman" panose="02020603050405020304" pitchFamily="18" charset="0"/>
              </a:rPr>
              <a:t>, </a:t>
            </a:r>
            <a:r>
              <a:rPr lang="pt-BR" sz="1800" dirty="0" err="1">
                <a:effectLst/>
                <a:latin typeface="Arial" panose="020B0604020202020204" pitchFamily="34" charset="0"/>
                <a:ea typeface="Times New Roman" panose="02020603050405020304" pitchFamily="18" charset="0"/>
              </a:rPr>
              <a:t>Rench</a:t>
            </a:r>
            <a:r>
              <a:rPr lang="pt-BR" sz="1800" dirty="0">
                <a:effectLst/>
                <a:latin typeface="Arial" panose="020B0604020202020204" pitchFamily="34" charset="0"/>
                <a:ea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rPr>
              <a:t>Kozlowski</a:t>
            </a:r>
            <a:r>
              <a:rPr lang="pt-BR" sz="1800" dirty="0">
                <a:effectLst/>
                <a:latin typeface="Arial" panose="020B0604020202020204" pitchFamily="34" charset="0"/>
                <a:ea typeface="Times New Roman" panose="02020603050405020304" pitchFamily="18" charset="0"/>
              </a:rPr>
              <a:t> (2014) afirmam que o fenômeno do desempenho adaptativo pode ser considerado como alterações cognitivas, afetivas, motivacionais e comportamentais realizadas devido às demandas que ocorrem no ambiente.</a:t>
            </a:r>
            <a:endParaRPr lang="pt-BR" dirty="0"/>
          </a:p>
        </p:txBody>
      </p:sp>
    </p:spTree>
    <p:extLst>
      <p:ext uri="{BB962C8B-B14F-4D97-AF65-F5344CB8AC3E}">
        <p14:creationId xmlns:p14="http://schemas.microsoft.com/office/powerpoint/2010/main" val="329313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pic>
        <p:nvPicPr>
          <p:cNvPr id="4" name="Imagem 3" descr="Tela de celular com texto preto sobre fundo branco&#10;&#10;Descrição gerada automaticamente">
            <a:extLst>
              <a:ext uri="{FF2B5EF4-FFF2-40B4-BE49-F238E27FC236}">
                <a16:creationId xmlns:a16="http://schemas.microsoft.com/office/drawing/2014/main" id="{21FAB2C0-9629-4F1F-B214-FF439289D467}"/>
              </a:ext>
            </a:extLst>
          </p:cNvPr>
          <p:cNvPicPr/>
          <p:nvPr/>
        </p:nvPicPr>
        <p:blipFill>
          <a:blip r:embed="rId2"/>
          <a:stretch>
            <a:fillRect/>
          </a:stretch>
        </p:blipFill>
        <p:spPr>
          <a:xfrm>
            <a:off x="1403648" y="2564904"/>
            <a:ext cx="5750455" cy="3517553"/>
          </a:xfrm>
          <a:prstGeom prst="rect">
            <a:avLst/>
          </a:prstGeom>
        </p:spPr>
      </p:pic>
    </p:spTree>
    <p:extLst>
      <p:ext uri="{BB962C8B-B14F-4D97-AF65-F5344CB8AC3E}">
        <p14:creationId xmlns:p14="http://schemas.microsoft.com/office/powerpoint/2010/main" val="340995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FCBA213D-0C5C-4069-878F-82E14D4DA30B}"/>
              </a:ext>
            </a:extLst>
          </p:cNvPr>
          <p:cNvSpPr txBox="1"/>
          <p:nvPr/>
        </p:nvSpPr>
        <p:spPr>
          <a:xfrm>
            <a:off x="1187624" y="2996952"/>
            <a:ext cx="6611420" cy="3139321"/>
          </a:xfrm>
          <a:prstGeom prst="rect">
            <a:avLst/>
          </a:prstGeom>
          <a:noFill/>
        </p:spPr>
        <p:txBody>
          <a:bodyPr wrap="square">
            <a:spAutoFit/>
          </a:bodyPr>
          <a:lstStyle/>
          <a:p>
            <a:r>
              <a:rPr lang="pt-BR" sz="1800" dirty="0">
                <a:effectLst/>
                <a:latin typeface="Arial" panose="020B0604020202020204" pitchFamily="34" charset="0"/>
                <a:ea typeface="Times New Roman" panose="02020603050405020304" pitchFamily="18" charset="0"/>
              </a:rPr>
              <a:t>Um dos principais trabalhos dentro da perspectiva do fenômeno do desempenho adaptativo é o de </a:t>
            </a:r>
            <a:r>
              <a:rPr lang="pt-BR" sz="1800" dirty="0" err="1">
                <a:effectLst/>
                <a:latin typeface="Arial" panose="020B0604020202020204" pitchFamily="34" charset="0"/>
                <a:ea typeface="Times New Roman" panose="02020603050405020304" pitchFamily="18" charset="0"/>
              </a:rPr>
              <a:t>Pulakos</a:t>
            </a:r>
            <a:r>
              <a:rPr lang="pt-BR" sz="1800" dirty="0">
                <a:effectLst/>
                <a:latin typeface="Arial" panose="020B0604020202020204" pitchFamily="34" charset="0"/>
                <a:ea typeface="Times New Roman" panose="02020603050405020304" pitchFamily="18" charset="0"/>
              </a:rPr>
              <a:t> et al. (2000). A partir de uma revisão de literatura, os autores identificaram um conjunto de incidente críticos de desempenho adaptativo que permitiu a proposição de oito dimensões do construto: (i) resolver problemas criativamente;(</a:t>
            </a:r>
            <a:r>
              <a:rPr lang="pt-BR" sz="1800" dirty="0" err="1">
                <a:effectLst/>
                <a:latin typeface="Arial" panose="020B0604020202020204" pitchFamily="34" charset="0"/>
                <a:ea typeface="Times New Roman" panose="02020603050405020304" pitchFamily="18" charset="0"/>
              </a:rPr>
              <a:t>ii</a:t>
            </a:r>
            <a:r>
              <a:rPr lang="pt-BR" sz="1800" dirty="0">
                <a:effectLst/>
                <a:latin typeface="Arial" panose="020B0604020202020204" pitchFamily="34" charset="0"/>
                <a:ea typeface="Times New Roman" panose="02020603050405020304" pitchFamily="18" charset="0"/>
              </a:rPr>
              <a:t>) lidar com situações de trabalho incertas e imprevisíveis; (</a:t>
            </a:r>
            <a:r>
              <a:rPr lang="pt-BR" sz="1800" dirty="0" err="1">
                <a:effectLst/>
                <a:latin typeface="Arial" panose="020B0604020202020204" pitchFamily="34" charset="0"/>
                <a:ea typeface="Times New Roman" panose="02020603050405020304" pitchFamily="18" charset="0"/>
              </a:rPr>
              <a:t>iii</a:t>
            </a:r>
            <a:r>
              <a:rPr lang="pt-BR" sz="1800" dirty="0">
                <a:effectLst/>
                <a:latin typeface="Arial" panose="020B0604020202020204" pitchFamily="34" charset="0"/>
                <a:ea typeface="Times New Roman" panose="02020603050405020304" pitchFamily="18" charset="0"/>
              </a:rPr>
              <a:t>) aprender novas tarefas de trabalho, tecnologias e procedimentos; (</a:t>
            </a:r>
            <a:r>
              <a:rPr lang="pt-BR" sz="1800" dirty="0" err="1">
                <a:effectLst/>
                <a:latin typeface="Arial" panose="020B0604020202020204" pitchFamily="34" charset="0"/>
                <a:ea typeface="Times New Roman" panose="02020603050405020304" pitchFamily="18" charset="0"/>
              </a:rPr>
              <a:t>iv</a:t>
            </a:r>
            <a:r>
              <a:rPr lang="pt-BR" sz="1800" dirty="0">
                <a:effectLst/>
                <a:latin typeface="Arial" panose="020B0604020202020204" pitchFamily="34" charset="0"/>
                <a:ea typeface="Times New Roman" panose="02020603050405020304" pitchFamily="18" charset="0"/>
              </a:rPr>
              <a:t>) adaptabilidade interpessoal; (v) adaptabilidade cultural; (vi) adaptabilidade física; (</a:t>
            </a:r>
            <a:r>
              <a:rPr lang="pt-BR" sz="1800" dirty="0" err="1">
                <a:effectLst/>
                <a:latin typeface="Arial" panose="020B0604020202020204" pitchFamily="34" charset="0"/>
                <a:ea typeface="Times New Roman" panose="02020603050405020304" pitchFamily="18" charset="0"/>
              </a:rPr>
              <a:t>vii</a:t>
            </a:r>
            <a:r>
              <a:rPr lang="pt-BR" sz="1800" dirty="0">
                <a:effectLst/>
                <a:latin typeface="Arial" panose="020B0604020202020204" pitchFamily="34" charset="0"/>
                <a:ea typeface="Times New Roman" panose="02020603050405020304" pitchFamily="18" charset="0"/>
              </a:rPr>
              <a:t>) lidar com o estresse do trabalho; e (</a:t>
            </a:r>
            <a:r>
              <a:rPr lang="pt-BR" sz="1800" dirty="0" err="1">
                <a:effectLst/>
                <a:latin typeface="Arial" panose="020B0604020202020204" pitchFamily="34" charset="0"/>
                <a:ea typeface="Times New Roman" panose="02020603050405020304" pitchFamily="18" charset="0"/>
              </a:rPr>
              <a:t>viii</a:t>
            </a:r>
            <a:r>
              <a:rPr lang="pt-BR" sz="1800" dirty="0">
                <a:effectLst/>
                <a:latin typeface="Arial" panose="020B0604020202020204" pitchFamily="34" charset="0"/>
                <a:ea typeface="Times New Roman" panose="02020603050405020304" pitchFamily="18" charset="0"/>
              </a:rPr>
              <a:t>) lidar com situações de emergências ou crise</a:t>
            </a:r>
            <a:endParaRPr lang="pt-BR" dirty="0"/>
          </a:p>
        </p:txBody>
      </p:sp>
    </p:spTree>
    <p:extLst>
      <p:ext uri="{BB962C8B-B14F-4D97-AF65-F5344CB8AC3E}">
        <p14:creationId xmlns:p14="http://schemas.microsoft.com/office/powerpoint/2010/main" val="374842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2427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D2A8D-3E6A-4B10-B358-19015E394F5A}"/>
              </a:ext>
            </a:extLst>
          </p:cNvPr>
          <p:cNvSpPr>
            <a:spLocks noGrp="1"/>
          </p:cNvSpPr>
          <p:nvPr>
            <p:ph type="title"/>
          </p:nvPr>
        </p:nvSpPr>
        <p:spPr/>
        <p:txBody>
          <a:bodyPr/>
          <a:lstStyle/>
          <a:p>
            <a:r>
              <a:rPr lang="pt-BR" dirty="0"/>
              <a:t>Sumário</a:t>
            </a:r>
          </a:p>
        </p:txBody>
      </p:sp>
      <p:sp>
        <p:nvSpPr>
          <p:cNvPr id="3" name="Espaço Reservado para Conteúdo 2">
            <a:extLst>
              <a:ext uri="{FF2B5EF4-FFF2-40B4-BE49-F238E27FC236}">
                <a16:creationId xmlns:a16="http://schemas.microsoft.com/office/drawing/2014/main" id="{43C87612-A7C4-42B9-866F-4AEB293A5B70}"/>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2740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pic>
        <p:nvPicPr>
          <p:cNvPr id="4" name="Espaço Reservado para Conteúdo 3">
            <a:extLst>
              <a:ext uri="{FF2B5EF4-FFF2-40B4-BE49-F238E27FC236}">
                <a16:creationId xmlns:a16="http://schemas.microsoft.com/office/drawing/2014/main" id="{9254E87E-E1B9-4A8E-9CDD-A60C6E12B58C}"/>
              </a:ext>
            </a:extLst>
          </p:cNvPr>
          <p:cNvPicPr>
            <a:picLocks noGrp="1"/>
          </p:cNvPicPr>
          <p:nvPr>
            <p:ph idx="1"/>
          </p:nvPr>
        </p:nvPicPr>
        <p:blipFill>
          <a:blip r:embed="rId2"/>
          <a:stretch>
            <a:fillRect/>
          </a:stretch>
        </p:blipFill>
        <p:spPr>
          <a:xfrm>
            <a:off x="827584" y="2708275"/>
            <a:ext cx="7704856" cy="3817069"/>
          </a:xfrm>
          <a:prstGeom prst="rect">
            <a:avLst/>
          </a:prstGeom>
        </p:spPr>
      </p:pic>
    </p:spTree>
    <p:extLst>
      <p:ext uri="{BB962C8B-B14F-4D97-AF65-F5344CB8AC3E}">
        <p14:creationId xmlns:p14="http://schemas.microsoft.com/office/powerpoint/2010/main" val="2524690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1677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62500" lnSpcReduction="20000"/>
          </a:bodyPr>
          <a:lstStyle/>
          <a:p>
            <a:pPr indent="44958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 estudo de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 também é importante para a adaptabilidade na Engenharia de Software. Esse estudo investigou como as equipes de desenvolvimento de sistemas de informações respondem a eventos não rotineiros em seu ambiente de trabalho. Esses eventos também são chamados na literatura de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deixa ou pista </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cue</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Uma deixa é conceituada como qualquer tipo de evento não rotineiro que pode ser previamente conhecido ou não, que tem potencial para perturbar e afetar o processo atual (LOUIS; SUTTON, 1991). A deixa é um fator primordial dentro da adaptação, pois é um processo individual de reconhecimento de informações em que cada membro da equipe busca por situações no ambiente que podem ter o potencial de afetar o sucesso da missão da equipe (BURKE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2006).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449580" algn="just">
              <a:lnSpc>
                <a:spcPct val="150000"/>
              </a:lnSpc>
              <a:spcAft>
                <a:spcPts val="600"/>
              </a:spcAft>
            </a:pP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 realizaram um estudo de caso qualitativo em três equipes. Foram identificados eventos (não rotineiros) que trazem instabilidade ao projeto, ou seja, fazem os indivíduos se adaptarem. Estes eventos foram classificados em três categorias: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volatilidade da tarefa,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disrupção</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tecnológica e instabilidade da equipe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450781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Satisfação</a:t>
            </a:r>
          </a:p>
        </p:txBody>
      </p:sp>
      <p:pic>
        <p:nvPicPr>
          <p:cNvPr id="4" name="Espaço Reservado para Conteúdo 3">
            <a:extLst>
              <a:ext uri="{FF2B5EF4-FFF2-40B4-BE49-F238E27FC236}">
                <a16:creationId xmlns:a16="http://schemas.microsoft.com/office/drawing/2014/main" id="{B35AE9F8-55D8-4E1C-9AA4-B77D889D9A79}"/>
              </a:ext>
            </a:extLst>
          </p:cNvPr>
          <p:cNvPicPr>
            <a:picLocks noGrp="1"/>
          </p:cNvPicPr>
          <p:nvPr>
            <p:ph idx="1"/>
          </p:nvPr>
        </p:nvPicPr>
        <p:blipFill>
          <a:blip r:embed="rId2"/>
          <a:stretch>
            <a:fillRect/>
          </a:stretch>
        </p:blipFill>
        <p:spPr>
          <a:xfrm>
            <a:off x="3275581" y="2708275"/>
            <a:ext cx="2592837" cy="3529013"/>
          </a:xfrm>
          <a:prstGeom prst="rect">
            <a:avLst/>
          </a:prstGeom>
        </p:spPr>
      </p:pic>
    </p:spTree>
    <p:extLst>
      <p:ext uri="{BB962C8B-B14F-4D97-AF65-F5344CB8AC3E}">
        <p14:creationId xmlns:p14="http://schemas.microsoft.com/office/powerpoint/2010/main" val="3512555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realizou um dos primeiros estudos sobre o fenômeno e o definiu como um sentimento de fracasso e exaustão causado por um excessivo desgaste de energia e recursos (FREUDENBERGER, 1974). Posteriormente,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complementou seus estudos, incluindo em sua definição comportamentos de fadiga, depressão, irritabilidade, aborrecimento, sobrecarga de trabalho, rigidez e inflexibilidade.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707072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en-US" sz="1800" dirty="0">
                <a:effectLst/>
                <a:latin typeface="Arial" panose="020B0604020202020204" pitchFamily="34" charset="0"/>
                <a:ea typeface="Times New Roman" panose="02020603050405020304" pitchFamily="18" charset="0"/>
              </a:rPr>
              <a:t>Para Maslach, Schaufeli, Leiter (2001), o burnout é </a:t>
            </a:r>
            <a:r>
              <a:rPr lang="en-US" sz="1800" dirty="0" err="1">
                <a:effectLst/>
                <a:latin typeface="Arial" panose="020B0604020202020204" pitchFamily="34" charset="0"/>
                <a:ea typeface="Times New Roman" panose="02020603050405020304" pitchFamily="18" charset="0"/>
              </a:rPr>
              <a:t>constituído</a:t>
            </a:r>
            <a:r>
              <a:rPr lang="en-US" sz="1800" dirty="0">
                <a:effectLst/>
                <a:latin typeface="Arial" panose="020B0604020202020204" pitchFamily="34" charset="0"/>
                <a:ea typeface="Times New Roman" panose="02020603050405020304" pitchFamily="18" charset="0"/>
              </a:rPr>
              <a:t> por </a:t>
            </a:r>
            <a:r>
              <a:rPr lang="en-US" sz="1800" dirty="0" err="1">
                <a:effectLst/>
                <a:latin typeface="Arial" panose="020B0604020202020204" pitchFamily="34" charset="0"/>
                <a:ea typeface="Times New Roman" panose="02020603050405020304" pitchFamily="18" charset="0"/>
              </a:rPr>
              <a:t>três</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dimensões</a:t>
            </a:r>
            <a:r>
              <a:rPr lang="en-US" sz="1800" dirty="0">
                <a:effectLst/>
                <a:latin typeface="Arial" panose="020B0604020202020204" pitchFamily="34" charset="0"/>
                <a:ea typeface="Times New Roman" panose="02020603050405020304" pitchFamily="18" charset="0"/>
              </a:rPr>
              <a:t> que </a:t>
            </a:r>
            <a:r>
              <a:rPr lang="en-US" sz="1800" dirty="0" err="1">
                <a:effectLst/>
                <a:latin typeface="Arial" panose="020B0604020202020204" pitchFamily="34" charset="0"/>
                <a:ea typeface="Times New Roman" panose="02020603050405020304" pitchFamily="18" charset="0"/>
              </a:rPr>
              <a:t>estão</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relacionadas</a:t>
            </a:r>
            <a:r>
              <a:rPr lang="en-US" sz="1800" dirty="0">
                <a:effectLst/>
                <a:latin typeface="Arial" panose="020B0604020202020204" pitchFamily="34" charset="0"/>
                <a:ea typeface="Times New Roman" panose="02020603050405020304" pitchFamily="18" charset="0"/>
              </a:rPr>
              <a:t>, mas </a:t>
            </a:r>
            <a:r>
              <a:rPr lang="en-US" sz="1800" dirty="0" err="1">
                <a:effectLst/>
                <a:latin typeface="Arial" panose="020B0604020202020204" pitchFamily="34" charset="0"/>
                <a:ea typeface="Times New Roman" panose="02020603050405020304" pitchFamily="18" charset="0"/>
              </a:rPr>
              <a:t>atuam</a:t>
            </a:r>
            <a:r>
              <a:rPr lang="en-US" sz="1800" dirty="0">
                <a:effectLst/>
                <a:latin typeface="Arial" panose="020B0604020202020204" pitchFamily="34" charset="0"/>
                <a:ea typeface="Times New Roman" panose="02020603050405020304" pitchFamily="18" charset="0"/>
              </a:rPr>
              <a:t> de forma </a:t>
            </a:r>
            <a:r>
              <a:rPr lang="en-US" sz="1800" dirty="0" err="1">
                <a:effectLst/>
                <a:latin typeface="Arial" panose="020B0604020202020204" pitchFamily="34" charset="0"/>
                <a:ea typeface="Times New Roman" panose="02020603050405020304" pitchFamily="18" charset="0"/>
              </a:rPr>
              <a:t>independente</a:t>
            </a:r>
            <a:r>
              <a:rPr lang="en-US" sz="1800" dirty="0">
                <a:effectLst/>
                <a:latin typeface="Arial" panose="020B0604020202020204" pitchFamily="34" charset="0"/>
                <a:ea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rPr>
              <a:t>A primeira dimensão é a de exaustão emocional que tem como principal característica a ausência ou carência de entusiasmo e energia, além de sentimento de esgotamento de recursos pelo indivíduo.</a:t>
            </a:r>
            <a:endParaRPr lang="pt-BR" dirty="0"/>
          </a:p>
        </p:txBody>
      </p:sp>
    </p:spTree>
    <p:extLst>
      <p:ext uri="{BB962C8B-B14F-4D97-AF65-F5344CB8AC3E}">
        <p14:creationId xmlns:p14="http://schemas.microsoft.com/office/powerpoint/2010/main" val="254854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990910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10917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77500" lnSpcReduction="20000"/>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segunda dimensão é a de despersonalização, também chamada de cinismo, que é caracterizada pela situação em que o indivíduo passa a tratar os outros indivíduos ao redor do seu trabalho, como clientes e colegas de trabalho, como objetos, desenvolvendo, assim, uma insensibilidade emocional. Isso ocorre porque g</a:t>
            </a:r>
            <a:r>
              <a:rPr lang="pt-BR" sz="1800" dirty="0">
                <a:effectLst/>
                <a:latin typeface="Arial" panose="020B0604020202020204" pitchFamily="34" charset="0"/>
                <a:ea typeface="Calibri" panose="020F0502020204030204" pitchFamily="34" charset="0"/>
                <a:cs typeface="Times New Roman" panose="02020603050405020304" pitchFamily="18" charset="0"/>
              </a:rPr>
              <a:t>eralmente se desenvolve uma resposta à sobrecarga de exaustão emocional que leva ao desapego ao outro, desenvolvendo, assim, a segunda dimensão do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LEITER, 2016).</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 terceira dimensão é da baixa realização pessoal no trabalho, também chamada de eficácia, que pode ser definida como uma tendência do trabalhador a se autoavaliar de forma negativa </a:t>
            </a:r>
            <a:r>
              <a:rPr lang="pt-BR" sz="1800" dirty="0">
                <a:effectLst/>
                <a:latin typeface="Arial" panose="020B0604020202020204" pitchFamily="34" charset="0"/>
                <a:ea typeface="Calibri" panose="020F0502020204030204" pitchFamily="34" charset="0"/>
                <a:cs typeface="Times New Roman" panose="02020603050405020304" pitchFamily="18" charset="0"/>
              </a:rPr>
              <a:t>(MASLACH; LEITER, 2016)</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Os indivíduos se sentem insatisfeitos com seu desenvolvimento profissional e, infelizes consigo, experimentando um sentimento de que são incompetentes ao realizar seu trabalho, o</a:t>
            </a:r>
            <a:r>
              <a:rPr lang="pt-BR" sz="1800" dirty="0">
                <a:effectLst/>
                <a:latin typeface="Arial" panose="020B0604020202020204" pitchFamily="34" charset="0"/>
                <a:ea typeface="Calibri" panose="020F0502020204030204" pitchFamily="34" charset="0"/>
                <a:cs typeface="Times New Roman" panose="02020603050405020304" pitchFamily="18" charset="0"/>
              </a:rPr>
              <a:t>u seja, as pessoas experimentam um sentimento crescente de que não têm habilidades e capacidades para realizar adequadamente seu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781356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 acordo com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Maslach</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Schaufeli</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Leiter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(2001), o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é uma síndrome que surge como uma resposta crônica, principalmente aos estressores interpessoais que ocorrem em situações do trabalho. Uma situação acontece no ambiente de trabalho e o indivíduo não consegue se ajustar a ela, seja pessoa/trabalho, seja pessoa/organização (MASLACH; LEITER, 2016). Isso significa que </a:t>
            </a:r>
            <a:r>
              <a:rPr lang="pt-BR" sz="1800" dirty="0">
                <a:effectLst/>
                <a:latin typeface="Arial" panose="020B0604020202020204" pitchFamily="34" charset="0"/>
                <a:ea typeface="Calibri" panose="020F0502020204030204" pitchFamily="34" charset="0"/>
                <a:cs typeface="Times New Roman" panose="02020603050405020304" pitchFamily="18" charset="0"/>
              </a:rPr>
              <a:t>pode existir uma discrepância entre as habilidades dos funcionários e as expectativas de trabalho, necessitando, assim, que o indivíduo mude.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406769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r>
              <a:rPr lang="pt-BR" sz="1800" dirty="0">
                <a:effectLst/>
                <a:latin typeface="Arial" panose="020B0604020202020204" pitchFamily="34" charset="0"/>
                <a:ea typeface="Times New Roman" panose="02020603050405020304" pitchFamily="18" charset="0"/>
              </a:rPr>
              <a:t>De fato, a mudança faz parte do desenvolvimento de software. Williams e Cockburn (2003) acreditam que a mudança é inevitável durante o processo de desenvolvimento de software.</a:t>
            </a: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Parte desses desafios surgem a partir das mudanças que ocorrem no ambiente em que a equipe e seus membros estão inseridos, como mudanças de membros, de requisitos, atualizações na linguagem de programação e pressão no cronograma (BOEHM, 2007; MELNIK; MAURER, 2006).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149210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teorias mais recentes argumentam que características pessoais e de trabalho precisam ser consideradas conjuntamente dentro do contexto do ambiente organizacional. O grau de ajuste, ou correspondência, entre a pessoa e o trabalho determinará até que ponto a pessoa consegue lidar com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GOLDBERG, 1998; TOPPINEN-TANNER, 2011).</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912562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afirmam que a instabilidade da tarefa é o resultado da introdução de novos requisitos, de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requisições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ex-post</a:t>
            </a:r>
            <a:r>
              <a:rPr lang="pt-BR" sz="1800" dirty="0">
                <a:effectLst/>
                <a:latin typeface="Arial" panose="020B0604020202020204" pitchFamily="34" charset="0"/>
                <a:ea typeface="Calibri" panose="020F0502020204030204" pitchFamily="34" charset="0"/>
                <a:cs typeface="Times New Roman" panose="02020603050405020304" pitchFamily="18" charset="0"/>
              </a:rPr>
              <a:t>. Portanto, neste trabalho, a percepção da instabilidade da tarefa também seguirá a base teórica proposta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e é definida como a percepção do indivíduo sobre as mudanças que ocorrem em suas tarefas, em especial, com novos requisitos,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prazos.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74645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Neste trabalho, serão utilizados os eventos que foram observados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que levam à instabilidade da equipe. Com isso, a percepção da instabilidade da equipe é definida como a percepção dos indivíduos quanto às mudanças que ocorrem em relação à saída e à entrada de membros que influenciam as atividades da equipe.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605111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Times New Roman" panose="02020603050405020304" pitchFamily="18" charset="0"/>
              </a:rPr>
              <a:t>De acordo com </a:t>
            </a:r>
            <a:r>
              <a:rPr lang="pt-BR" sz="1800" dirty="0" err="1">
                <a:effectLst/>
                <a:latin typeface="Arial" panose="020B0604020202020204" pitchFamily="34" charset="0"/>
                <a:ea typeface="Calibri" panose="020F0502020204030204" pitchFamily="34" charset="0"/>
              </a:rPr>
              <a:t>Kude</a:t>
            </a:r>
            <a:r>
              <a:rPr lang="pt-BR" sz="1800" dirty="0">
                <a:effectLst/>
                <a:latin typeface="Arial" panose="020B0604020202020204" pitchFamily="34" charset="0"/>
                <a:ea typeface="Calibri" panose="020F0502020204030204" pitchFamily="34" charset="0"/>
              </a:rPr>
              <a:t> et al. (2014), a instabilidade tecnológica é</a:t>
            </a:r>
            <a:r>
              <a:rPr lang="pt-BR" sz="1800" dirty="0">
                <a:effectLst/>
                <a:latin typeface="Arial" panose="020B0604020202020204" pitchFamily="34" charset="0"/>
                <a:ea typeface="Times New Roman" panose="02020603050405020304" pitchFamily="18" charset="0"/>
              </a:rPr>
              <a:t> causada pela introdução de um novo elemento tecnológico (novas linguagens, frameworks, API, modificação em software de terceiros que afeta o seu desenvolvimento de software...) ou por uma turbulência tecnológica (problemas relacionados ao ambiente e plataforma de desenvolvimento). </a:t>
            </a:r>
            <a:endParaRPr lang="pt-BR" dirty="0"/>
          </a:p>
        </p:txBody>
      </p:sp>
    </p:spTree>
    <p:extLst>
      <p:ext uri="{BB962C8B-B14F-4D97-AF65-F5344CB8AC3E}">
        <p14:creationId xmlns:p14="http://schemas.microsoft.com/office/powerpoint/2010/main" val="4250271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H1 - A percepção da adaptabilidade individual tem uma relação positiva com a satisfação com o trabalho dos indivíduos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 De acordo com </a:t>
            </a:r>
            <a:r>
              <a:rPr lang="pt-BR" sz="1800" dirty="0" err="1">
                <a:effectLst/>
                <a:latin typeface="Arial" panose="020B0604020202020204" pitchFamily="34" charset="0"/>
                <a:ea typeface="Times New Roman" panose="02020603050405020304" pitchFamily="18" charset="0"/>
              </a:rPr>
              <a:t>Cullen</a:t>
            </a:r>
            <a:r>
              <a:rPr lang="pt-BR" sz="1800" dirty="0">
                <a:effectLst/>
                <a:latin typeface="Arial" panose="020B0604020202020204" pitchFamily="34" charset="0"/>
                <a:ea typeface="Times New Roman" panose="02020603050405020304" pitchFamily="18" charset="0"/>
              </a:rPr>
              <a:t> et al. (2014), adaptabilidade individual influencia a maneira como os indivíduos interpretam e respondem a uma situação. Para os autores, indivíduos mais adaptáveis são mais propensos a perceber as situações de maneira positiva. Por exemplo, os indivíduos visualizam o fato de aprender algo novo como um desafio e não como algo estressante ou negativo (CULLEN et al. 2014). </a:t>
            </a:r>
            <a:endParaRPr lang="pt-BR" dirty="0"/>
          </a:p>
        </p:txBody>
      </p:sp>
    </p:spTree>
    <p:extLst>
      <p:ext uri="{BB962C8B-B14F-4D97-AF65-F5344CB8AC3E}">
        <p14:creationId xmlns:p14="http://schemas.microsoft.com/office/powerpoint/2010/main" val="3440142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H1 - A percepção da adaptabilidade individual tem uma relação positiva com a satisfação com o trabalho dos indivíduos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 De acordo com </a:t>
            </a:r>
            <a:r>
              <a:rPr lang="pt-BR" sz="1800" dirty="0" err="1">
                <a:effectLst/>
                <a:latin typeface="Arial" panose="020B0604020202020204" pitchFamily="34" charset="0"/>
                <a:ea typeface="Times New Roman" panose="02020603050405020304" pitchFamily="18" charset="0"/>
              </a:rPr>
              <a:t>Cullen</a:t>
            </a:r>
            <a:r>
              <a:rPr lang="pt-BR" sz="1800" dirty="0">
                <a:effectLst/>
                <a:latin typeface="Arial" panose="020B0604020202020204" pitchFamily="34" charset="0"/>
                <a:ea typeface="Times New Roman" panose="02020603050405020304" pitchFamily="18" charset="0"/>
              </a:rPr>
              <a:t> et al. (2014), adaptabilidade individual influencia a maneira como os indivíduos interpretam e respondem a uma situação. Para os autores, indivíduos mais adaptáveis são mais propensos a perceber as situações de maneira positiva. Por exemplo, os indivíduos visualizam o fato de aprender algo novo como um desafio e não como algo estressante ou negativo (CULLEN et al. 2014). </a:t>
            </a:r>
            <a:endParaRPr lang="pt-BR" dirty="0"/>
          </a:p>
        </p:txBody>
      </p:sp>
    </p:spTree>
    <p:extLst>
      <p:ext uri="{BB962C8B-B14F-4D97-AF65-F5344CB8AC3E}">
        <p14:creationId xmlns:p14="http://schemas.microsoft.com/office/powerpoint/2010/main" val="2758732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H2 – A percepção da adaptabilidade individual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292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H3– A percepção da satisfação com o trabalho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600"/>
              </a:spcAft>
              <a:buNone/>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98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H4 - A percepção da instabilidade está relacionada positivamente com </a:t>
            </a:r>
            <a:r>
              <a:rPr lang="pt-BR" sz="1800" b="1"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burnout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H5 - A percepção da instabilidade está relacionada negativamente com a satisfação</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48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 fato, um dos quatro valores ágeis preconiza que a equipe e seus membros devem ter capacidade de resposta às mudanças acima de um plano preestabelecido. Além disso, um dos seus 12 princípios é que “em intervalos de tempo regulares, a equipe reflete sobre como se tornar mais efetiva e, então, refina e ajusta seu comportamento de acordo.”(MANIFESTO, 2001).</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966834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CE01C-006F-4353-A4B1-70D3D0CC1DB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9FAC65B-4A9E-4347-A3F1-97E645739908}"/>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id="{2A60291B-AC6B-4A46-BC0A-45FC485EF377}"/>
              </a:ext>
            </a:extLst>
          </p:cNvPr>
          <p:cNvPicPr/>
          <p:nvPr/>
        </p:nvPicPr>
        <p:blipFill rotWithShape="1">
          <a:blip r:embed="rId2"/>
          <a:srcRect t="5603" r="4016" b="4149"/>
          <a:stretch/>
        </p:blipFill>
        <p:spPr bwMode="auto">
          <a:xfrm>
            <a:off x="1115616" y="764704"/>
            <a:ext cx="7489041" cy="5112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5732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7" name="Imagem 6">
            <a:extLst>
              <a:ext uri="{FF2B5EF4-FFF2-40B4-BE49-F238E27FC236}">
                <a16:creationId xmlns:a16="http://schemas.microsoft.com/office/drawing/2014/main" id="{1AB4F146-D31B-47C2-B123-9919E425CF3C}"/>
              </a:ext>
            </a:extLst>
          </p:cNvPr>
          <p:cNvPicPr>
            <a:picLocks noChangeAspect="1"/>
          </p:cNvPicPr>
          <p:nvPr/>
        </p:nvPicPr>
        <p:blipFill>
          <a:blip r:embed="rId2"/>
          <a:stretch>
            <a:fillRect/>
          </a:stretch>
        </p:blipFill>
        <p:spPr>
          <a:xfrm>
            <a:off x="1691680" y="2837088"/>
            <a:ext cx="5139456" cy="2912018"/>
          </a:xfrm>
          <a:prstGeom prst="rect">
            <a:avLst/>
          </a:prstGeom>
        </p:spPr>
      </p:pic>
    </p:spTree>
    <p:extLst>
      <p:ext uri="{BB962C8B-B14F-4D97-AF65-F5344CB8AC3E}">
        <p14:creationId xmlns:p14="http://schemas.microsoft.com/office/powerpoint/2010/main" val="1755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4" name="Imagem 3">
            <a:extLst>
              <a:ext uri="{FF2B5EF4-FFF2-40B4-BE49-F238E27FC236}">
                <a16:creationId xmlns:a16="http://schemas.microsoft.com/office/drawing/2014/main" id="{858454DC-EA8B-45A1-840C-D02DEA26CAA9}"/>
              </a:ext>
            </a:extLst>
          </p:cNvPr>
          <p:cNvPicPr/>
          <p:nvPr/>
        </p:nvPicPr>
        <p:blipFill rotWithShape="1">
          <a:blip r:embed="rId2"/>
          <a:srcRect r="-1500" b="63156"/>
          <a:stretch/>
        </p:blipFill>
        <p:spPr bwMode="auto">
          <a:xfrm>
            <a:off x="1331640" y="2780928"/>
            <a:ext cx="6223198" cy="35436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234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21480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773C055E-35B3-4E86-8F03-313E3ADDA1F4}"/>
              </a:ext>
            </a:extLst>
          </p:cNvPr>
          <p:cNvPicPr>
            <a:picLocks noChangeAspect="1"/>
          </p:cNvPicPr>
          <p:nvPr/>
        </p:nvPicPr>
        <p:blipFill>
          <a:blip r:embed="rId2"/>
          <a:stretch>
            <a:fillRect/>
          </a:stretch>
        </p:blipFill>
        <p:spPr>
          <a:xfrm>
            <a:off x="1691680" y="1268761"/>
            <a:ext cx="5916680" cy="4968552"/>
          </a:xfrm>
          <a:prstGeom prst="rect">
            <a:avLst/>
          </a:prstGeom>
        </p:spPr>
      </p:pic>
    </p:spTree>
    <p:extLst>
      <p:ext uri="{BB962C8B-B14F-4D97-AF65-F5344CB8AC3E}">
        <p14:creationId xmlns:p14="http://schemas.microsoft.com/office/powerpoint/2010/main" val="3218567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A3595BFA-6998-49DC-8C47-1A0B80E191AF}"/>
              </a:ext>
            </a:extLst>
          </p:cNvPr>
          <p:cNvPicPr>
            <a:picLocks noChangeAspect="1"/>
          </p:cNvPicPr>
          <p:nvPr/>
        </p:nvPicPr>
        <p:blipFill>
          <a:blip r:embed="rId2"/>
          <a:stretch>
            <a:fillRect/>
          </a:stretch>
        </p:blipFill>
        <p:spPr>
          <a:xfrm>
            <a:off x="0" y="1772815"/>
            <a:ext cx="8725435" cy="4117979"/>
          </a:xfrm>
          <a:prstGeom prst="rect">
            <a:avLst/>
          </a:prstGeom>
        </p:spPr>
      </p:pic>
    </p:spTree>
    <p:extLst>
      <p:ext uri="{BB962C8B-B14F-4D97-AF65-F5344CB8AC3E}">
        <p14:creationId xmlns:p14="http://schemas.microsoft.com/office/powerpoint/2010/main" val="3623993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Satisfação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891679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graphicFrame>
        <p:nvGraphicFramePr>
          <p:cNvPr id="4" name="Espaço Reservado para Conteúdo 3">
            <a:extLst>
              <a:ext uri="{FF2B5EF4-FFF2-40B4-BE49-F238E27FC236}">
                <a16:creationId xmlns:a16="http://schemas.microsoft.com/office/drawing/2014/main" id="{0564DA9F-3BBD-445A-AB47-220EA667D834}"/>
              </a:ext>
            </a:extLst>
          </p:cNvPr>
          <p:cNvGraphicFramePr>
            <a:graphicFrameLocks noGrp="1"/>
          </p:cNvGraphicFramePr>
          <p:nvPr>
            <p:ph idx="1"/>
          </p:nvPr>
        </p:nvGraphicFramePr>
        <p:xfrm>
          <a:off x="2679271" y="4380293"/>
          <a:ext cx="3785458" cy="188405"/>
        </p:xfrm>
        <a:graphic>
          <a:graphicData uri="http://schemas.openxmlformats.org/drawingml/2006/table">
            <a:tbl>
              <a:tblPr>
                <a:tableStyleId>{5C22544A-7EE6-4342-B048-85BDC9FD1C3A}</a:tableStyleId>
              </a:tblPr>
              <a:tblGrid>
                <a:gridCol w="2518833">
                  <a:extLst>
                    <a:ext uri="{9D8B030D-6E8A-4147-A177-3AD203B41FA5}">
                      <a16:colId xmlns:a16="http://schemas.microsoft.com/office/drawing/2014/main" val="4038302783"/>
                    </a:ext>
                  </a:extLst>
                </a:gridCol>
                <a:gridCol w="599460">
                  <a:extLst>
                    <a:ext uri="{9D8B030D-6E8A-4147-A177-3AD203B41FA5}">
                      <a16:colId xmlns:a16="http://schemas.microsoft.com/office/drawing/2014/main" val="2706529397"/>
                    </a:ext>
                  </a:extLst>
                </a:gridCol>
                <a:gridCol w="641765">
                  <a:extLst>
                    <a:ext uri="{9D8B030D-6E8A-4147-A177-3AD203B41FA5}">
                      <a16:colId xmlns:a16="http://schemas.microsoft.com/office/drawing/2014/main" val="2626789937"/>
                    </a:ext>
                  </a:extLst>
                </a:gridCol>
                <a:gridCol w="25400">
                  <a:extLst>
                    <a:ext uri="{9D8B030D-6E8A-4147-A177-3AD203B41FA5}">
                      <a16:colId xmlns:a16="http://schemas.microsoft.com/office/drawing/2014/main" val="660889785"/>
                    </a:ext>
                  </a:extLst>
                </a:gridCol>
              </a:tblGrid>
              <a:tr h="0">
                <a:tc>
                  <a:txBody>
                    <a:bodyPr/>
                    <a:lstStyle/>
                    <a:p>
                      <a:pPr marL="38100" marR="38100" algn="l">
                        <a:lnSpc>
                          <a:spcPts val="1600"/>
                        </a:lnSpc>
                        <a:spcAft>
                          <a:spcPts val="600"/>
                        </a:spcAft>
                      </a:pPr>
                      <a:r>
                        <a:rPr lang="pt-BR" sz="1100">
                          <a:effectLst/>
                        </a:rPr>
                        <a:t>Média da dimensão Exaustão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3,20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1,495</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71566741"/>
                  </a:ext>
                </a:extLst>
              </a:tr>
            </a:tbl>
          </a:graphicData>
        </a:graphic>
      </p:graphicFrame>
      <p:graphicFrame>
        <p:nvGraphicFramePr>
          <p:cNvPr id="5" name="Tabela 4">
            <a:extLst>
              <a:ext uri="{FF2B5EF4-FFF2-40B4-BE49-F238E27FC236}">
                <a16:creationId xmlns:a16="http://schemas.microsoft.com/office/drawing/2014/main" id="{A90A841A-3465-4AE1-A17A-E74CF24F03D3}"/>
              </a:ext>
            </a:extLst>
          </p:cNvPr>
          <p:cNvGraphicFramePr>
            <a:graphicFrameLocks noGrp="1"/>
          </p:cNvGraphicFramePr>
          <p:nvPr>
            <p:extLst>
              <p:ext uri="{D42A27DB-BD31-4B8C-83A1-F6EECF244321}">
                <p14:modId xmlns:p14="http://schemas.microsoft.com/office/powerpoint/2010/main" val="1500940338"/>
              </p:ext>
            </p:extLst>
          </p:nvPr>
        </p:nvGraphicFramePr>
        <p:xfrm>
          <a:off x="2682875" y="3770693"/>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375956312"/>
                    </a:ext>
                  </a:extLst>
                </a:gridCol>
                <a:gridCol w="602361">
                  <a:extLst>
                    <a:ext uri="{9D8B030D-6E8A-4147-A177-3AD203B41FA5}">
                      <a16:colId xmlns:a16="http://schemas.microsoft.com/office/drawing/2014/main" val="4278571888"/>
                    </a:ext>
                  </a:extLst>
                </a:gridCol>
                <a:gridCol w="644870">
                  <a:extLst>
                    <a:ext uri="{9D8B030D-6E8A-4147-A177-3AD203B41FA5}">
                      <a16:colId xmlns:a16="http://schemas.microsoft.com/office/drawing/2014/main" val="2330257911"/>
                    </a:ext>
                  </a:extLst>
                </a:gridCol>
              </a:tblGrid>
              <a:tr h="188405">
                <a:tc>
                  <a:txBody>
                    <a:bodyPr/>
                    <a:lstStyle/>
                    <a:p>
                      <a:pPr marL="38100" marR="38100" algn="l">
                        <a:lnSpc>
                          <a:spcPts val="1600"/>
                        </a:lnSpc>
                        <a:spcAft>
                          <a:spcPts val="600"/>
                        </a:spcAft>
                      </a:pPr>
                      <a:r>
                        <a:rPr lang="pt-BR" sz="1100">
                          <a:effectLst/>
                        </a:rPr>
                        <a:t>Média da dimensão Cinismo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2,43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1,39</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15561496"/>
                  </a:ext>
                </a:extLst>
              </a:tr>
            </a:tbl>
          </a:graphicData>
        </a:graphic>
      </p:graphicFrame>
      <p:graphicFrame>
        <p:nvGraphicFramePr>
          <p:cNvPr id="6" name="Tabela 5">
            <a:extLst>
              <a:ext uri="{FF2B5EF4-FFF2-40B4-BE49-F238E27FC236}">
                <a16:creationId xmlns:a16="http://schemas.microsoft.com/office/drawing/2014/main" id="{0622042F-9D66-4685-BF9B-816D390EF831}"/>
              </a:ext>
            </a:extLst>
          </p:cNvPr>
          <p:cNvGraphicFramePr>
            <a:graphicFrameLocks noGrp="1"/>
          </p:cNvGraphicFramePr>
          <p:nvPr>
            <p:extLst>
              <p:ext uri="{D42A27DB-BD31-4B8C-83A1-F6EECF244321}">
                <p14:modId xmlns:p14="http://schemas.microsoft.com/office/powerpoint/2010/main" val="2874831036"/>
              </p:ext>
            </p:extLst>
          </p:nvPr>
        </p:nvGraphicFramePr>
        <p:xfrm>
          <a:off x="2675667" y="4077072"/>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452036190"/>
                    </a:ext>
                  </a:extLst>
                </a:gridCol>
                <a:gridCol w="602361">
                  <a:extLst>
                    <a:ext uri="{9D8B030D-6E8A-4147-A177-3AD203B41FA5}">
                      <a16:colId xmlns:a16="http://schemas.microsoft.com/office/drawing/2014/main" val="54796266"/>
                    </a:ext>
                  </a:extLst>
                </a:gridCol>
                <a:gridCol w="644870">
                  <a:extLst>
                    <a:ext uri="{9D8B030D-6E8A-4147-A177-3AD203B41FA5}">
                      <a16:colId xmlns:a16="http://schemas.microsoft.com/office/drawing/2014/main" val="597221803"/>
                    </a:ext>
                  </a:extLst>
                </a:gridCol>
              </a:tblGrid>
              <a:tr h="188405">
                <a:tc>
                  <a:txBody>
                    <a:bodyPr/>
                    <a:lstStyle/>
                    <a:p>
                      <a:pPr marL="38100" marR="38100" algn="l">
                        <a:lnSpc>
                          <a:spcPts val="1600"/>
                        </a:lnSpc>
                        <a:spcAft>
                          <a:spcPts val="600"/>
                        </a:spcAft>
                      </a:pPr>
                      <a:r>
                        <a:rPr lang="pt-BR" sz="1100">
                          <a:effectLst/>
                        </a:rPr>
                        <a:t>Média da dimensão Eficácia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5,58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1,010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0692785"/>
                  </a:ext>
                </a:extLst>
              </a:tr>
            </a:tbl>
          </a:graphicData>
        </a:graphic>
      </p:graphicFrame>
    </p:spTree>
    <p:extLst>
      <p:ext uri="{BB962C8B-B14F-4D97-AF65-F5344CB8AC3E}">
        <p14:creationId xmlns:p14="http://schemas.microsoft.com/office/powerpoint/2010/main" val="2389767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pic>
        <p:nvPicPr>
          <p:cNvPr id="9" name="Espaço Reservado para Conteúdo 8">
            <a:extLst>
              <a:ext uri="{FF2B5EF4-FFF2-40B4-BE49-F238E27FC236}">
                <a16:creationId xmlns:a16="http://schemas.microsoft.com/office/drawing/2014/main" id="{80E6DAFC-ECDA-4FF5-8938-8498700B9381}"/>
              </a:ext>
            </a:extLst>
          </p:cNvPr>
          <p:cNvPicPr>
            <a:picLocks noGrp="1" noChangeAspect="1"/>
          </p:cNvPicPr>
          <p:nvPr>
            <p:ph idx="1"/>
          </p:nvPr>
        </p:nvPicPr>
        <p:blipFill>
          <a:blip r:embed="rId2"/>
          <a:stretch>
            <a:fillRect/>
          </a:stretch>
        </p:blipFill>
        <p:spPr>
          <a:xfrm>
            <a:off x="2235805" y="2708275"/>
            <a:ext cx="5126415" cy="3529013"/>
          </a:xfrm>
        </p:spPr>
      </p:pic>
    </p:spTree>
    <p:extLst>
      <p:ext uri="{BB962C8B-B14F-4D97-AF65-F5344CB8AC3E}">
        <p14:creationId xmlns:p14="http://schemas.microsoft.com/office/powerpoint/2010/main" val="1514568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3E87C609-A2A0-4DA5-BAEE-7F78B5D5B5CB}"/>
              </a:ext>
            </a:extLst>
          </p:cNvPr>
          <p:cNvPicPr>
            <a:picLocks noChangeAspect="1"/>
          </p:cNvPicPr>
          <p:nvPr/>
        </p:nvPicPr>
        <p:blipFill>
          <a:blip r:embed="rId2"/>
          <a:stretch>
            <a:fillRect/>
          </a:stretch>
        </p:blipFill>
        <p:spPr>
          <a:xfrm>
            <a:off x="110880" y="3288896"/>
            <a:ext cx="8553238" cy="2368442"/>
          </a:xfrm>
          <a:prstGeom prst="rect">
            <a:avLst/>
          </a:prstGeom>
        </p:spPr>
      </p:pic>
    </p:spTree>
    <p:extLst>
      <p:ext uri="{BB962C8B-B14F-4D97-AF65-F5344CB8AC3E}">
        <p14:creationId xmlns:p14="http://schemas.microsoft.com/office/powerpoint/2010/main" val="198696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rPr>
              <a:t>É dentro desse cenário que se insere o conceito de adaptabilidade individual, que pode ser definido como a habilidade, capacidade, disposição e/ou motivação do indivíduo para alterar ou se ajustar a diferentes características da tarefa (sociais e ambientais), quando exigido ou de maneira proativa (</a:t>
            </a:r>
            <a:r>
              <a:rPr lang="pt-BR" sz="1800" dirty="0" err="1">
                <a:effectLst/>
                <a:latin typeface="Arial" panose="020B0604020202020204" pitchFamily="34" charset="0"/>
                <a:ea typeface="Times New Roman" panose="02020603050405020304" pitchFamily="18" charset="0"/>
              </a:rPr>
              <a:t>Ployhart</a:t>
            </a:r>
            <a:r>
              <a:rPr lang="pt-BR" sz="1800" dirty="0">
                <a:effectLst/>
                <a:latin typeface="Arial" panose="020B0604020202020204" pitchFamily="34" charset="0"/>
                <a:ea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rPr>
              <a:t>Bliese</a:t>
            </a:r>
            <a:r>
              <a:rPr lang="pt-BR" sz="1800" dirty="0">
                <a:effectLst/>
                <a:latin typeface="Arial" panose="020B0604020202020204" pitchFamily="34" charset="0"/>
                <a:ea typeface="Times New Roman" panose="02020603050405020304" pitchFamily="18" charset="0"/>
              </a:rPr>
              <a:t>, 2006). </a:t>
            </a:r>
            <a:endParaRPr lang="pt-BR" dirty="0"/>
          </a:p>
        </p:txBody>
      </p:sp>
    </p:spTree>
    <p:extLst>
      <p:ext uri="{BB962C8B-B14F-4D97-AF65-F5344CB8AC3E}">
        <p14:creationId xmlns:p14="http://schemas.microsoft.com/office/powerpoint/2010/main" val="371800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D939AAC0-7BC2-48F9-BA66-3F7542C2DF5B}"/>
              </a:ext>
            </a:extLst>
          </p:cNvPr>
          <p:cNvPicPr>
            <a:picLocks noChangeAspect="1"/>
          </p:cNvPicPr>
          <p:nvPr/>
        </p:nvPicPr>
        <p:blipFill>
          <a:blip r:embed="rId2"/>
          <a:stretch>
            <a:fillRect/>
          </a:stretch>
        </p:blipFill>
        <p:spPr>
          <a:xfrm>
            <a:off x="1403648" y="3429000"/>
            <a:ext cx="6616811" cy="1742822"/>
          </a:xfrm>
          <a:prstGeom prst="rect">
            <a:avLst/>
          </a:prstGeom>
        </p:spPr>
      </p:pic>
    </p:spTree>
    <p:extLst>
      <p:ext uri="{BB962C8B-B14F-4D97-AF65-F5344CB8AC3E}">
        <p14:creationId xmlns:p14="http://schemas.microsoft.com/office/powerpoint/2010/main" val="4116005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graphicFrame>
        <p:nvGraphicFramePr>
          <p:cNvPr id="4" name="Tabela 3">
            <a:extLst>
              <a:ext uri="{FF2B5EF4-FFF2-40B4-BE49-F238E27FC236}">
                <a16:creationId xmlns:a16="http://schemas.microsoft.com/office/drawing/2014/main" id="{73298A84-4987-48E9-A568-02EAAADCAB41}"/>
              </a:ext>
            </a:extLst>
          </p:cNvPr>
          <p:cNvGraphicFramePr>
            <a:graphicFrameLocks noGrp="1"/>
          </p:cNvGraphicFramePr>
          <p:nvPr/>
        </p:nvGraphicFramePr>
        <p:xfrm>
          <a:off x="2584450" y="3581336"/>
          <a:ext cx="3975099" cy="575121"/>
        </p:xfrm>
        <a:graphic>
          <a:graphicData uri="http://schemas.openxmlformats.org/drawingml/2006/table">
            <a:tbl>
              <a:tblPr>
                <a:tableStyleId>{5C22544A-7EE6-4342-B048-85BDC9FD1C3A}</a:tableStyleId>
              </a:tblPr>
              <a:tblGrid>
                <a:gridCol w="1757293">
                  <a:extLst>
                    <a:ext uri="{9D8B030D-6E8A-4147-A177-3AD203B41FA5}">
                      <a16:colId xmlns:a16="http://schemas.microsoft.com/office/drawing/2014/main" val="638176050"/>
                    </a:ext>
                  </a:extLst>
                </a:gridCol>
                <a:gridCol w="778377">
                  <a:extLst>
                    <a:ext uri="{9D8B030D-6E8A-4147-A177-3AD203B41FA5}">
                      <a16:colId xmlns:a16="http://schemas.microsoft.com/office/drawing/2014/main" val="3462065074"/>
                    </a:ext>
                  </a:extLst>
                </a:gridCol>
                <a:gridCol w="532356">
                  <a:extLst>
                    <a:ext uri="{9D8B030D-6E8A-4147-A177-3AD203B41FA5}">
                      <a16:colId xmlns:a16="http://schemas.microsoft.com/office/drawing/2014/main" val="4038628910"/>
                    </a:ext>
                  </a:extLst>
                </a:gridCol>
                <a:gridCol w="907073">
                  <a:extLst>
                    <a:ext uri="{9D8B030D-6E8A-4147-A177-3AD203B41FA5}">
                      <a16:colId xmlns:a16="http://schemas.microsoft.com/office/drawing/2014/main" val="583512057"/>
                    </a:ext>
                  </a:extLst>
                </a:gridCol>
              </a:tblGrid>
              <a:tr h="0">
                <a:tc>
                  <a:txBody>
                    <a:bodyPr/>
                    <a:lstStyle/>
                    <a:p>
                      <a:pPr marL="38100" marR="38100" algn="l">
                        <a:lnSpc>
                          <a:spcPts val="1600"/>
                        </a:lnSpc>
                        <a:spcAft>
                          <a:spcPts val="600"/>
                        </a:spcAft>
                      </a:pPr>
                      <a:r>
                        <a:rPr lang="pt-BR" sz="1200">
                          <a:effectLst/>
                        </a:rPr>
                        <a:t>Média tecnológica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1,00113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6774886"/>
                  </a:ext>
                </a:extLst>
              </a:tr>
              <a:tr h="0">
                <a:tc>
                  <a:txBody>
                    <a:bodyPr/>
                    <a:lstStyle/>
                    <a:p>
                      <a:pPr marL="38100" marR="38100" algn="l">
                        <a:lnSpc>
                          <a:spcPts val="1600"/>
                        </a:lnSpc>
                        <a:spcAft>
                          <a:spcPts val="600"/>
                        </a:spcAft>
                      </a:pPr>
                      <a:r>
                        <a:rPr lang="pt-BR" sz="1200">
                          <a:effectLst/>
                        </a:rPr>
                        <a:t>Média de equipe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3,92</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1,32498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4868724"/>
                  </a:ext>
                </a:extLst>
              </a:tr>
              <a:tr h="0">
                <a:tc>
                  <a:txBody>
                    <a:bodyPr/>
                    <a:lstStyle/>
                    <a:p>
                      <a:pPr marL="38100" marR="38100" algn="l">
                        <a:lnSpc>
                          <a:spcPts val="1600"/>
                        </a:lnSpc>
                        <a:spcAft>
                          <a:spcPts val="600"/>
                        </a:spcAft>
                      </a:pPr>
                      <a:r>
                        <a:rPr lang="pt-BR" sz="1200">
                          <a:effectLst/>
                        </a:rPr>
                        <a:t>Média de tarefas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4,81</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1,27840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6451219"/>
                  </a:ext>
                </a:extLst>
              </a:tr>
            </a:tbl>
          </a:graphicData>
        </a:graphic>
      </p:graphicFrame>
    </p:spTree>
    <p:extLst>
      <p:ext uri="{BB962C8B-B14F-4D97-AF65-F5344CB8AC3E}">
        <p14:creationId xmlns:p14="http://schemas.microsoft.com/office/powerpoint/2010/main" val="2560832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1698008F-3BD1-433F-A8B6-AD5EF7F9F49D}"/>
              </a:ext>
            </a:extLst>
          </p:cNvPr>
          <p:cNvPicPr>
            <a:picLocks noChangeAspect="1"/>
          </p:cNvPicPr>
          <p:nvPr/>
        </p:nvPicPr>
        <p:blipFill>
          <a:blip r:embed="rId2"/>
          <a:stretch>
            <a:fillRect/>
          </a:stretch>
        </p:blipFill>
        <p:spPr>
          <a:xfrm>
            <a:off x="1622273" y="2257817"/>
            <a:ext cx="5899453" cy="4070559"/>
          </a:xfrm>
          <a:prstGeom prst="rect">
            <a:avLst/>
          </a:prstGeom>
        </p:spPr>
      </p:pic>
    </p:spTree>
    <p:extLst>
      <p:ext uri="{BB962C8B-B14F-4D97-AF65-F5344CB8AC3E}">
        <p14:creationId xmlns:p14="http://schemas.microsoft.com/office/powerpoint/2010/main" val="2362965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4" name="Imagem 3">
            <a:extLst>
              <a:ext uri="{FF2B5EF4-FFF2-40B4-BE49-F238E27FC236}">
                <a16:creationId xmlns:a16="http://schemas.microsoft.com/office/drawing/2014/main" id="{CFB38EB4-68C6-4720-8FB5-7EE7C01E7DB0}"/>
              </a:ext>
            </a:extLst>
          </p:cNvPr>
          <p:cNvPicPr>
            <a:picLocks noChangeAspect="1"/>
          </p:cNvPicPr>
          <p:nvPr/>
        </p:nvPicPr>
        <p:blipFill>
          <a:blip r:embed="rId2"/>
          <a:stretch>
            <a:fillRect/>
          </a:stretch>
        </p:blipFill>
        <p:spPr>
          <a:xfrm>
            <a:off x="2336685" y="2492327"/>
            <a:ext cx="4470630" cy="1873346"/>
          </a:xfrm>
          <a:prstGeom prst="rect">
            <a:avLst/>
          </a:prstGeom>
        </p:spPr>
      </p:pic>
    </p:spTree>
    <p:extLst>
      <p:ext uri="{BB962C8B-B14F-4D97-AF65-F5344CB8AC3E}">
        <p14:creationId xmlns:p14="http://schemas.microsoft.com/office/powerpoint/2010/main" val="3328440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C5B9E921-FAB4-4EFD-AEE6-4BED33A50F8D}"/>
              </a:ext>
            </a:extLst>
          </p:cNvPr>
          <p:cNvPicPr>
            <a:picLocks noChangeAspect="1"/>
          </p:cNvPicPr>
          <p:nvPr/>
        </p:nvPicPr>
        <p:blipFill>
          <a:blip r:embed="rId2"/>
          <a:stretch>
            <a:fillRect/>
          </a:stretch>
        </p:blipFill>
        <p:spPr>
          <a:xfrm>
            <a:off x="1835696" y="2286394"/>
            <a:ext cx="4870700" cy="4013406"/>
          </a:xfrm>
          <a:prstGeom prst="rect">
            <a:avLst/>
          </a:prstGeom>
        </p:spPr>
      </p:pic>
    </p:spTree>
    <p:extLst>
      <p:ext uri="{BB962C8B-B14F-4D97-AF65-F5344CB8AC3E}">
        <p14:creationId xmlns:p14="http://schemas.microsoft.com/office/powerpoint/2010/main" val="400872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9D6BA-2C0A-4C18-81E8-15C936B1321E}"/>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id="{2409D56A-5D6F-4901-A5A3-97631AF78840}"/>
              </a:ext>
            </a:extLst>
          </p:cNvPr>
          <p:cNvPicPr>
            <a:picLocks noGrp="1" noChangeAspect="1"/>
          </p:cNvPicPr>
          <p:nvPr>
            <p:ph idx="1"/>
          </p:nvPr>
        </p:nvPicPr>
        <p:blipFill>
          <a:blip r:embed="rId2"/>
          <a:stretch>
            <a:fillRect/>
          </a:stretch>
        </p:blipFill>
        <p:spPr>
          <a:xfrm>
            <a:off x="2079497" y="3774245"/>
            <a:ext cx="4985006" cy="1397072"/>
          </a:xfrm>
        </p:spPr>
      </p:pic>
    </p:spTree>
    <p:extLst>
      <p:ext uri="{BB962C8B-B14F-4D97-AF65-F5344CB8AC3E}">
        <p14:creationId xmlns:p14="http://schemas.microsoft.com/office/powerpoint/2010/main" val="3385931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graphicFrame>
        <p:nvGraphicFramePr>
          <p:cNvPr id="4" name="Espaço Reservado para Conteúdo 3">
            <a:extLst>
              <a:ext uri="{FF2B5EF4-FFF2-40B4-BE49-F238E27FC236}">
                <a16:creationId xmlns:a16="http://schemas.microsoft.com/office/drawing/2014/main" id="{944687F1-91A0-4B52-9C6A-BA8D8F2ABC03}"/>
              </a:ext>
            </a:extLst>
          </p:cNvPr>
          <p:cNvGraphicFramePr>
            <a:graphicFrameLocks noGrp="1"/>
          </p:cNvGraphicFramePr>
          <p:nvPr>
            <p:ph idx="1"/>
          </p:nvPr>
        </p:nvGraphicFramePr>
        <p:xfrm>
          <a:off x="2679700" y="4277233"/>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3238271113"/>
                    </a:ext>
                  </a:extLst>
                </a:gridCol>
                <a:gridCol w="360539">
                  <a:extLst>
                    <a:ext uri="{9D8B030D-6E8A-4147-A177-3AD203B41FA5}">
                      <a16:colId xmlns:a16="http://schemas.microsoft.com/office/drawing/2014/main" val="3309831366"/>
                    </a:ext>
                  </a:extLst>
                </a:gridCol>
                <a:gridCol w="360963">
                  <a:extLst>
                    <a:ext uri="{9D8B030D-6E8A-4147-A177-3AD203B41FA5}">
                      <a16:colId xmlns:a16="http://schemas.microsoft.com/office/drawing/2014/main" val="2572896856"/>
                    </a:ext>
                  </a:extLst>
                </a:gridCol>
              </a:tblGrid>
              <a:tr h="0">
                <a:tc>
                  <a:txBody>
                    <a:bodyPr/>
                    <a:lstStyle/>
                    <a:p>
                      <a:pPr marL="38100" marR="38100" algn="l">
                        <a:lnSpc>
                          <a:spcPts val="1600"/>
                        </a:lnSpc>
                        <a:spcAft>
                          <a:spcPts val="600"/>
                        </a:spcAft>
                      </a:pPr>
                      <a:r>
                        <a:rPr lang="pt-BR" sz="1100">
                          <a:effectLst/>
                        </a:rPr>
                        <a:t>Média de gerenciamento do estresse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5,67</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,96</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2979902"/>
                  </a:ext>
                </a:extLst>
              </a:tr>
            </a:tbl>
          </a:graphicData>
        </a:graphic>
      </p:graphicFrame>
      <p:graphicFrame>
        <p:nvGraphicFramePr>
          <p:cNvPr id="5" name="Tabela 4">
            <a:extLst>
              <a:ext uri="{FF2B5EF4-FFF2-40B4-BE49-F238E27FC236}">
                <a16:creationId xmlns:a16="http://schemas.microsoft.com/office/drawing/2014/main" id="{060C6967-A617-4899-94C3-8686D8CBEC3D}"/>
              </a:ext>
            </a:extLst>
          </p:cNvPr>
          <p:cNvGraphicFramePr>
            <a:graphicFrameLocks noGrp="1"/>
          </p:cNvGraphicFramePr>
          <p:nvPr/>
        </p:nvGraphicFramePr>
        <p:xfrm>
          <a:off x="2679700" y="3629533"/>
          <a:ext cx="3784600" cy="4711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61262759"/>
                    </a:ext>
                  </a:extLst>
                </a:gridCol>
                <a:gridCol w="360539">
                  <a:extLst>
                    <a:ext uri="{9D8B030D-6E8A-4147-A177-3AD203B41FA5}">
                      <a16:colId xmlns:a16="http://schemas.microsoft.com/office/drawing/2014/main" val="2813004043"/>
                    </a:ext>
                  </a:extLst>
                </a:gridCol>
                <a:gridCol w="360963">
                  <a:extLst>
                    <a:ext uri="{9D8B030D-6E8A-4147-A177-3AD203B41FA5}">
                      <a16:colId xmlns:a16="http://schemas.microsoft.com/office/drawing/2014/main" val="3024760690"/>
                    </a:ext>
                  </a:extLst>
                </a:gridCol>
              </a:tblGrid>
              <a:tr h="0">
                <a:tc>
                  <a:txBody>
                    <a:bodyPr/>
                    <a:lstStyle/>
                    <a:p>
                      <a:pPr marL="38100" marR="38100" algn="l">
                        <a:lnSpc>
                          <a:spcPts val="1600"/>
                        </a:lnSpc>
                        <a:spcAft>
                          <a:spcPts val="600"/>
                        </a:spcAft>
                      </a:pPr>
                      <a:r>
                        <a:rPr lang="pt-BR" sz="1100">
                          <a:effectLst/>
                        </a:rPr>
                        <a:t>Média da adaptabilidade a resolução de problemas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5,54</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,93</a:t>
                      </a:r>
                      <a:endParaRPr lang="pt-BR" sz="1100" dirty="0">
                        <a:effectLst/>
                      </a:endParaRPr>
                    </a:p>
                    <a:p>
                      <a:pPr marL="38100" marR="38100" algn="r">
                        <a:lnSpc>
                          <a:spcPts val="1600"/>
                        </a:lnSpc>
                        <a:spcAft>
                          <a:spcPts val="600"/>
                        </a:spcAft>
                      </a:pPr>
                      <a:r>
                        <a:rPr lang="pt-BR" sz="12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1761885"/>
                  </a:ext>
                </a:extLst>
              </a:tr>
            </a:tbl>
          </a:graphicData>
        </a:graphic>
      </p:graphicFrame>
      <p:graphicFrame>
        <p:nvGraphicFramePr>
          <p:cNvPr id="6" name="Tabela 5">
            <a:extLst>
              <a:ext uri="{FF2B5EF4-FFF2-40B4-BE49-F238E27FC236}">
                <a16:creationId xmlns:a16="http://schemas.microsoft.com/office/drawing/2014/main" id="{8D3B0CFD-4081-4797-8D8A-E6B5281DED0F}"/>
              </a:ext>
            </a:extLst>
          </p:cNvPr>
          <p:cNvGraphicFramePr>
            <a:graphicFrameLocks noGrp="1"/>
          </p:cNvGraphicFramePr>
          <p:nvPr>
            <p:extLst>
              <p:ext uri="{D42A27DB-BD31-4B8C-83A1-F6EECF244321}">
                <p14:modId xmlns:p14="http://schemas.microsoft.com/office/powerpoint/2010/main" val="1460625335"/>
              </p:ext>
            </p:extLst>
          </p:nvPr>
        </p:nvGraphicFramePr>
        <p:xfrm>
          <a:off x="2679878" y="3237928"/>
          <a:ext cx="3784600" cy="391605"/>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1885632058"/>
                    </a:ext>
                  </a:extLst>
                </a:gridCol>
                <a:gridCol w="360539">
                  <a:extLst>
                    <a:ext uri="{9D8B030D-6E8A-4147-A177-3AD203B41FA5}">
                      <a16:colId xmlns:a16="http://schemas.microsoft.com/office/drawing/2014/main" val="1457266265"/>
                    </a:ext>
                  </a:extLst>
                </a:gridCol>
                <a:gridCol w="360963">
                  <a:extLst>
                    <a:ext uri="{9D8B030D-6E8A-4147-A177-3AD203B41FA5}">
                      <a16:colId xmlns:a16="http://schemas.microsoft.com/office/drawing/2014/main" val="2842881375"/>
                    </a:ext>
                  </a:extLst>
                </a:gridCol>
              </a:tblGrid>
              <a:tr h="0">
                <a:tc>
                  <a:txBody>
                    <a:bodyPr/>
                    <a:lstStyle/>
                    <a:p>
                      <a:pPr marL="38100" marR="38100" algn="l">
                        <a:lnSpc>
                          <a:spcPts val="1600"/>
                        </a:lnSpc>
                        <a:spcAft>
                          <a:spcPts val="600"/>
                        </a:spcAft>
                      </a:pPr>
                      <a:r>
                        <a:rPr lang="pt-BR" sz="1100">
                          <a:effectLst/>
                        </a:rPr>
                        <a:t>Média de reatividade diante de emergências ou circunstâncias inesperadas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,94</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8627225"/>
                  </a:ext>
                </a:extLst>
              </a:tr>
            </a:tbl>
          </a:graphicData>
        </a:graphic>
      </p:graphicFrame>
      <p:graphicFrame>
        <p:nvGraphicFramePr>
          <p:cNvPr id="8" name="Tabela 7">
            <a:extLst>
              <a:ext uri="{FF2B5EF4-FFF2-40B4-BE49-F238E27FC236}">
                <a16:creationId xmlns:a16="http://schemas.microsoft.com/office/drawing/2014/main" id="{4670DFCA-9FB9-44E1-8897-864F47CE1A51}"/>
              </a:ext>
            </a:extLst>
          </p:cNvPr>
          <p:cNvGraphicFramePr>
            <a:graphicFrameLocks noGrp="1"/>
          </p:cNvGraphicFramePr>
          <p:nvPr>
            <p:extLst>
              <p:ext uri="{D42A27DB-BD31-4B8C-83A1-F6EECF244321}">
                <p14:modId xmlns:p14="http://schemas.microsoft.com/office/powerpoint/2010/main" val="1825787922"/>
              </p:ext>
            </p:extLst>
          </p:nvPr>
        </p:nvGraphicFramePr>
        <p:xfrm>
          <a:off x="2722041" y="5274621"/>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768341132"/>
                    </a:ext>
                  </a:extLst>
                </a:gridCol>
                <a:gridCol w="360539">
                  <a:extLst>
                    <a:ext uri="{9D8B030D-6E8A-4147-A177-3AD203B41FA5}">
                      <a16:colId xmlns:a16="http://schemas.microsoft.com/office/drawing/2014/main" val="3762702087"/>
                    </a:ext>
                  </a:extLst>
                </a:gridCol>
                <a:gridCol w="360963">
                  <a:extLst>
                    <a:ext uri="{9D8B030D-6E8A-4147-A177-3AD203B41FA5}">
                      <a16:colId xmlns:a16="http://schemas.microsoft.com/office/drawing/2014/main" val="455533144"/>
                    </a:ext>
                  </a:extLst>
                </a:gridCol>
              </a:tblGrid>
              <a:tr h="0">
                <a:tc>
                  <a:txBody>
                    <a:bodyPr/>
                    <a:lstStyle/>
                    <a:p>
                      <a:pPr marL="38100" marR="38100" algn="l">
                        <a:lnSpc>
                          <a:spcPts val="1600"/>
                        </a:lnSpc>
                        <a:spcAft>
                          <a:spcPts val="600"/>
                        </a:spcAft>
                      </a:pPr>
                      <a:r>
                        <a:rPr lang="pt-BR" sz="1100" dirty="0">
                          <a:effectLst/>
                        </a:rPr>
                        <a:t>Média da adaptabilidade interpessoal</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6,19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,70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05860393"/>
                  </a:ext>
                </a:extLst>
              </a:tr>
            </a:tbl>
          </a:graphicData>
        </a:graphic>
      </p:graphicFrame>
      <p:graphicFrame>
        <p:nvGraphicFramePr>
          <p:cNvPr id="10" name="Tabela 9">
            <a:extLst>
              <a:ext uri="{FF2B5EF4-FFF2-40B4-BE49-F238E27FC236}">
                <a16:creationId xmlns:a16="http://schemas.microsoft.com/office/drawing/2014/main" id="{2DE0C443-D95B-48DB-8281-DC45493DA3DD}"/>
              </a:ext>
            </a:extLst>
          </p:cNvPr>
          <p:cNvGraphicFramePr>
            <a:graphicFrameLocks noGrp="1"/>
          </p:cNvGraphicFramePr>
          <p:nvPr>
            <p:extLst>
              <p:ext uri="{D42A27DB-BD31-4B8C-83A1-F6EECF244321}">
                <p14:modId xmlns:p14="http://schemas.microsoft.com/office/powerpoint/2010/main" val="1957235382"/>
              </p:ext>
            </p:extLst>
          </p:nvPr>
        </p:nvGraphicFramePr>
        <p:xfrm>
          <a:off x="2722041" y="4558085"/>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2502444245"/>
                    </a:ext>
                  </a:extLst>
                </a:gridCol>
                <a:gridCol w="360539">
                  <a:extLst>
                    <a:ext uri="{9D8B030D-6E8A-4147-A177-3AD203B41FA5}">
                      <a16:colId xmlns:a16="http://schemas.microsoft.com/office/drawing/2014/main" val="370901731"/>
                    </a:ext>
                  </a:extLst>
                </a:gridCol>
                <a:gridCol w="360963">
                  <a:extLst>
                    <a:ext uri="{9D8B030D-6E8A-4147-A177-3AD203B41FA5}">
                      <a16:colId xmlns:a16="http://schemas.microsoft.com/office/drawing/2014/main" val="4108337220"/>
                    </a:ext>
                  </a:extLst>
                </a:gridCol>
              </a:tblGrid>
              <a:tr h="0">
                <a:tc>
                  <a:txBody>
                    <a:bodyPr/>
                    <a:lstStyle/>
                    <a:p>
                      <a:pPr marL="38100" marR="38100" algn="l">
                        <a:lnSpc>
                          <a:spcPts val="1600"/>
                        </a:lnSpc>
                        <a:spcAft>
                          <a:spcPts val="600"/>
                        </a:spcAft>
                      </a:pPr>
                      <a:r>
                        <a:rPr lang="pt-BR" sz="1100">
                          <a:effectLst/>
                        </a:rPr>
                        <a:t>Média do treinamento e aprendizado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5,79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26301667"/>
                  </a:ext>
                </a:extLst>
              </a:tr>
            </a:tbl>
          </a:graphicData>
        </a:graphic>
      </p:graphicFrame>
    </p:spTree>
    <p:extLst>
      <p:ext uri="{BB962C8B-B14F-4D97-AF65-F5344CB8AC3E}">
        <p14:creationId xmlns:p14="http://schemas.microsoft.com/office/powerpoint/2010/main" val="112990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11" name="Imagem 10">
            <a:extLst>
              <a:ext uri="{FF2B5EF4-FFF2-40B4-BE49-F238E27FC236}">
                <a16:creationId xmlns:a16="http://schemas.microsoft.com/office/drawing/2014/main" id="{F872627F-37FD-41DF-890A-E6A8BF150D0D}"/>
              </a:ext>
            </a:extLst>
          </p:cNvPr>
          <p:cNvPicPr>
            <a:picLocks noChangeAspect="1"/>
          </p:cNvPicPr>
          <p:nvPr/>
        </p:nvPicPr>
        <p:blipFill>
          <a:blip r:embed="rId2"/>
          <a:stretch>
            <a:fillRect/>
          </a:stretch>
        </p:blipFill>
        <p:spPr>
          <a:xfrm>
            <a:off x="2699792" y="2263203"/>
            <a:ext cx="5143764" cy="4419827"/>
          </a:xfrm>
          <a:prstGeom prst="rect">
            <a:avLst/>
          </a:prstGeom>
        </p:spPr>
      </p:pic>
    </p:spTree>
    <p:extLst>
      <p:ext uri="{BB962C8B-B14F-4D97-AF65-F5344CB8AC3E}">
        <p14:creationId xmlns:p14="http://schemas.microsoft.com/office/powerpoint/2010/main" val="33378228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2BD2D18F-AAF0-4F96-9631-9225014B7B54}"/>
              </a:ext>
            </a:extLst>
          </p:cNvPr>
          <p:cNvPicPr>
            <a:picLocks noChangeAspect="1"/>
          </p:cNvPicPr>
          <p:nvPr/>
        </p:nvPicPr>
        <p:blipFill>
          <a:blip r:embed="rId2"/>
          <a:stretch>
            <a:fillRect/>
          </a:stretch>
        </p:blipFill>
        <p:spPr>
          <a:xfrm>
            <a:off x="1619672" y="3356992"/>
            <a:ext cx="5620039" cy="2736991"/>
          </a:xfrm>
          <a:prstGeom prst="rect">
            <a:avLst/>
          </a:prstGeom>
        </p:spPr>
      </p:pic>
    </p:spTree>
    <p:extLst>
      <p:ext uri="{BB962C8B-B14F-4D97-AF65-F5344CB8AC3E}">
        <p14:creationId xmlns:p14="http://schemas.microsoft.com/office/powerpoint/2010/main" val="2341762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0F62D989-EA10-47F5-A2BF-CB9D1C073174}"/>
              </a:ext>
            </a:extLst>
          </p:cNvPr>
          <p:cNvPicPr>
            <a:picLocks noChangeAspect="1"/>
          </p:cNvPicPr>
          <p:nvPr/>
        </p:nvPicPr>
        <p:blipFill>
          <a:blip r:embed="rId2"/>
          <a:stretch>
            <a:fillRect/>
          </a:stretch>
        </p:blipFill>
        <p:spPr>
          <a:xfrm>
            <a:off x="323528" y="3429000"/>
            <a:ext cx="9001000" cy="2299320"/>
          </a:xfrm>
          <a:prstGeom prst="rect">
            <a:avLst/>
          </a:prstGeom>
        </p:spPr>
      </p:pic>
    </p:spTree>
    <p:extLst>
      <p:ext uri="{BB962C8B-B14F-4D97-AF65-F5344CB8AC3E}">
        <p14:creationId xmlns:p14="http://schemas.microsoft.com/office/powerpoint/2010/main" val="164598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85000" lnSpcReduction="10000"/>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Ao se olhar para a literatura da área, a adaptabilidade aparece como um dos principais fatores que fazem um bom desenvolvedor de software (LI; KO; ZHU, 2015), sendo um dos principais requisitos procurados em profissionais na Engenharia de Software (AHMED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2013), bem como um dos principais desafios no ensino na área (INVERARDI; JAZAYERI, 2006). A adaptação está até mesmo inserida nas diretrizes curriculares nacionais dos cursos de computação, o qual menciona que uma das competências a serem desenvolvidas nos egressos é: “adequar-se rapidamente às mudanças tecnológicas e aos novos ambientes de trabalho”(MINISTÉRIO DA EDUCAÇÃO,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39609278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1104F06E-23F7-4F29-A209-A0CC5D657237}"/>
              </a:ext>
            </a:extLst>
          </p:cNvPr>
          <p:cNvPicPr>
            <a:picLocks noChangeAspect="1"/>
          </p:cNvPicPr>
          <p:nvPr/>
        </p:nvPicPr>
        <p:blipFill>
          <a:blip r:embed="rId2"/>
          <a:stretch>
            <a:fillRect/>
          </a:stretch>
        </p:blipFill>
        <p:spPr>
          <a:xfrm>
            <a:off x="942776" y="3162875"/>
            <a:ext cx="7258448" cy="3083477"/>
          </a:xfrm>
          <a:prstGeom prst="rect">
            <a:avLst/>
          </a:prstGeom>
        </p:spPr>
      </p:pic>
    </p:spTree>
    <p:extLst>
      <p:ext uri="{BB962C8B-B14F-4D97-AF65-F5344CB8AC3E}">
        <p14:creationId xmlns:p14="http://schemas.microsoft.com/office/powerpoint/2010/main" val="2710524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F52B8932-AF20-4E24-B446-4EFED476E137}"/>
              </a:ext>
            </a:extLst>
          </p:cNvPr>
          <p:cNvPicPr>
            <a:picLocks noChangeAspect="1"/>
          </p:cNvPicPr>
          <p:nvPr/>
        </p:nvPicPr>
        <p:blipFill>
          <a:blip r:embed="rId2"/>
          <a:stretch>
            <a:fillRect/>
          </a:stretch>
        </p:blipFill>
        <p:spPr>
          <a:xfrm>
            <a:off x="1679426" y="2276416"/>
            <a:ext cx="5785147" cy="2305168"/>
          </a:xfrm>
          <a:prstGeom prst="rect">
            <a:avLst/>
          </a:prstGeom>
        </p:spPr>
      </p:pic>
    </p:spTree>
    <p:extLst>
      <p:ext uri="{BB962C8B-B14F-4D97-AF65-F5344CB8AC3E}">
        <p14:creationId xmlns:p14="http://schemas.microsoft.com/office/powerpoint/2010/main" val="10488020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FA7AF65C-3303-445C-B970-BF74A470BD03}"/>
              </a:ext>
            </a:extLst>
          </p:cNvPr>
          <p:cNvPicPr>
            <a:picLocks noChangeAspect="1"/>
          </p:cNvPicPr>
          <p:nvPr/>
        </p:nvPicPr>
        <p:blipFill>
          <a:blip r:embed="rId2"/>
          <a:stretch>
            <a:fillRect/>
          </a:stretch>
        </p:blipFill>
        <p:spPr>
          <a:xfrm>
            <a:off x="4139952" y="2080008"/>
            <a:ext cx="4819898" cy="4426177"/>
          </a:xfrm>
          <a:prstGeom prst="rect">
            <a:avLst/>
          </a:prstGeom>
        </p:spPr>
      </p:pic>
    </p:spTree>
    <p:extLst>
      <p:ext uri="{BB962C8B-B14F-4D97-AF65-F5344CB8AC3E}">
        <p14:creationId xmlns:p14="http://schemas.microsoft.com/office/powerpoint/2010/main" val="2692672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6" name="Imagem 5">
            <a:extLst>
              <a:ext uri="{FF2B5EF4-FFF2-40B4-BE49-F238E27FC236}">
                <a16:creationId xmlns:a16="http://schemas.microsoft.com/office/drawing/2014/main" id="{6C6285B3-96D9-4D5C-9B80-5333E1F704C9}"/>
              </a:ext>
            </a:extLst>
          </p:cNvPr>
          <p:cNvPicPr>
            <a:picLocks noChangeAspect="1"/>
          </p:cNvPicPr>
          <p:nvPr/>
        </p:nvPicPr>
        <p:blipFill>
          <a:blip r:embed="rId2"/>
          <a:stretch>
            <a:fillRect/>
          </a:stretch>
        </p:blipFill>
        <p:spPr>
          <a:xfrm>
            <a:off x="2089022" y="2720938"/>
            <a:ext cx="4965955" cy="1416123"/>
          </a:xfrm>
          <a:prstGeom prst="rect">
            <a:avLst/>
          </a:prstGeom>
        </p:spPr>
      </p:pic>
    </p:spTree>
    <p:extLst>
      <p:ext uri="{BB962C8B-B14F-4D97-AF65-F5344CB8AC3E}">
        <p14:creationId xmlns:p14="http://schemas.microsoft.com/office/powerpoint/2010/main" val="3110932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1AA0BFC4-18C8-4295-A176-56B0504ECC62}"/>
              </a:ext>
            </a:extLst>
          </p:cNvPr>
          <p:cNvPicPr>
            <a:picLocks noChangeAspect="1"/>
          </p:cNvPicPr>
          <p:nvPr/>
        </p:nvPicPr>
        <p:blipFill>
          <a:blip r:embed="rId2"/>
          <a:stretch>
            <a:fillRect/>
          </a:stretch>
        </p:blipFill>
        <p:spPr>
          <a:xfrm>
            <a:off x="971600" y="2727545"/>
            <a:ext cx="6819437" cy="3131104"/>
          </a:xfrm>
          <a:prstGeom prst="rect">
            <a:avLst/>
          </a:prstGeom>
        </p:spPr>
      </p:pic>
    </p:spTree>
    <p:extLst>
      <p:ext uri="{BB962C8B-B14F-4D97-AF65-F5344CB8AC3E}">
        <p14:creationId xmlns:p14="http://schemas.microsoft.com/office/powerpoint/2010/main" val="1254599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ADEF69C2-97B5-4909-A811-6209050E09BB}"/>
              </a:ext>
            </a:extLst>
          </p:cNvPr>
          <p:cNvPicPr>
            <a:picLocks noChangeAspect="1"/>
          </p:cNvPicPr>
          <p:nvPr/>
        </p:nvPicPr>
        <p:blipFill>
          <a:blip r:embed="rId2"/>
          <a:stretch>
            <a:fillRect/>
          </a:stretch>
        </p:blipFill>
        <p:spPr>
          <a:xfrm>
            <a:off x="772659" y="3284984"/>
            <a:ext cx="7598682" cy="1811541"/>
          </a:xfrm>
          <a:prstGeom prst="rect">
            <a:avLst/>
          </a:prstGeom>
        </p:spPr>
      </p:pic>
    </p:spTree>
    <p:extLst>
      <p:ext uri="{BB962C8B-B14F-4D97-AF65-F5344CB8AC3E}">
        <p14:creationId xmlns:p14="http://schemas.microsoft.com/office/powerpoint/2010/main" val="601700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51BF6031-CA69-42C3-A61E-E9ED212F210B}"/>
              </a:ext>
            </a:extLst>
          </p:cNvPr>
          <p:cNvPicPr>
            <a:picLocks noChangeAspect="1"/>
          </p:cNvPicPr>
          <p:nvPr/>
        </p:nvPicPr>
        <p:blipFill>
          <a:blip r:embed="rId2"/>
          <a:stretch>
            <a:fillRect/>
          </a:stretch>
        </p:blipFill>
        <p:spPr>
          <a:xfrm>
            <a:off x="1691680" y="2924944"/>
            <a:ext cx="5181866" cy="3098959"/>
          </a:xfrm>
          <a:prstGeom prst="rect">
            <a:avLst/>
          </a:prstGeom>
        </p:spPr>
      </p:pic>
    </p:spTree>
    <p:extLst>
      <p:ext uri="{BB962C8B-B14F-4D97-AF65-F5344CB8AC3E}">
        <p14:creationId xmlns:p14="http://schemas.microsoft.com/office/powerpoint/2010/main" val="3749233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445ABFB1-4642-4DB0-BE13-32D2DB2384F1}"/>
              </a:ext>
            </a:extLst>
          </p:cNvPr>
          <p:cNvPicPr>
            <a:picLocks noChangeAspect="1"/>
          </p:cNvPicPr>
          <p:nvPr/>
        </p:nvPicPr>
        <p:blipFill>
          <a:blip r:embed="rId2"/>
          <a:stretch>
            <a:fillRect/>
          </a:stretch>
        </p:blipFill>
        <p:spPr>
          <a:xfrm>
            <a:off x="1911213" y="2730916"/>
            <a:ext cx="5321573" cy="3124361"/>
          </a:xfrm>
          <a:prstGeom prst="rect">
            <a:avLst/>
          </a:prstGeom>
        </p:spPr>
      </p:pic>
    </p:spTree>
    <p:extLst>
      <p:ext uri="{BB962C8B-B14F-4D97-AF65-F5344CB8AC3E}">
        <p14:creationId xmlns:p14="http://schemas.microsoft.com/office/powerpoint/2010/main" val="1321583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1FD72577-C89B-4E57-ABC9-F8EE2FC45A69}"/>
              </a:ext>
            </a:extLst>
          </p:cNvPr>
          <p:cNvPicPr>
            <a:picLocks noChangeAspect="1"/>
          </p:cNvPicPr>
          <p:nvPr/>
        </p:nvPicPr>
        <p:blipFill>
          <a:blip r:embed="rId2"/>
          <a:stretch>
            <a:fillRect/>
          </a:stretch>
        </p:blipFill>
        <p:spPr>
          <a:xfrm>
            <a:off x="424422" y="2924944"/>
            <a:ext cx="7873798" cy="3004097"/>
          </a:xfrm>
          <a:prstGeom prst="rect">
            <a:avLst/>
          </a:prstGeom>
        </p:spPr>
      </p:pic>
    </p:spTree>
    <p:extLst>
      <p:ext uri="{BB962C8B-B14F-4D97-AF65-F5344CB8AC3E}">
        <p14:creationId xmlns:p14="http://schemas.microsoft.com/office/powerpoint/2010/main" val="11085099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1A4F1-101C-4A09-8CBF-394BD64F2BA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87DA1DD-BB6B-49BD-A699-1BE4BB91C08E}"/>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5785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92500"/>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(DIAS-JR, 2018; KUDE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2014). Em geral, aceita-se o argumento de que os indivíduos na área precisam se adaptar a situações que ocorrem no dia a dia de trabalho como aprender novas linguagem, frameworks, lidar com a pressão de clientes, prazos e orçamentos, mudanças de equipes,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job</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rotation</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resolução de problemas e lidar com situações inesperadas e de emergência, pois, simplesmente a área requer que o indivíduo perpasse por essas situações. Tudo isso sem levar em consideração características inerentes aos indivíduos ou até mesmo o impacto dessa adaptação nos seus trabalhos.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770879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Implicações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220354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Limitações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150750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706008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923117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B7A71-0AE6-4842-8500-FF5159312A34}"/>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BBB26C3-F96E-4074-AC85-D845AA1F466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20585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92500" lnSpcReduction="10000"/>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Outra questão que gestores das equipes de software enfrentam é a manutenção da satisfação dos seus membros com o trabalho. França,  Da Silva e Sharp (2018) afirmam que a satisfação com o trabalho pode ser expressa pela felicidade dos indivíduos com o trabalho. A satisfação com o trabalho é um dos fatores que são investigados na Engenharia de Software há bastante tempo (LENBERG; FELDT e WALLGREN, 2015). Por exemplo, existem resultados que evidenciam que a satisfação com trabalho influencia mais a escolha de um empregado ficar na organização do que a recompensa financeira (BURK; RICHARDSON; LATIN, 2000).</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388700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 Por exemplo</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existe relação significativa entre cada uma das dimensões da adaptabilidade individual com a satisfação com o trabalho na percepção dos Engenheiros de Software?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131037127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3035</Words>
  <Application>Microsoft Office PowerPoint</Application>
  <PresentationFormat>Apresentação na tela (4:3)</PresentationFormat>
  <Paragraphs>151</Paragraphs>
  <Slides>74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74</vt:i4>
      </vt:variant>
    </vt:vector>
  </HeadingPairs>
  <TitlesOfParts>
    <vt:vector size="80" baseType="lpstr">
      <vt:lpstr>Arial</vt:lpstr>
      <vt:lpstr>Calibri</vt:lpstr>
      <vt:lpstr>Swis721 Cn BT</vt:lpstr>
      <vt:lpstr>Times</vt:lpstr>
      <vt:lpstr>Times New Roman</vt:lpstr>
      <vt:lpstr>Tema do Office</vt:lpstr>
      <vt:lpstr>AS RELAÇÕES ENTRE ADAPTABILIDADE INDIVIDUAL, SATISFAÇÃO, BURNOUT E INSTABILIDADE DO PROJETO NA ENGENHARIA DE SOFTWARE </vt:lpstr>
      <vt:lpstr>Sumário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Objetivos</vt:lpstr>
      <vt:lpstr>Referencial teórico - Adaptação</vt:lpstr>
      <vt:lpstr>Referencial teórico – Desempenho Adaptativo</vt:lpstr>
      <vt:lpstr>Referencial teórico – Desempenho Adaptativo</vt:lpstr>
      <vt:lpstr>Referencial teórico – Desempenho Adaptativo</vt:lpstr>
      <vt:lpstr>Referencial teórico – Adaptabilidade Individual</vt:lpstr>
      <vt:lpstr>Referencial teórico – Adaptabilidade Individual</vt:lpstr>
      <vt:lpstr>Referencial teórico – Adaptação na Engenharia de Software</vt:lpstr>
      <vt:lpstr>Referencial teórico – Adaptação na Engenharia de Software</vt:lpstr>
      <vt:lpstr>Referencial teórico – Satisfação</vt:lpstr>
      <vt:lpstr>Referencial teórico – Burnout</vt:lpstr>
      <vt:lpstr>Referencial teórico – Burnout</vt:lpstr>
      <vt:lpstr>Referencial teórico – Burnout</vt:lpstr>
      <vt:lpstr>Referencial teórico – Burnout</vt:lpstr>
      <vt:lpstr>Referencial teórico – Burnout</vt:lpstr>
      <vt:lpstr>Referencial teórico – Burnout</vt:lpstr>
      <vt:lpstr>Referencial teórico – Burnout</vt:lpstr>
      <vt:lpstr>Referencial teórico – Instabilidade</vt:lpstr>
      <vt:lpstr>Referencial teórico – Instabilidade</vt:lpstr>
      <vt:lpstr>Referencial teórico – Instabilidade</vt:lpstr>
      <vt:lpstr>Hipóteses de pesquisa </vt:lpstr>
      <vt:lpstr>Hipóteses de pesquisa </vt:lpstr>
      <vt:lpstr>Hipóteses de pesquisa </vt:lpstr>
      <vt:lpstr>Hipóteses de pesquisa </vt:lpstr>
      <vt:lpstr>Hipóteses de pesquisa </vt:lpstr>
      <vt:lpstr>Hipóteses de pesquisa </vt:lpstr>
      <vt:lpstr>Apresentação do PowerPoint</vt:lpstr>
      <vt:lpstr>Procedimentos metodológicos </vt:lpstr>
      <vt:lpstr>Procedimentos metodológicos </vt:lpstr>
      <vt:lpstr>Procedimentos metodológicos </vt:lpstr>
      <vt:lpstr>Apresentação do PowerPoint</vt:lpstr>
      <vt:lpstr>Apresentação do PowerPoint</vt:lpstr>
      <vt:lpstr>Resultados descritivos – Satisfação</vt:lpstr>
      <vt:lpstr>Resultados descritivos - Burnout</vt:lpstr>
      <vt:lpstr>Resultados descritivos - Burnout</vt:lpstr>
      <vt:lpstr>Resultados descritivos - Burnout</vt:lpstr>
      <vt:lpstr>Resultados descritivos - Burnout</vt:lpstr>
      <vt:lpstr>Resultados descritivos - Instabilidade</vt:lpstr>
      <vt:lpstr>Resultados descritivos - Instabilidade</vt:lpstr>
      <vt:lpstr>Resultados descritivos - Instabilidade</vt:lpstr>
      <vt:lpstr>Resultados descritivos - Instabilidade</vt:lpstr>
      <vt:lpstr>Apresentação do PowerPoint</vt:lpstr>
      <vt:lpstr>Resultados descritivos – Adaptabilidade Individual</vt:lpstr>
      <vt:lpstr>Resultados descritivos – Adaptabilidade Individual</vt:lpstr>
      <vt:lpstr>Resultados descritivos – Adaptabilidade Individual</vt:lpstr>
      <vt:lpstr>Resultados descritivos – Adaptabilidade Individual</vt:lpstr>
      <vt:lpstr>Resultados descritivos – Adaptabilidade Individual</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Apresentação do PowerPoint</vt:lpstr>
      <vt:lpstr>Implicações</vt:lpstr>
      <vt:lpstr>Limitações</vt:lpstr>
      <vt:lpstr>Conclusões</vt:lpstr>
      <vt:lpstr>Trabalhos futuros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Tomaz de Aquino dos Santos Junior</dc:creator>
  <cp:lastModifiedBy>Danilo Monteiro Ribeiro</cp:lastModifiedBy>
  <cp:revision>31</cp:revision>
  <dcterms:created xsi:type="dcterms:W3CDTF">2013-08-09T12:44:12Z</dcterms:created>
  <dcterms:modified xsi:type="dcterms:W3CDTF">2020-11-28T19:40:09Z</dcterms:modified>
</cp:coreProperties>
</file>