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8" r:id="rId3"/>
    <p:sldId id="336" r:id="rId4"/>
    <p:sldId id="337" r:id="rId5"/>
    <p:sldId id="282" r:id="rId6"/>
    <p:sldId id="283" r:id="rId7"/>
    <p:sldId id="285" r:id="rId8"/>
    <p:sldId id="364" r:id="rId9"/>
    <p:sldId id="286" r:id="rId10"/>
    <p:sldId id="287" r:id="rId11"/>
    <p:sldId id="365" r:id="rId12"/>
    <p:sldId id="288" r:id="rId13"/>
    <p:sldId id="289" r:id="rId14"/>
    <p:sldId id="290" r:id="rId15"/>
    <p:sldId id="338" r:id="rId16"/>
    <p:sldId id="260" r:id="rId17"/>
    <p:sldId id="291" r:id="rId18"/>
    <p:sldId id="262" r:id="rId19"/>
    <p:sldId id="366" r:id="rId20"/>
    <p:sldId id="263" r:id="rId21"/>
    <p:sldId id="293" r:id="rId22"/>
    <p:sldId id="344" r:id="rId23"/>
    <p:sldId id="264" r:id="rId24"/>
    <p:sldId id="294" r:id="rId25"/>
    <p:sldId id="340" r:id="rId26"/>
    <p:sldId id="301" r:id="rId27"/>
    <p:sldId id="302" r:id="rId28"/>
    <p:sldId id="350" r:id="rId29"/>
    <p:sldId id="351" r:id="rId30"/>
    <p:sldId id="265" r:id="rId31"/>
    <p:sldId id="266" r:id="rId32"/>
    <p:sldId id="296" r:id="rId33"/>
    <p:sldId id="299" r:id="rId34"/>
    <p:sldId id="308" r:id="rId35"/>
    <p:sldId id="269" r:id="rId36"/>
    <p:sldId id="353" r:id="rId37"/>
    <p:sldId id="309" r:id="rId38"/>
    <p:sldId id="352" r:id="rId39"/>
    <p:sldId id="270" r:id="rId40"/>
    <p:sldId id="355" r:id="rId41"/>
    <p:sldId id="356" r:id="rId42"/>
    <p:sldId id="357" r:id="rId43"/>
    <p:sldId id="310" r:id="rId44"/>
    <p:sldId id="272" r:id="rId45"/>
    <p:sldId id="375" r:id="rId46"/>
    <p:sldId id="312" r:id="rId47"/>
    <p:sldId id="313" r:id="rId48"/>
    <p:sldId id="319" r:id="rId49"/>
    <p:sldId id="320" r:id="rId50"/>
    <p:sldId id="321" r:id="rId51"/>
    <p:sldId id="367" r:id="rId52"/>
    <p:sldId id="315" r:id="rId53"/>
    <p:sldId id="376" r:id="rId54"/>
    <p:sldId id="316" r:id="rId55"/>
    <p:sldId id="318" r:id="rId56"/>
    <p:sldId id="317" r:id="rId57"/>
    <p:sldId id="275" r:id="rId58"/>
    <p:sldId id="324" r:id="rId59"/>
    <p:sldId id="325" r:id="rId60"/>
    <p:sldId id="326" r:id="rId61"/>
    <p:sldId id="327" r:id="rId62"/>
    <p:sldId id="368" r:id="rId63"/>
    <p:sldId id="369" r:id="rId64"/>
    <p:sldId id="371" r:id="rId65"/>
    <p:sldId id="372" r:id="rId66"/>
    <p:sldId id="358" r:id="rId67"/>
    <p:sldId id="359" r:id="rId68"/>
    <p:sldId id="279" r:id="rId69"/>
    <p:sldId id="331" r:id="rId70"/>
    <p:sldId id="278" r:id="rId71"/>
    <p:sldId id="334" r:id="rId72"/>
    <p:sldId id="335" r:id="rId73"/>
    <p:sldId id="280" r:id="rId74"/>
    <p:sldId id="360" r:id="rId75"/>
    <p:sldId id="361" r:id="rId76"/>
    <p:sldId id="362" r:id="rId77"/>
    <p:sldId id="363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49" d="100"/>
          <a:sy n="49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Resultados</a:t>
          </a:r>
          <a:endParaRPr lang="en-US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5716B8B5-C938-43A4-9243-AC4FBA4B1B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 dirty="0"/>
            <a:t>Discussões</a:t>
          </a:r>
        </a:p>
      </dgm:t>
    </dgm:pt>
    <dgm:pt modelId="{74983017-7145-4183-A614-CB680CE00977}" type="parTrans" cxnId="{F4BCECDE-2016-4179-9644-5928D8A477BB}">
      <dgm:prSet/>
      <dgm:spPr/>
      <dgm:t>
        <a:bodyPr/>
        <a:lstStyle/>
        <a:p>
          <a:endParaRPr lang="pt-BR"/>
        </a:p>
      </dgm:t>
    </dgm:pt>
    <dgm:pt modelId="{16DA2FC7-46EA-4553-8584-F589B27A2163}" type="sibTrans" cxnId="{F4BCECDE-2016-4179-9644-5928D8A477BB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6" presStyleCnt="9"/>
      <dgm:spPr/>
    </dgm:pt>
    <dgm:pt modelId="{48BD9EEB-E898-4AFE-8D6A-263D36F10349}" type="pres">
      <dgm:prSet presAssocID="{E7CE876D-4172-4881-985A-2E1052EAF7BD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6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B34360E4-AD56-4C54-9AE5-6356D126ACD1}" type="pres">
      <dgm:prSet presAssocID="{5716B8B5-C938-43A4-9243-AC4FBA4B1B4A}" presName="compNode" presStyleCnt="0"/>
      <dgm:spPr/>
    </dgm:pt>
    <dgm:pt modelId="{E8791DFA-57C1-428A-9666-99588BDB98EC}" type="pres">
      <dgm:prSet presAssocID="{5716B8B5-C938-43A4-9243-AC4FBA4B1B4A}" presName="iconBgRect" presStyleLbl="bgShp" presStyleIdx="7" presStyleCnt="9"/>
      <dgm:spPr/>
    </dgm:pt>
    <dgm:pt modelId="{C30C88C1-405B-48AD-A811-8F383A1F45BD}" type="pres">
      <dgm:prSet presAssocID="{5716B8B5-C938-43A4-9243-AC4FBA4B1B4A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CF8607C8-CEF0-47AB-B19B-6D1F21455BBE}" type="pres">
      <dgm:prSet presAssocID="{5716B8B5-C938-43A4-9243-AC4FBA4B1B4A}" presName="spaceRect" presStyleCnt="0"/>
      <dgm:spPr/>
    </dgm:pt>
    <dgm:pt modelId="{19673EBE-F614-46C9-B165-4F800860AC3C}" type="pres">
      <dgm:prSet presAssocID="{5716B8B5-C938-43A4-9243-AC4FBA4B1B4A}" presName="textRect" presStyleLbl="revTx" presStyleIdx="7" presStyleCnt="9">
        <dgm:presLayoutVars>
          <dgm:chMax val="1"/>
          <dgm:chPref val="1"/>
        </dgm:presLayoutVars>
      </dgm:prSet>
      <dgm:spPr/>
    </dgm:pt>
    <dgm:pt modelId="{56C730B2-8498-4CC2-BC57-A05E5840CFFA}" type="pres">
      <dgm:prSet presAssocID="{16DA2FC7-46EA-4553-8584-F589B27A2163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C4A59398-4ECC-449C-A060-681F4FE158BC}" srcId="{D515BD0B-BF46-481F-BDC2-46E21BB2B368}" destId="{E7CE876D-4172-4881-985A-2E1052EAF7BD}" srcOrd="6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F4BCECDE-2016-4179-9644-5928D8A477BB}" srcId="{D515BD0B-BF46-481F-BDC2-46E21BB2B368}" destId="{5716B8B5-C938-43A4-9243-AC4FBA4B1B4A}" srcOrd="7" destOrd="0" parTransId="{74983017-7145-4183-A614-CB680CE00977}" sibTransId="{16DA2FC7-46EA-4553-8584-F589B27A2163}"/>
    <dgm:cxn modelId="{40D2EBF2-F774-4A8A-A0E8-06EAFA4F7997}" type="presOf" srcId="{5716B8B5-C938-43A4-9243-AC4FBA4B1B4A}" destId="{19673EBE-F614-46C9-B165-4F800860AC3C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6B2B29E9-7525-4CFF-AB4E-869B0D7A5077}" type="presParOf" srcId="{2FF92DBA-C183-4DAD-B1F2-3F27768EFF7D}" destId="{696DFBA9-356D-46A2-822A-38F28D794A72}" srcOrd="12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3" destOrd="0" presId="urn:microsoft.com/office/officeart/2018/5/layout/IconCircleLabelList"/>
    <dgm:cxn modelId="{270BC2AF-F0A5-47D5-95F9-C020E41826DF}" type="presParOf" srcId="{2FF92DBA-C183-4DAD-B1F2-3F27768EFF7D}" destId="{B34360E4-AD56-4C54-9AE5-6356D126ACD1}" srcOrd="14" destOrd="0" presId="urn:microsoft.com/office/officeart/2018/5/layout/IconCircleLabelList"/>
    <dgm:cxn modelId="{417AB412-3092-430D-8FB9-07676E0C4AC4}" type="presParOf" srcId="{B34360E4-AD56-4C54-9AE5-6356D126ACD1}" destId="{E8791DFA-57C1-428A-9666-99588BDB98EC}" srcOrd="0" destOrd="0" presId="urn:microsoft.com/office/officeart/2018/5/layout/IconCircleLabelList"/>
    <dgm:cxn modelId="{DAF93181-F0D8-46EC-829C-904E01CE12AD}" type="presParOf" srcId="{B34360E4-AD56-4C54-9AE5-6356D126ACD1}" destId="{C30C88C1-405B-48AD-A811-8F383A1F45BD}" srcOrd="1" destOrd="0" presId="urn:microsoft.com/office/officeart/2018/5/layout/IconCircleLabelList"/>
    <dgm:cxn modelId="{92D35286-1AA3-4893-933A-A36AC298E41B}" type="presParOf" srcId="{B34360E4-AD56-4C54-9AE5-6356D126ACD1}" destId="{CF8607C8-CEF0-47AB-B19B-6D1F21455BBE}" srcOrd="2" destOrd="0" presId="urn:microsoft.com/office/officeart/2018/5/layout/IconCircleLabelList"/>
    <dgm:cxn modelId="{59BC119F-571A-4505-91C6-3402B04E9467}" type="presParOf" srcId="{B34360E4-AD56-4C54-9AE5-6356D126ACD1}" destId="{19673EBE-F614-46C9-B165-4F800860AC3C}" srcOrd="3" destOrd="0" presId="urn:microsoft.com/office/officeart/2018/5/layout/IconCircleLabelList"/>
    <dgm:cxn modelId="{17C97B12-ACC4-48CB-B1C3-A2B748B409A7}" type="presParOf" srcId="{2FF92DBA-C183-4DAD-B1F2-3F27768EFF7D}" destId="{56C730B2-8498-4CC2-BC57-A05E5840CFFA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581886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75487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32240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Introdução</a:t>
          </a:r>
          <a:endParaRPr lang="en-US" sz="1400" kern="1200" dirty="0"/>
        </a:p>
      </dsp:txBody>
      <dsp:txXfrm>
        <a:off x="322407" y="1065597"/>
        <a:ext cx="1330664" cy="532265"/>
      </dsp:txXfrm>
    </dsp:sp>
    <dsp:sp modelId="{E1A75670-BD7B-4A9B-836C-3ED48E45FE76}">
      <dsp:nvSpPr>
        <dsp:cNvPr id="0" name=""/>
        <dsp:cNvSpPr/>
      </dsp:nvSpPr>
      <dsp:spPr>
        <a:xfrm>
          <a:off x="214541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31840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88593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Objetivos</a:t>
          </a:r>
          <a:endParaRPr lang="en-US" sz="1400" kern="1200" dirty="0"/>
        </a:p>
      </dsp:txBody>
      <dsp:txXfrm>
        <a:off x="1885937" y="1065597"/>
        <a:ext cx="1330664" cy="532265"/>
      </dsp:txXfrm>
    </dsp:sp>
    <dsp:sp modelId="{38039D35-F786-4E6E-809C-EDE15B9690BD}">
      <dsp:nvSpPr>
        <dsp:cNvPr id="0" name=""/>
        <dsp:cNvSpPr/>
      </dsp:nvSpPr>
      <dsp:spPr>
        <a:xfrm>
          <a:off x="370894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3881933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449467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Referencial</a:t>
          </a:r>
          <a:endParaRPr lang="en-US" sz="1400" kern="1200"/>
        </a:p>
      </dsp:txBody>
      <dsp:txXfrm>
        <a:off x="3449467" y="1065597"/>
        <a:ext cx="1330664" cy="532265"/>
      </dsp:txXfrm>
    </dsp:sp>
    <dsp:sp modelId="{DB7BBD3A-1CDC-4F00-93D8-7D5EA38423E7}">
      <dsp:nvSpPr>
        <dsp:cNvPr id="0" name=""/>
        <dsp:cNvSpPr/>
      </dsp:nvSpPr>
      <dsp:spPr>
        <a:xfrm>
          <a:off x="5272477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445464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012998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Hipótese </a:t>
          </a:r>
          <a:endParaRPr lang="en-US" sz="1400" kern="1200" dirty="0"/>
        </a:p>
      </dsp:txBody>
      <dsp:txXfrm>
        <a:off x="5012998" y="1065597"/>
        <a:ext cx="1330664" cy="532265"/>
      </dsp:txXfrm>
    </dsp:sp>
    <dsp:sp modelId="{BC4FB044-E841-4574-986B-2F7143F37757}">
      <dsp:nvSpPr>
        <dsp:cNvPr id="0" name=""/>
        <dsp:cNvSpPr/>
      </dsp:nvSpPr>
      <dsp:spPr>
        <a:xfrm>
          <a:off x="6836008" y="1066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008994" y="174052"/>
          <a:ext cx="465732" cy="4657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6576528" y="1065597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Procedimentos metodológicos</a:t>
          </a:r>
          <a:endParaRPr lang="en-US" sz="1400" kern="1200" dirty="0"/>
        </a:p>
      </dsp:txBody>
      <dsp:txXfrm>
        <a:off x="6576528" y="1065597"/>
        <a:ext cx="1330664" cy="532265"/>
      </dsp:txXfrm>
    </dsp:sp>
    <dsp:sp modelId="{9F7C2001-69F5-468A-986A-DA2B2F8A24A3}">
      <dsp:nvSpPr>
        <dsp:cNvPr id="0" name=""/>
        <dsp:cNvSpPr/>
      </dsp:nvSpPr>
      <dsp:spPr>
        <a:xfrm>
          <a:off x="136365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536638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1104172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Resultados</a:t>
          </a:r>
          <a:endParaRPr lang="en-US" sz="1400" kern="1200"/>
        </a:p>
      </dsp:txBody>
      <dsp:txXfrm>
        <a:off x="1104172" y="2995060"/>
        <a:ext cx="1330664" cy="532265"/>
      </dsp:txXfrm>
    </dsp:sp>
    <dsp:sp modelId="{D4186540-87AB-43D1-95B5-3C4828E13909}">
      <dsp:nvSpPr>
        <dsp:cNvPr id="0" name=""/>
        <dsp:cNvSpPr/>
      </dsp:nvSpPr>
      <dsp:spPr>
        <a:xfrm>
          <a:off x="292718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3100168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2667702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Conclusões </a:t>
          </a:r>
          <a:endParaRPr lang="en-US" sz="1400" kern="1200" dirty="0"/>
        </a:p>
      </dsp:txBody>
      <dsp:txXfrm>
        <a:off x="2667702" y="2995060"/>
        <a:ext cx="1330664" cy="532265"/>
      </dsp:txXfrm>
    </dsp:sp>
    <dsp:sp modelId="{E8791DFA-57C1-428A-9666-99588BDB98EC}">
      <dsp:nvSpPr>
        <dsp:cNvPr id="0" name=""/>
        <dsp:cNvSpPr/>
      </dsp:nvSpPr>
      <dsp:spPr>
        <a:xfrm>
          <a:off x="449071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C88C1-405B-48AD-A811-8F383A1F45BD}">
      <dsp:nvSpPr>
        <dsp:cNvPr id="0" name=""/>
        <dsp:cNvSpPr/>
      </dsp:nvSpPr>
      <dsp:spPr>
        <a:xfrm>
          <a:off x="4663698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73EBE-F614-46C9-B165-4F800860AC3C}">
      <dsp:nvSpPr>
        <dsp:cNvPr id="0" name=""/>
        <dsp:cNvSpPr/>
      </dsp:nvSpPr>
      <dsp:spPr>
        <a:xfrm>
          <a:off x="4231233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noProof="0" dirty="0"/>
            <a:t>Discussões</a:t>
          </a:r>
        </a:p>
      </dsp:txBody>
      <dsp:txXfrm>
        <a:off x="4231233" y="2995060"/>
        <a:ext cx="1330664" cy="532265"/>
      </dsp:txXfrm>
    </dsp:sp>
    <dsp:sp modelId="{D6FF045A-C9A1-4D5C-B405-EB11CA228CE2}">
      <dsp:nvSpPr>
        <dsp:cNvPr id="0" name=""/>
        <dsp:cNvSpPr/>
      </dsp:nvSpPr>
      <dsp:spPr>
        <a:xfrm>
          <a:off x="6054242" y="1930529"/>
          <a:ext cx="811705" cy="8117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227229" y="2103515"/>
          <a:ext cx="465732" cy="46573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5794763" y="2995060"/>
          <a:ext cx="1330664" cy="53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Trabalhos futuros</a:t>
          </a:r>
          <a:endParaRPr lang="en-US" sz="1400" kern="1200" dirty="0"/>
        </a:p>
      </dsp:txBody>
      <dsp:txXfrm>
        <a:off x="5794763" y="2995060"/>
        <a:ext cx="1330664" cy="53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7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significa que </a:t>
            </a:r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existir uma discrepância entre as habilidades dos funcionários e as expectativas de trabalho, necessitando, assim, que o indivíduo mude.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situação acontece no ambiente de trabalho e o indivíduo não consegue se ajustar a ela, seja pessoa/trabalho, seja pessoa/organização (MASLACH; LEITER, 2016).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intervalos de tempo regulares, a equipe reflete sobre como se tornar mais efetiva e, então, refina e ajusta seu comportamento de acordo.”(MANIFESTO, 2001).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3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qual menciona que uma das competências a serem desenvolvidas nos egressos é: “adequar-se rapidamente às mudanças tecnológicas e aos novos ambientes de trabalho”(MINISTÉRIO DA EDUCAÇÃO, 2016).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questão que gestores das equipes de software enfrentam é a manutenção da satisfação dos seus membros com o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trabalho influencia mais que a recompensa financeira (BURK; RICHARDSON; LATIN, 2000).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01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 err="1">
                <a:effectLst/>
                <a:latin typeface="Swis721 Cn BT" panose="020B0506020202030204"/>
                <a:ea typeface="Calibri" panose="020F0502020204030204" pitchFamily="34" charset="0"/>
              </a:rPr>
              <a:t>Huarng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(2001) investigou a quantidade de pessoas que tinha burnout do trabalho e encontrou que ao menos 39%</a:t>
            </a:r>
          </a:p>
          <a:p>
            <a:pPr marL="6858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OMS classificou o burnout no trabalho como uma doença com o lançamento do CID-11 (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Classificação Internacional de Doenças) (OMS, 2019)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3507BD-4E3D-4724-91AD-448CB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BAE04285-8F1E-42EB-B331-29AEACE5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13714"/>
            <a:ext cx="2160242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901C4C-F633-4D8A-9E16-65C33FCE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3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question mark - Wiktionary">
            <a:extLst>
              <a:ext uri="{FF2B5EF4-FFF2-40B4-BE49-F238E27FC236}">
                <a16:creationId xmlns:a16="http://schemas.microsoft.com/office/drawing/2014/main" id="{60274AFB-7FCC-4D3B-992A-E006363F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2102124" cy="21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A75997-2F1A-41DB-9648-79512EE3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5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Mudanças &lt;-&gt; Instabilidade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</a:p>
          <a:p>
            <a:pPr marL="0" indent="0"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Liu et al. (2011):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instabilidade dos requisitos e os conflitos interpessoais </a:t>
            </a:r>
          </a:p>
          <a:p>
            <a:pPr marL="0" indent="0">
              <a:buNone/>
            </a:pP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33" y="4303199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F321575D-7898-40BA-8DD0-AAA643F3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316"/>
            <a:ext cx="2079105" cy="20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5E9F7-3E81-4C50-A10F-D422ABD8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9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7283152" cy="44644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339752" y="6501244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BA213D-0C5C-4069-878F-82E14D4DA30B}"/>
              </a:ext>
            </a:extLst>
          </p:cNvPr>
          <p:cNvSpPr txBox="1"/>
          <p:nvPr/>
        </p:nvSpPr>
        <p:spPr>
          <a:xfrm>
            <a:off x="611560" y="2571760"/>
            <a:ext cx="8075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8A2626"/>
                </a:solidFill>
                <a:latin typeface="Swis721 Cn BT" panose="020B0506020202030204" pitchFamily="34" charset="0"/>
              </a:rPr>
              <a:t>Pulakos</a:t>
            </a:r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 et al. (2000):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(II) lidar com situações de trabalho incertas e imprevisíveis;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(III)adaptabilidade cultural;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(IV)adaptabilidade física;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(V)lidar com o estresse do trabalho; 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(VI) lidar com situações de emergências ou crise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(VII)aprender novas tarefas de trabalho, tecnologias e procedimentos;</a:t>
            </a:r>
          </a:p>
          <a:p>
            <a:r>
              <a:rPr lang="pt-BR" sz="2400" dirty="0">
                <a:solidFill>
                  <a:srgbClr val="8A2626"/>
                </a:solidFill>
                <a:latin typeface="Swis721 Cn BT" panose="020B0506020202030204" pitchFamily="34" charset="0"/>
              </a:rPr>
              <a:t>(VIII)adaptabilidade interpessoal;</a:t>
            </a: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sz="2400" dirty="0">
              <a:solidFill>
                <a:srgbClr val="8A2626"/>
              </a:solidFill>
              <a:latin typeface="Swis721 Cn BT" panose="020B050602020203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887366"/>
              </p:ext>
            </p:extLst>
          </p:nvPr>
        </p:nvGraphicFramePr>
        <p:xfrm>
          <a:off x="457200" y="2708921"/>
          <a:ext cx="822960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Cinco dimensões, que são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resolução de problemas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reatividade diante de Emergências ou Circunstâncias Inesperadas, Adaptabilidade Interpessoal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Treinamento e Aprendizado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Gerenciamento do Estresse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modelo de competências à luz da adaptabilidade. (Domínio específico)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Kude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et al. (2014) </a:t>
            </a:r>
          </a:p>
          <a:p>
            <a:r>
              <a:rPr lang="pt-BR" sz="2800" dirty="0">
                <a:latin typeface="Swis721 Cn BT" panose="020B0506020202030204"/>
              </a:rPr>
              <a:t>Padrões de adaptação para os times</a:t>
            </a:r>
          </a:p>
          <a:p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Foram identificados eventos (não rotineiros) que fazem os indivíduos se adaptarem. Estes eventos foram classificados em três categorias: </a:t>
            </a:r>
            <a:r>
              <a:rPr lang="pt-BR" sz="2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volatilidade da tarefa, </a:t>
            </a:r>
            <a:r>
              <a:rPr lang="pt-BR" sz="2800" i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disrupção</a:t>
            </a:r>
            <a:r>
              <a:rPr lang="pt-BR" sz="28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tecnológica e instabilidade da equipe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definida 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435280" cy="36724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Zowghi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Nurmuliani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(2002):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instabilidade dos requisitos e o desempenho do projeto de software (-).</a:t>
            </a:r>
            <a:endParaRPr lang="pt-B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Slotegraaf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Atuahene-Gima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(2011): estabilidade da equipe no debate da equipe e na compreensão das tomadas de decisão da equipe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Akgün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(2005): estabilidade da equipe e sistemas de memória transitiva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Robbes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Lungu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Röthlisberger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(2012): Instabilidade tecnológica impacta ciclo de vida do software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Bavota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et al. (2013) Framework/bibliotecas podem impactar fortemente o código-fonte do projeto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52968-51D5-4D04-8C29-2AF4D31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e pressão no 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Maslach, Schaufeli, Leiter (2001):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xaustão emocional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espersonalização ou cinismo,</a:t>
            </a:r>
          </a:p>
          <a:p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aixa realização pessoal no trabalho, também chamada de eficácia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 grau de ajuste, ou correspondência, entre a pessoa e o trabalho determinará até que ponto a pessoa consegue lidar com o burnout (MASLACH; GOLDBERG, 1998; TOPPINEN-TANNER, 2011).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6B7211-E32A-47F1-8A64-9572E2A4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5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1165711" y="1229646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Instrumentos de coleta 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69A227AE-36BC-42BF-9709-ABFA69B0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15079"/>
              </p:ext>
            </p:extLst>
          </p:nvPr>
        </p:nvGraphicFramePr>
        <p:xfrm>
          <a:off x="1331640" y="2962137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572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Escalas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4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Adaptabilidade Individual </a:t>
                      </a:r>
                      <a:r>
                        <a:rPr lang="pt-BR" sz="1800" b="1" dirty="0" err="1">
                          <a:effectLst/>
                          <a:latin typeface="Swis721 Cn BT" panose="020B0506020202030204"/>
                        </a:rPr>
                        <a:t>Charbonnier-voirin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; Roussel (2012)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Satisfação com o trabalho 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CAMMANN 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1979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26431"/>
                  </a:ext>
                </a:extLst>
              </a:tr>
              <a:tr h="346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JOB BURNOUT (16) </a:t>
                      </a:r>
                      <a:r>
                        <a:rPr lang="pt-BR" sz="1800" b="1" dirty="0">
                          <a:effectLst/>
                          <a:latin typeface="Swis721 Cn BT" panose="020B0506020202030204"/>
                        </a:rPr>
                        <a:t>Traduzido por Da Silva et al. (2018)</a:t>
                      </a:r>
                      <a:endParaRPr lang="pt-BR" sz="1800" b="1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7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Instabilidade (Criado) (Base </a:t>
                      </a:r>
                      <a:r>
                        <a:rPr lang="pt-BR" b="1" dirty="0" err="1"/>
                        <a:t>Kude</a:t>
                      </a:r>
                      <a:r>
                        <a:rPr lang="pt-BR" b="1" dirty="0"/>
                        <a:t> et al.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791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C19B9-3F23-49C8-BBE8-4A2D34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CFD92C-F3AD-439A-85A3-D94D5F8B0566}"/>
              </a:ext>
            </a:extLst>
          </p:cNvPr>
          <p:cNvSpPr txBox="1"/>
          <p:nvPr/>
        </p:nvSpPr>
        <p:spPr>
          <a:xfrm>
            <a:off x="2699792" y="25320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2 – Escalas utilizadas</a:t>
            </a:r>
          </a:p>
        </p:txBody>
      </p:sp>
    </p:spTree>
    <p:extLst>
      <p:ext uri="{BB962C8B-B14F-4D97-AF65-F5344CB8AC3E}">
        <p14:creationId xmlns:p14="http://schemas.microsoft.com/office/powerpoint/2010/main" val="4203578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 Precisos ajeitar isso!!!!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Para a validação de face, também foram seguidas as recomendações propostas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(2016)e se utilizou um grupo de especialistas com no conhecimento no conteúdo da escala para revisar os itens selecionados. Nesta fase, participaram 12 pessoas.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CONSTRUÇÃO DA ESCALA DE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A004CD-01B3-419F-ACFF-DAFF7C9F9F8D}"/>
              </a:ext>
            </a:extLst>
          </p:cNvPr>
          <p:cNvPicPr/>
          <p:nvPr/>
        </p:nvPicPr>
        <p:blipFill rotWithShape="1">
          <a:blip r:embed="rId2"/>
          <a:srcRect l="1323" t="4383" r="3675" b="26372"/>
          <a:stretch/>
        </p:blipFill>
        <p:spPr bwMode="auto">
          <a:xfrm>
            <a:off x="899592" y="2996951"/>
            <a:ext cx="7632848" cy="3240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D08720-78A8-4348-86E2-497444D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94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população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–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F8C4B0-B4A9-4C2F-87CF-7568D864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2" y="2708920"/>
            <a:ext cx="7492455" cy="20773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5772" y="520526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565D04-2746-4F8F-930A-C0561793A74A}"/>
              </a:ext>
            </a:extLst>
          </p:cNvPr>
          <p:cNvSpPr txBox="1"/>
          <p:nvPr/>
        </p:nvSpPr>
        <p:spPr>
          <a:xfrm>
            <a:off x="2699792" y="238023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de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405813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307774-6EC7-4FD7-92FA-67281D23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74" y="3645023"/>
            <a:ext cx="2581214" cy="25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319" y="2852936"/>
            <a:ext cx="6544736" cy="3744417"/>
          </a:xfrm>
        </p:spPr>
        <p:txBody>
          <a:bodyPr>
            <a:normAutofit fontScale="85000" lnSpcReduction="10000"/>
          </a:bodyPr>
          <a:lstStyle/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</a:rPr>
              <a:t>Mudanças - &gt; Adaptação</a:t>
            </a:r>
          </a:p>
          <a:p>
            <a:pPr marL="800100" indent="-45720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A habilidade, capacidade, disposição e/ou motivação do indivíduo para alterar ou se ajustar a diferentes características da tarefa (sociais e ambientais), quando exigido ou de maneira proativa (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2006). </a:t>
            </a:r>
            <a:endParaRPr lang="pt-BR" sz="3600" dirty="0">
              <a:latin typeface="Swis721 Cn BT" panose="020B0506020202030204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5544CF-1F37-446F-A320-E606294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8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182563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9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Portanto, adaptabilidade é algo que merece atenção na Engenharia de Software</a:t>
            </a:r>
            <a:endParaRPr lang="pt-BR" sz="1900" b="1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no domínio geral;</a:t>
            </a: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característica do trabalho (as percepções da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instabilidades da equipe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da tarefa) está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escala de burnout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passou por mais uma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validação  da tradução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dentro da área de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Engenharia de Software onde foi realizada uma análise fatorial confirmatória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É importante entender também a direção da relação entre o burnout e a adaptabilidade individual e os motivos de ela ocorrer. </a:t>
            </a:r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Uma possível suposição a ser investigada é que a adaptabilidade individual leva indivíduos a se sentirem mais adequados para suas funções e, por isso, com menores índices de burnout. </a:t>
            </a:r>
          </a:p>
          <a:p>
            <a:endParaRPr lang="pt-BR" sz="2000" dirty="0">
              <a:latin typeface="Swis721 Cn BT" panose="020B0506020202030204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Satisfação também está relacionada com as condições do trabalho e da tarefa que os indivíduos realizam como, por exemplo, lidar com estresse, incerteza, aprendizado, resolução de problemas e relações interpessoais </a:t>
            </a:r>
            <a:r>
              <a:rPr lang="en-US" dirty="0">
                <a:effectLst/>
                <a:latin typeface="Swis721 Cn BT" panose="020B0506020202030204"/>
                <a:ea typeface="Times New Roman" panose="02020603050405020304" pitchFamily="18" charset="0"/>
              </a:rPr>
              <a:t>(FRANCA; DA SILVA; SHARP, 2018; GRAZIOTIN; WANG; ABRAHAMSSON, 2016; SACH; SHARP; PETRE,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F88DD4-8FE7-4A86-82C0-746C34E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4" name="Picture 2" descr="question mark - Wiktionary">
            <a:extLst>
              <a:ext uri="{FF2B5EF4-FFF2-40B4-BE49-F238E27FC236}">
                <a16:creationId xmlns:a16="http://schemas.microsoft.com/office/drawing/2014/main" id="{54E6BE30-E63A-4935-A4F1-ED28C6DB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37272"/>
            <a:ext cx="2186269" cy="21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2565ED-B763-4943-8945-1DECFC5B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7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5785</Words>
  <Application>Microsoft Office PowerPoint</Application>
  <PresentationFormat>Apresentação na tela (4:3)</PresentationFormat>
  <Paragraphs>602</Paragraphs>
  <Slides>77</Slides>
  <Notes>20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6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- Adaptabilidade</vt:lpstr>
      <vt:lpstr>Introdução - Satisfação</vt:lpstr>
      <vt:lpstr>Introdução - Satisfação</vt:lpstr>
      <vt:lpstr>Introdução</vt:lpstr>
      <vt:lpstr>Introdução - Burnout</vt:lpstr>
      <vt:lpstr>Introdução - Burnout</vt:lpstr>
      <vt:lpstr>Introdução</vt:lpstr>
      <vt:lpstr>Introdução</vt:lpstr>
      <vt:lpstr>Introdução Instabilidade</vt:lpstr>
      <vt:lpstr>Introdução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Instabilidade</vt:lpstr>
      <vt:lpstr>Referencial teórico – Satisfação</vt:lpstr>
      <vt:lpstr>Referencial teórico – Satisfação</vt:lpstr>
      <vt:lpstr>Referencial teórico – Burnout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Instrumentos de coleta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  Precisos ajeitar isso!!!!</vt:lpstr>
      <vt:lpstr>Procedimentos metodológicos </vt:lpstr>
      <vt:lpstr>Resultados descritivos População</vt:lpstr>
      <vt:lpstr>Resultados descritivos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Confiabilidade – Adaptabilidade Individual</vt:lpstr>
      <vt:lpstr>Resultados Correlação – Adaptabilidade Individual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14</cp:revision>
  <dcterms:created xsi:type="dcterms:W3CDTF">2020-12-07T23:34:42Z</dcterms:created>
  <dcterms:modified xsi:type="dcterms:W3CDTF">2020-12-08T01:48:41Z</dcterms:modified>
</cp:coreProperties>
</file>