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258" r:id="rId3"/>
    <p:sldId id="257" r:id="rId4"/>
    <p:sldId id="336" r:id="rId5"/>
    <p:sldId id="337" r:id="rId6"/>
    <p:sldId id="282" r:id="rId7"/>
    <p:sldId id="283" r:id="rId8"/>
    <p:sldId id="284" r:id="rId9"/>
    <p:sldId id="285" r:id="rId10"/>
    <p:sldId id="286" r:id="rId11"/>
    <p:sldId id="287" r:id="rId12"/>
    <p:sldId id="288" r:id="rId13"/>
    <p:sldId id="289" r:id="rId14"/>
    <p:sldId id="290" r:id="rId15"/>
    <p:sldId id="339" r:id="rId16"/>
    <p:sldId id="338" r:id="rId17"/>
    <p:sldId id="260" r:id="rId18"/>
    <p:sldId id="261" r:id="rId19"/>
    <p:sldId id="291" r:id="rId20"/>
    <p:sldId id="262" r:id="rId21"/>
    <p:sldId id="292" r:id="rId22"/>
    <p:sldId id="263" r:id="rId23"/>
    <p:sldId id="293" r:id="rId24"/>
    <p:sldId id="264" r:id="rId25"/>
    <p:sldId id="294" r:id="rId26"/>
    <p:sldId id="265" r:id="rId27"/>
    <p:sldId id="266" r:id="rId28"/>
    <p:sldId id="296" r:id="rId29"/>
    <p:sldId id="295" r:id="rId30"/>
    <p:sldId id="297" r:id="rId31"/>
    <p:sldId id="298" r:id="rId32"/>
    <p:sldId id="299" r:id="rId33"/>
    <p:sldId id="300" r:id="rId34"/>
    <p:sldId id="267" r:id="rId35"/>
    <p:sldId id="301" r:id="rId36"/>
    <p:sldId id="302" r:id="rId37"/>
    <p:sldId id="268" r:id="rId38"/>
    <p:sldId id="303" r:id="rId39"/>
    <p:sldId id="304" r:id="rId40"/>
    <p:sldId id="305" r:id="rId41"/>
    <p:sldId id="306" r:id="rId42"/>
    <p:sldId id="307" r:id="rId43"/>
    <p:sldId id="308" r:id="rId44"/>
    <p:sldId id="269" r:id="rId45"/>
    <p:sldId id="309" r:id="rId46"/>
    <p:sldId id="270" r:id="rId47"/>
    <p:sldId id="310" r:id="rId48"/>
    <p:sldId id="311" r:id="rId49"/>
    <p:sldId id="272" r:id="rId50"/>
    <p:sldId id="271" r:id="rId51"/>
    <p:sldId id="312" r:id="rId52"/>
    <p:sldId id="313" r:id="rId53"/>
    <p:sldId id="314" r:id="rId54"/>
    <p:sldId id="273" r:id="rId55"/>
    <p:sldId id="319" r:id="rId56"/>
    <p:sldId id="320" r:id="rId57"/>
    <p:sldId id="321" r:id="rId58"/>
    <p:sldId id="322" r:id="rId59"/>
    <p:sldId id="274" r:id="rId60"/>
    <p:sldId id="315" r:id="rId61"/>
    <p:sldId id="316" r:id="rId62"/>
    <p:sldId id="317" r:id="rId63"/>
    <p:sldId id="318" r:id="rId64"/>
    <p:sldId id="275" r:id="rId65"/>
    <p:sldId id="324" r:id="rId66"/>
    <p:sldId id="325" r:id="rId67"/>
    <p:sldId id="326" r:id="rId68"/>
    <p:sldId id="327" r:id="rId69"/>
    <p:sldId id="328" r:id="rId70"/>
    <p:sldId id="329" r:id="rId71"/>
    <p:sldId id="330" r:id="rId72"/>
    <p:sldId id="279" r:id="rId73"/>
    <p:sldId id="331" r:id="rId74"/>
    <p:sldId id="332" r:id="rId75"/>
    <p:sldId id="278" r:id="rId76"/>
    <p:sldId id="333" r:id="rId77"/>
    <p:sldId id="334" r:id="rId78"/>
    <p:sldId id="335" r:id="rId79"/>
    <p:sldId id="280" r:id="rId80"/>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76" autoAdjust="0"/>
    <p:restoredTop sz="78003" autoAdjust="0"/>
  </p:normalViewPr>
  <p:slideViewPr>
    <p:cSldViewPr>
      <p:cViewPr varScale="1">
        <p:scale>
          <a:sx n="52" d="100"/>
          <a:sy n="52" d="100"/>
        </p:scale>
        <p:origin x="1652"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BCF2B5-875D-4003-895D-F40CEBB778A9}" type="datetimeFigureOut">
              <a:rPr lang="pt-BR" smtClean="0"/>
              <a:t>01/12/2020</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0A50E8-F985-49B9-B26F-7854039BF0DF}" type="slidenum">
              <a:rPr lang="pt-BR" smtClean="0"/>
              <a:t>‹nº›</a:t>
            </a:fld>
            <a:endParaRPr lang="pt-BR"/>
          </a:p>
        </p:txBody>
      </p:sp>
    </p:spTree>
    <p:extLst>
      <p:ext uri="{BB962C8B-B14F-4D97-AF65-F5344CB8AC3E}">
        <p14:creationId xmlns:p14="http://schemas.microsoft.com/office/powerpoint/2010/main" val="66155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effectLst/>
                <a:latin typeface="Arial" panose="020B0604020202020204" pitchFamily="34" charset="0"/>
                <a:ea typeface="Times New Roman" panose="02020603050405020304" pitchFamily="18" charset="0"/>
                <a:cs typeface="Times New Roman" panose="02020603050405020304" pitchFamily="18" charset="0"/>
              </a:rPr>
              <a:t>em intervalos de tempo regulares, a equipe reflete sobre como se tornar mais efetiva e, então, refina e ajusta seu comportamento de acordo.”(MANIFESTO, 2001).</a:t>
            </a:r>
            <a:endParaRPr lang="pt-BR" sz="12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
        <p:nvSpPr>
          <p:cNvPr id="4" name="Espaço Reservado para Número de Slide 3"/>
          <p:cNvSpPr>
            <a:spLocks noGrp="1"/>
          </p:cNvSpPr>
          <p:nvPr>
            <p:ph type="sldNum" sz="quarter" idx="5"/>
          </p:nvPr>
        </p:nvSpPr>
        <p:spPr/>
        <p:txBody>
          <a:bodyPr/>
          <a:lstStyle/>
          <a:p>
            <a:fld id="{8D0A50E8-F985-49B9-B26F-7854039BF0DF}" type="slidenum">
              <a:rPr lang="pt-BR" smtClean="0"/>
              <a:t>5</a:t>
            </a:fld>
            <a:endParaRPr lang="pt-BR"/>
          </a:p>
        </p:txBody>
      </p:sp>
    </p:spTree>
    <p:extLst>
      <p:ext uri="{BB962C8B-B14F-4D97-AF65-F5344CB8AC3E}">
        <p14:creationId xmlns:p14="http://schemas.microsoft.com/office/powerpoint/2010/main" val="142782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effectLst/>
                <a:latin typeface="Arial" panose="020B0604020202020204" pitchFamily="34" charset="0"/>
                <a:ea typeface="Times New Roman" panose="02020603050405020304" pitchFamily="18" charset="0"/>
                <a:cs typeface="Times New Roman" panose="02020603050405020304" pitchFamily="18" charset="0"/>
              </a:rPr>
              <a:t>o qual menciona que uma das competências a serem desenvolvidas nos egressos é: “adequar-se rapidamente às mudanças tecnológicas e aos novos ambientes de trabalho”(MINISTÉRIO DA EDUCAÇÃO, 2016).</a:t>
            </a:r>
            <a:endParaRPr lang="pt-BR" sz="12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
        <p:nvSpPr>
          <p:cNvPr id="4" name="Espaço Reservado para Número de Slide 3"/>
          <p:cNvSpPr>
            <a:spLocks noGrp="1"/>
          </p:cNvSpPr>
          <p:nvPr>
            <p:ph type="sldNum" sz="quarter" idx="5"/>
          </p:nvPr>
        </p:nvSpPr>
        <p:spPr/>
        <p:txBody>
          <a:bodyPr/>
          <a:lstStyle/>
          <a:p>
            <a:fld id="{8D0A50E8-F985-49B9-B26F-7854039BF0DF}" type="slidenum">
              <a:rPr lang="pt-BR" smtClean="0"/>
              <a:t>7</a:t>
            </a:fld>
            <a:endParaRPr lang="pt-BR"/>
          </a:p>
        </p:txBody>
      </p:sp>
    </p:spTree>
    <p:extLst>
      <p:ext uri="{BB962C8B-B14F-4D97-AF65-F5344CB8AC3E}">
        <p14:creationId xmlns:p14="http://schemas.microsoft.com/office/powerpoint/2010/main" val="2084217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effectLst/>
                <a:latin typeface="Arial" panose="020B0604020202020204" pitchFamily="34" charset="0"/>
                <a:ea typeface="Times New Roman" panose="02020603050405020304" pitchFamily="18" charset="0"/>
                <a:cs typeface="Times New Roman" panose="02020603050405020304" pitchFamily="18" charset="0"/>
              </a:rPr>
              <a:t>Outra questão que gestores das equipes de software enfrentam é a manutenção da satisfação dos seus membros com o trabalho. </a:t>
            </a:r>
            <a:endParaRPr lang="pt-BR" dirty="0"/>
          </a:p>
        </p:txBody>
      </p:sp>
      <p:sp>
        <p:nvSpPr>
          <p:cNvPr id="4" name="Espaço Reservado para Número de Slide 3"/>
          <p:cNvSpPr>
            <a:spLocks noGrp="1"/>
          </p:cNvSpPr>
          <p:nvPr>
            <p:ph type="sldNum" sz="quarter" idx="5"/>
          </p:nvPr>
        </p:nvSpPr>
        <p:spPr/>
        <p:txBody>
          <a:bodyPr/>
          <a:lstStyle/>
          <a:p>
            <a:fld id="{8D0A50E8-F985-49B9-B26F-7854039BF0DF}" type="slidenum">
              <a:rPr lang="pt-BR" smtClean="0"/>
              <a:t>9</a:t>
            </a:fld>
            <a:endParaRPr lang="pt-BR"/>
          </a:p>
        </p:txBody>
      </p:sp>
    </p:spTree>
    <p:extLst>
      <p:ext uri="{BB962C8B-B14F-4D97-AF65-F5344CB8AC3E}">
        <p14:creationId xmlns:p14="http://schemas.microsoft.com/office/powerpoint/2010/main" val="21809012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636912"/>
            <a:ext cx="7772400" cy="1470025"/>
          </a:xfrm>
        </p:spPr>
        <p:txBody>
          <a:bodyPr>
            <a:normAutofit/>
          </a:bodyPr>
          <a:lstStyle>
            <a:lvl1pPr algn="l">
              <a:defRPr sz="3500" b="1">
                <a:solidFill>
                  <a:srgbClr val="8A2626"/>
                </a:solidFill>
                <a:latin typeface="Swis721 Cn BT" panose="020B0506020202030204" pitchFamily="34" charset="0"/>
              </a:defRPr>
            </a:lvl1pPr>
          </a:lstStyle>
          <a:p>
            <a:r>
              <a:rPr lang="pt-BR" dirty="0"/>
              <a:t>Clique para editar o título mestre</a:t>
            </a:r>
          </a:p>
        </p:txBody>
      </p:sp>
      <p:sp>
        <p:nvSpPr>
          <p:cNvPr id="3" name="Subtítulo 2"/>
          <p:cNvSpPr>
            <a:spLocks noGrp="1"/>
          </p:cNvSpPr>
          <p:nvPr>
            <p:ph type="subTitle" idx="1"/>
          </p:nvPr>
        </p:nvSpPr>
        <p:spPr>
          <a:xfrm>
            <a:off x="731589" y="3692624"/>
            <a:ext cx="6400800" cy="1752600"/>
          </a:xfrm>
        </p:spPr>
        <p:txBody>
          <a:bodyPr>
            <a:normAutofit/>
          </a:bodyPr>
          <a:lstStyle>
            <a:lvl1pPr marL="0" indent="0" algn="l">
              <a:buNone/>
              <a:defRPr sz="2000">
                <a:solidFill>
                  <a:srgbClr val="8A2626"/>
                </a:solidFill>
                <a:latin typeface="Swis721 Cn BT" panose="020B0506020202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dirty="0"/>
              <a:t>Clique para editar o estilo do subtítulo mestre</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528" y="260648"/>
            <a:ext cx="638175"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23528" y="5852387"/>
            <a:ext cx="2592288" cy="692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6"/>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23863" y="6625816"/>
            <a:ext cx="9991726" cy="1905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10" name="Retângulo 9"/>
          <p:cNvSpPr/>
          <p:nvPr userDrawn="1"/>
        </p:nvSpPr>
        <p:spPr>
          <a:xfrm>
            <a:off x="8184360" y="6309320"/>
            <a:ext cx="825867" cy="276999"/>
          </a:xfrm>
          <a:prstGeom prst="rect">
            <a:avLst/>
          </a:prstGeom>
        </p:spPr>
        <p:txBody>
          <a:bodyPr wrap="none">
            <a:spAutoFit/>
          </a:bodyPr>
          <a:lstStyle/>
          <a:p>
            <a:r>
              <a:rPr lang="pt-BR" sz="1200" dirty="0">
                <a:solidFill>
                  <a:schemeClr val="bg1">
                    <a:lumMod val="65000"/>
                  </a:schemeClr>
                </a:solidFill>
                <a:latin typeface="Swis721 Cn BT" panose="020B0506020202030204" pitchFamily="34" charset="0"/>
              </a:rPr>
              <a:t>CIn.ufpe.br</a:t>
            </a:r>
          </a:p>
        </p:txBody>
      </p:sp>
    </p:spTree>
    <p:extLst>
      <p:ext uri="{BB962C8B-B14F-4D97-AF65-F5344CB8AC3E}">
        <p14:creationId xmlns:p14="http://schemas.microsoft.com/office/powerpoint/2010/main" val="890349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1421904"/>
            <a:ext cx="8229600" cy="1143000"/>
          </a:xfrm>
        </p:spPr>
        <p:txBody>
          <a:bodyPr>
            <a:normAutofit/>
          </a:bodyPr>
          <a:lstStyle>
            <a:lvl1pPr algn="l">
              <a:defRPr sz="3200" b="1">
                <a:solidFill>
                  <a:srgbClr val="8A2626"/>
                </a:solidFill>
                <a:latin typeface="Swis721 Cn BT" panose="020B0506020202030204" pitchFamily="34" charset="0"/>
              </a:defRPr>
            </a:lvl1pPr>
          </a:lstStyle>
          <a:p>
            <a:r>
              <a:rPr lang="pt-BR"/>
              <a:t>Clique para editar o título mestre</a:t>
            </a:r>
          </a:p>
        </p:txBody>
      </p:sp>
      <p:sp>
        <p:nvSpPr>
          <p:cNvPr id="3" name="Espaço Reservado para Conteúdo 2"/>
          <p:cNvSpPr>
            <a:spLocks noGrp="1"/>
          </p:cNvSpPr>
          <p:nvPr>
            <p:ph idx="1"/>
          </p:nvPr>
        </p:nvSpPr>
        <p:spPr>
          <a:xfrm>
            <a:off x="457200" y="2708921"/>
            <a:ext cx="8229600" cy="3528392"/>
          </a:xfrm>
        </p:spPr>
        <p:txBody>
          <a:bodyPr>
            <a:normAutofit/>
          </a:bodyPr>
          <a:lstStyle>
            <a:lvl1pPr>
              <a:defRPr sz="2400">
                <a:solidFill>
                  <a:srgbClr val="8A2626"/>
                </a:solidFill>
                <a:latin typeface="Swis721 Cn BT" panose="020B0506020202030204" pitchFamily="34" charset="0"/>
              </a:defRPr>
            </a:lvl1pPr>
            <a:lvl2pPr>
              <a:defRPr sz="2000">
                <a:solidFill>
                  <a:srgbClr val="8A2626"/>
                </a:solidFill>
                <a:latin typeface="Swis721 Cn BT" panose="020B0506020202030204" pitchFamily="34" charset="0"/>
              </a:defRPr>
            </a:lvl2pPr>
            <a:lvl3pPr>
              <a:defRPr sz="1800">
                <a:solidFill>
                  <a:srgbClr val="8A2626"/>
                </a:solidFill>
                <a:latin typeface="Swis721 Cn BT" panose="020B0506020202030204" pitchFamily="34" charset="0"/>
              </a:defRPr>
            </a:lvl3pPr>
            <a:lvl4pPr>
              <a:defRPr sz="1600">
                <a:solidFill>
                  <a:srgbClr val="8A2626"/>
                </a:solidFill>
                <a:latin typeface="Swis721 Cn BT" panose="020B0506020202030204" pitchFamily="34" charset="0"/>
              </a:defRPr>
            </a:lvl4pPr>
            <a:lvl5pPr>
              <a:defRPr sz="1600">
                <a:solidFill>
                  <a:srgbClr val="8A2626"/>
                </a:solidFill>
                <a:latin typeface="Swis721 Cn BT" panose="020B0506020202030204" pitchFamily="34" charset="0"/>
              </a:defRPr>
            </a:lvl5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528" y="260648"/>
            <a:ext cx="638175"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3863" y="6625816"/>
            <a:ext cx="9991726" cy="1905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9" name="Retângulo 8"/>
          <p:cNvSpPr/>
          <p:nvPr userDrawn="1"/>
        </p:nvSpPr>
        <p:spPr>
          <a:xfrm>
            <a:off x="8184360" y="6309320"/>
            <a:ext cx="825867" cy="276999"/>
          </a:xfrm>
          <a:prstGeom prst="rect">
            <a:avLst/>
          </a:prstGeom>
        </p:spPr>
        <p:txBody>
          <a:bodyPr wrap="none">
            <a:spAutoFit/>
          </a:bodyPr>
          <a:lstStyle/>
          <a:p>
            <a:r>
              <a:rPr lang="pt-BR" sz="1200" dirty="0">
                <a:solidFill>
                  <a:schemeClr val="bg1">
                    <a:lumMod val="65000"/>
                  </a:schemeClr>
                </a:solidFill>
                <a:latin typeface="Swis721 Cn BT" panose="020B0506020202030204" pitchFamily="34" charset="0"/>
              </a:rPr>
              <a:t>CIn.ufpe.br</a:t>
            </a:r>
          </a:p>
        </p:txBody>
      </p:sp>
    </p:spTree>
    <p:extLst>
      <p:ext uri="{BB962C8B-B14F-4D97-AF65-F5344CB8AC3E}">
        <p14:creationId xmlns:p14="http://schemas.microsoft.com/office/powerpoint/2010/main" val="10522817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E3DEF6-3213-4E1F-BF11-F9A2367C79DC}" type="datetimeFigureOut">
              <a:rPr lang="pt-BR" smtClean="0"/>
              <a:t>01/12/2020</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530E64-08E1-4CA4-97BB-8E38FA75E785}" type="slidenum">
              <a:rPr lang="pt-BR" smtClean="0"/>
              <a:t>‹nº›</a:t>
            </a:fld>
            <a:endParaRPr lang="pt-BR"/>
          </a:p>
        </p:txBody>
      </p:sp>
    </p:spTree>
    <p:extLst>
      <p:ext uri="{BB962C8B-B14F-4D97-AF65-F5344CB8AC3E}">
        <p14:creationId xmlns:p14="http://schemas.microsoft.com/office/powerpoint/2010/main" val="2760337517"/>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sz="1800" b="1" cap="small" dirty="0">
                <a:effectLst/>
                <a:latin typeface="Arial" panose="020B0604020202020204" pitchFamily="34" charset="0"/>
                <a:ea typeface="Times New Roman" panose="02020603050405020304" pitchFamily="18" charset="0"/>
              </a:rPr>
              <a:t>AS RELAÇÕES ENTRE ADAPTABILIDADE INDIVIDUAL, SATISFAÇÃO, BURNOUT E INSTABILIDADE DO PROJETO NA ENGENHARIA DE SOFTWARE</a:t>
            </a:r>
            <a:br>
              <a:rPr lang="pt-BR" sz="1800" b="1" cap="small" dirty="0">
                <a:effectLst/>
                <a:latin typeface="Times New Roman" panose="02020603050405020304" pitchFamily="18" charset="0"/>
                <a:ea typeface="Times New Roman" panose="02020603050405020304" pitchFamily="18" charset="0"/>
              </a:rPr>
            </a:br>
            <a:endParaRPr lang="pt-BR" dirty="0"/>
          </a:p>
        </p:txBody>
      </p:sp>
      <p:sp>
        <p:nvSpPr>
          <p:cNvPr id="3" name="Subtítulo 2"/>
          <p:cNvSpPr>
            <a:spLocks noGrp="1"/>
          </p:cNvSpPr>
          <p:nvPr>
            <p:ph type="subTitle" idx="1"/>
          </p:nvPr>
        </p:nvSpPr>
        <p:spPr/>
        <p:txBody>
          <a:bodyPr/>
          <a:lstStyle/>
          <a:p>
            <a:r>
              <a:rPr lang="pt-BR" sz="1800" b="1" cap="all" dirty="0">
                <a:latin typeface="Arial" panose="020B0604020202020204" pitchFamily="34" charset="0"/>
                <a:ea typeface="Calibri" panose="020F0502020204030204" pitchFamily="34" charset="0"/>
                <a:cs typeface="Arial" panose="020B0604020202020204" pitchFamily="34" charset="0"/>
              </a:rPr>
              <a:t>Autor: </a:t>
            </a:r>
            <a:r>
              <a:rPr lang="pt-BR" sz="1800" b="0" cap="all" dirty="0">
                <a:effectLst/>
                <a:latin typeface="Arial" panose="020B0604020202020204" pitchFamily="34" charset="0"/>
                <a:ea typeface="Calibri" panose="020F0502020204030204" pitchFamily="34" charset="0"/>
                <a:cs typeface="Arial" panose="020B0604020202020204" pitchFamily="34" charset="0"/>
              </a:rPr>
              <a:t>danilo monteiro ribeiro</a:t>
            </a:r>
            <a:endParaRPr lang="pt-BR" sz="1800" b="1" cap="all"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pPr>
            <a:r>
              <a:rPr lang="pt-BR" sz="1800" b="1" dirty="0">
                <a:effectLst/>
                <a:latin typeface="Arial" panose="020B0604020202020204" pitchFamily="34" charset="0"/>
                <a:ea typeface="Calibri" panose="020F0502020204030204" pitchFamily="34" charset="0"/>
                <a:cs typeface="Arial" panose="020B0604020202020204" pitchFamily="34" charset="0"/>
              </a:rPr>
              <a:t>Orientador</a:t>
            </a:r>
            <a:r>
              <a:rPr lang="pt-BR" sz="1800" dirty="0">
                <a:effectLst/>
                <a:latin typeface="Arial" panose="020B0604020202020204" pitchFamily="34" charset="0"/>
                <a:ea typeface="Calibri" panose="020F0502020204030204" pitchFamily="34" charset="0"/>
                <a:cs typeface="Arial" panose="020B0604020202020204" pitchFamily="34" charset="0"/>
              </a:rPr>
              <a:t>: Prof. Dr. Fabio Queda Bueno da </a:t>
            </a:r>
            <a:r>
              <a:rPr lang="pt-BR" sz="1800" dirty="0" err="1">
                <a:effectLst/>
                <a:latin typeface="Arial" panose="020B0604020202020204" pitchFamily="34" charset="0"/>
                <a:ea typeface="Calibri" panose="020F0502020204030204" pitchFamily="34" charset="0"/>
                <a:cs typeface="Arial" panose="020B0604020202020204" pitchFamily="34" charset="0"/>
              </a:rPr>
              <a:t>SiIva</a:t>
            </a:r>
            <a:endParaRPr lang="pt-BR" sz="18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pPr>
            <a:r>
              <a:rPr lang="pt-BR" sz="1800" b="1" dirty="0">
                <a:effectLst/>
                <a:latin typeface="Arial" panose="020B0604020202020204" pitchFamily="34" charset="0"/>
                <a:ea typeface="Calibri" panose="020F0502020204030204" pitchFamily="34" charset="0"/>
                <a:cs typeface="Arial" panose="020B0604020202020204" pitchFamily="34" charset="0"/>
              </a:rPr>
              <a:t>Coorientador</a:t>
            </a:r>
            <a:r>
              <a:rPr lang="pt-BR" sz="1800" dirty="0">
                <a:effectLst/>
                <a:latin typeface="Arial" panose="020B0604020202020204" pitchFamily="34" charset="0"/>
                <a:ea typeface="Calibri" panose="020F0502020204030204" pitchFamily="34" charset="0"/>
                <a:cs typeface="Arial" panose="020B0604020202020204" pitchFamily="34" charset="0"/>
              </a:rPr>
              <a:t>: Prof. Dr. José Jorge Lima Dias Junior</a:t>
            </a:r>
            <a:endParaRPr lang="pt-BR" sz="1800" dirty="0">
              <a:effectLst/>
              <a:latin typeface="Arial" panose="020B0604020202020204" pitchFamily="34" charset="0"/>
              <a:ea typeface="Calibri" panose="020F0502020204030204" pitchFamily="34" charset="0"/>
              <a:cs typeface="Times New Roman" panose="02020603050405020304" pitchFamily="18" charset="0"/>
            </a:endParaRPr>
          </a:p>
          <a:p>
            <a:endParaRPr lang="pt-BR" dirty="0"/>
          </a:p>
        </p:txBody>
      </p:sp>
    </p:spTree>
    <p:extLst>
      <p:ext uri="{BB962C8B-B14F-4D97-AF65-F5344CB8AC3E}">
        <p14:creationId xmlns:p14="http://schemas.microsoft.com/office/powerpoint/2010/main" val="84320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a:bodyPr>
          <a:lstStyle/>
          <a:p>
            <a:pPr indent="0" algn="just">
              <a:lnSpc>
                <a:spcPct val="150000"/>
              </a:lnSpc>
              <a:spcAft>
                <a:spcPts val="600"/>
              </a:spcAft>
              <a:buNone/>
            </a:pPr>
            <a:r>
              <a:rPr lang="pt-BR" sz="1800" b="1" dirty="0">
                <a:effectLst/>
                <a:latin typeface="Arial" panose="020B0604020202020204" pitchFamily="34" charset="0"/>
                <a:ea typeface="Times New Roman" panose="02020603050405020304" pitchFamily="18" charset="0"/>
                <a:cs typeface="Times New Roman" panose="02020603050405020304" pitchFamily="18" charset="0"/>
              </a:rPr>
              <a:t>Existe relação significativa entre cada uma das dimensões da adaptabilidade individual com a satisfação com o trabalho na percepção dos Engenheiros de Software? Essas relações são positivas ou negativas?</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0" algn="just">
              <a:lnSpc>
                <a:spcPct val="150000"/>
              </a:lnSpc>
              <a:spcAft>
                <a:spcPts val="600"/>
              </a:spcAft>
              <a:buNone/>
            </a:pPr>
            <a:endParaRPr lang="pt-BR" dirty="0"/>
          </a:p>
        </p:txBody>
      </p:sp>
      <p:pic>
        <p:nvPicPr>
          <p:cNvPr id="4" name="Picture 2" descr="question mark - Wiktionary">
            <a:extLst>
              <a:ext uri="{FF2B5EF4-FFF2-40B4-BE49-F238E27FC236}">
                <a16:creationId xmlns:a16="http://schemas.microsoft.com/office/drawing/2014/main" id="{54E6BE30-E63A-4935-A4F1-ED28C6DBE95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7904" y="4237272"/>
            <a:ext cx="2186269" cy="2186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371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a:bodyPr>
          <a:lstStyle/>
          <a:p>
            <a:pPr indent="0" algn="just">
              <a:lnSpc>
                <a:spcPct val="150000"/>
              </a:lnSpc>
              <a:spcAft>
                <a:spcPts val="600"/>
              </a:spcAft>
              <a:buNone/>
            </a:pPr>
            <a:r>
              <a:rPr lang="pt-BR" sz="1800" dirty="0">
                <a:effectLst/>
                <a:latin typeface="Arial" panose="020B0604020202020204" pitchFamily="34" charset="0"/>
                <a:ea typeface="Calibri" panose="020F0502020204030204" pitchFamily="34" charset="0"/>
              </a:rPr>
              <a:t>burnout de trabalho, que é uma síndrome em que os estressores de um trabalho alteram as respostas às atribuições de tarefas de maneiras negativas (MASLACH; SCHAUFELI; LEITER, 2001). </a:t>
            </a:r>
          </a:p>
          <a:p>
            <a:pPr indent="0" algn="just">
              <a:lnSpc>
                <a:spcPct val="150000"/>
              </a:lnSpc>
              <a:spcAft>
                <a:spcPts val="600"/>
              </a:spcAft>
              <a:buNone/>
            </a:pPr>
            <a:r>
              <a:rPr lang="pt-BR" sz="1800" dirty="0">
                <a:effectLst/>
                <a:latin typeface="Arial" panose="020B0604020202020204" pitchFamily="34" charset="0"/>
                <a:ea typeface="Calibri" panose="020F0502020204030204" pitchFamily="34" charset="0"/>
              </a:rPr>
              <a:t>indivíduos têm comportamentos destrutivos como conflitos pessoais, cansaço, bem como eventos organizacionais, tal qual a rotatividade, o absenteísmo e a redução do desempenho no trabalho (SWIDER; ZIMMERMAN, 2010)</a:t>
            </a:r>
            <a:endParaRPr lang="pt-BR" dirty="0"/>
          </a:p>
        </p:txBody>
      </p:sp>
      <p:pic>
        <p:nvPicPr>
          <p:cNvPr id="6146" name="Picture 2" descr="Home Office: cuidado com a Síndrome de Burnout em tempos de crise | Imagem  da Ilha | Florianópolis">
            <a:extLst>
              <a:ext uri="{FF2B5EF4-FFF2-40B4-BE49-F238E27FC236}">
                <a16:creationId xmlns:a16="http://schemas.microsoft.com/office/drawing/2014/main" id="{CF80139E-25A2-40DD-87AC-D2C651E86A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77372"/>
            <a:ext cx="4036538" cy="2399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051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a:bodyPr>
          <a:lstStyle/>
          <a:p>
            <a:pPr indent="270510" algn="just">
              <a:lnSpc>
                <a:spcPct val="150000"/>
              </a:lnSpc>
              <a:spcAft>
                <a:spcPts val="600"/>
              </a:spcAft>
            </a:pPr>
            <a:r>
              <a:rPr lang="pt-BR" sz="1800" b="1" dirty="0">
                <a:effectLst/>
                <a:latin typeface="Arial" panose="020B0604020202020204" pitchFamily="34" charset="0"/>
                <a:ea typeface="Calibri" panose="020F0502020204030204" pitchFamily="34" charset="0"/>
                <a:cs typeface="Times New Roman" panose="02020603050405020304" pitchFamily="18" charset="0"/>
              </a:rPr>
              <a:t>Existe relação de cada uma das dimensões da adaptabilidade individual e de cada uma das dimensões do burnout na percepção dos Engenheiros de Software? Mais do que isso, elas são positivas ou negativas?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pic>
        <p:nvPicPr>
          <p:cNvPr id="4" name="Picture 2" descr="question mark - Wiktionary">
            <a:extLst>
              <a:ext uri="{FF2B5EF4-FFF2-40B4-BE49-F238E27FC236}">
                <a16:creationId xmlns:a16="http://schemas.microsoft.com/office/drawing/2014/main" id="{BAE04285-8F1E-42EB-B331-29AEACE569C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928" y="4213714"/>
            <a:ext cx="2160242" cy="2160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835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a:bodyPr>
          <a:lstStyle/>
          <a:p>
            <a:pPr indent="270510" algn="just">
              <a:lnSpc>
                <a:spcPct val="150000"/>
              </a:lnSpc>
              <a:spcAft>
                <a:spcPts val="600"/>
              </a:spcAft>
            </a:pPr>
            <a:r>
              <a:rPr lang="pt-BR" sz="1800" b="1" dirty="0">
                <a:effectLst/>
                <a:latin typeface="Arial" panose="020B0604020202020204" pitchFamily="34" charset="0"/>
                <a:ea typeface="Calibri" panose="020F0502020204030204" pitchFamily="34" charset="0"/>
                <a:cs typeface="Times New Roman" panose="02020603050405020304" pitchFamily="18" charset="0"/>
              </a:rPr>
              <a:t>Existe a relação entre o burnout e a percepção de satisfação na Engenharia de Software? Essa relação é positiva ou negativa?</a:t>
            </a:r>
            <a:endParaRPr lang="pt-BR" sz="1800" b="1" dirty="0">
              <a:effectLst/>
              <a:latin typeface="Times" panose="02020603050405020304" pitchFamily="18" charset="0"/>
              <a:ea typeface="Times New Roman" panose="02020603050405020304" pitchFamily="18" charset="0"/>
              <a:cs typeface="Times New Roman" panose="02020603050405020304" pitchFamily="18" charset="0"/>
            </a:endParaRPr>
          </a:p>
        </p:txBody>
      </p:sp>
      <p:pic>
        <p:nvPicPr>
          <p:cNvPr id="5122" name="Picture 2" descr="question mark - Wiktionary">
            <a:extLst>
              <a:ext uri="{FF2B5EF4-FFF2-40B4-BE49-F238E27FC236}">
                <a16:creationId xmlns:a16="http://schemas.microsoft.com/office/drawing/2014/main" id="{60274AFB-7FCC-4D3B-992A-E006363FDB0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3933056"/>
            <a:ext cx="2102124" cy="2102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857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a:bodyPr>
          <a:lstStyle/>
          <a:p>
            <a:pPr indent="22860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Por fim, o outro constructo investigado nesta pesquisa é a percepção da instabilidade. </a:t>
            </a:r>
          </a:p>
        </p:txBody>
      </p:sp>
      <p:pic>
        <p:nvPicPr>
          <p:cNvPr id="4098" name="Picture 2" descr="Political Instability - Baker Tilly">
            <a:extLst>
              <a:ext uri="{FF2B5EF4-FFF2-40B4-BE49-F238E27FC236}">
                <a16:creationId xmlns:a16="http://schemas.microsoft.com/office/drawing/2014/main" id="{B2F38AC6-6A79-4B00-B24E-32F4F60AD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057" y="3429000"/>
            <a:ext cx="4462743" cy="2376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466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a:bodyPr>
          <a:lstStyle/>
          <a:p>
            <a:pPr indent="228600" algn="just">
              <a:lnSpc>
                <a:spcPct val="150000"/>
              </a:lnSpc>
              <a:spcAft>
                <a:spcPts val="600"/>
              </a:spcAft>
            </a:pPr>
            <a:r>
              <a:rPr lang="pt-BR" sz="180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FALTA UM slide definindo e falando da </a:t>
            </a:r>
            <a:r>
              <a:rPr lang="pt-BR" sz="1800" dirty="0" err="1">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importancia</a:t>
            </a:r>
            <a:endParaRPr lang="pt-BR" sz="180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4098" name="Picture 2" descr="Political Instability - Baker Tilly">
            <a:extLst>
              <a:ext uri="{FF2B5EF4-FFF2-40B4-BE49-F238E27FC236}">
                <a16:creationId xmlns:a16="http://schemas.microsoft.com/office/drawing/2014/main" id="{B2F38AC6-6A79-4B00-B24E-32F4F60AD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057" y="3429000"/>
            <a:ext cx="4462743" cy="2376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427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a:bodyPr>
          <a:lstStyle/>
          <a:p>
            <a:pPr indent="22860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Nesse contexto, será que: </a:t>
            </a:r>
            <a:r>
              <a:rPr lang="pt-BR" sz="1800" b="1" dirty="0">
                <a:effectLst/>
                <a:latin typeface="Arial" panose="020B0604020202020204" pitchFamily="34" charset="0"/>
                <a:ea typeface="Times New Roman" panose="02020603050405020304" pitchFamily="18" charset="0"/>
                <a:cs typeface="Times New Roman" panose="02020603050405020304" pitchFamily="18" charset="0"/>
              </a:rPr>
              <a:t>existe relação entre a percepção de instabilidade dos indivíduos com a percepção de satisfação na Engenharia de Software? E com o burnout? Essas relações são positivas ou negativas?</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pic>
        <p:nvPicPr>
          <p:cNvPr id="4" name="Picture 2" descr="question mark - Wiktionary">
            <a:extLst>
              <a:ext uri="{FF2B5EF4-FFF2-40B4-BE49-F238E27FC236}">
                <a16:creationId xmlns:a16="http://schemas.microsoft.com/office/drawing/2014/main" id="{F321575D-7898-40BA-8DD0-AAA643F3574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4293316"/>
            <a:ext cx="2079105" cy="2079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293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Objetivos</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normAutofit fontScale="77500" lnSpcReduction="20000"/>
          </a:bodyPr>
          <a:lstStyle/>
          <a:p>
            <a:pPr indent="22860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OG: </a:t>
            </a:r>
            <a:r>
              <a:rPr lang="pt-BR" sz="1800" b="1" dirty="0">
                <a:effectLst/>
                <a:latin typeface="Arial" panose="020B0604020202020204" pitchFamily="34" charset="0"/>
                <a:ea typeface="Times New Roman" panose="02020603050405020304" pitchFamily="18" charset="0"/>
                <a:cs typeface="Times New Roman" panose="02020603050405020304" pitchFamily="18" charset="0"/>
              </a:rPr>
              <a:t>Investigar as relações entre a adaptabilidade individual, a satisfação com o trabalho, a instabilidade e o </a:t>
            </a:r>
            <a:r>
              <a:rPr lang="pt-BR" sz="1800" b="1" dirty="0" err="1">
                <a:effectLst/>
                <a:latin typeface="Arial" panose="020B0604020202020204" pitchFamily="34" charset="0"/>
                <a:ea typeface="Times New Roman" panose="02020603050405020304" pitchFamily="18" charset="0"/>
                <a:cs typeface="Times New Roman" panose="02020603050405020304" pitchFamily="18" charset="0"/>
              </a:rPr>
              <a:t>burnout</a:t>
            </a:r>
            <a:r>
              <a:rPr lang="pt-BR" sz="1800" b="1" dirty="0">
                <a:effectLst/>
                <a:latin typeface="Arial" panose="020B0604020202020204" pitchFamily="34" charset="0"/>
                <a:ea typeface="Times New Roman" panose="02020603050405020304" pitchFamily="18" charset="0"/>
                <a:cs typeface="Times New Roman" panose="02020603050405020304" pitchFamily="18" charset="0"/>
              </a:rPr>
              <a:t> na percepção dos membros de equipes de software.</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22860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Para responder a esta questão, este trabalho se propõe a realizar os seguintes objetivos específicos (OE):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228600" algn="just">
              <a:lnSpc>
                <a:spcPct val="150000"/>
              </a:lnSpc>
              <a:spcAft>
                <a:spcPts val="600"/>
              </a:spcAft>
            </a:pPr>
            <a:r>
              <a:rPr lang="pt-BR" sz="1800" i="1" dirty="0">
                <a:effectLst/>
                <a:latin typeface="Arial" panose="020B0604020202020204" pitchFamily="34" charset="0"/>
                <a:ea typeface="Times New Roman" panose="02020603050405020304" pitchFamily="18" charset="0"/>
                <a:cs typeface="Times New Roman" panose="02020603050405020304" pitchFamily="18" charset="0"/>
              </a:rPr>
              <a:t>OE1.Traduzir para o português e validar uma escala sobre adaptabilidade individual na Engenharia de Software;</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228600" algn="just">
              <a:lnSpc>
                <a:spcPct val="150000"/>
              </a:lnSpc>
              <a:spcAft>
                <a:spcPts val="600"/>
              </a:spcAft>
            </a:pPr>
            <a:r>
              <a:rPr lang="pt-BR" sz="1800" i="1" dirty="0">
                <a:effectLst/>
                <a:latin typeface="Arial" panose="020B0604020202020204" pitchFamily="34" charset="0"/>
                <a:ea typeface="Times New Roman" panose="02020603050405020304" pitchFamily="18" charset="0"/>
                <a:cs typeface="Times New Roman" panose="02020603050405020304" pitchFamily="18" charset="0"/>
              </a:rPr>
              <a:t>OE2. Desenvolver e validar uma escala sobre instabilidade para a Engenharia de Software;</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228600" algn="just">
              <a:lnSpc>
                <a:spcPct val="150000"/>
              </a:lnSpc>
              <a:spcAft>
                <a:spcPts val="600"/>
              </a:spcAft>
            </a:pPr>
            <a:r>
              <a:rPr lang="pt-BR" sz="1800" i="1" dirty="0">
                <a:effectLst/>
                <a:latin typeface="Arial" panose="020B0604020202020204" pitchFamily="34" charset="0"/>
                <a:ea typeface="Times New Roman" panose="02020603050405020304" pitchFamily="18" charset="0"/>
                <a:cs typeface="Times New Roman" panose="02020603050405020304" pitchFamily="18" charset="0"/>
              </a:rPr>
              <a:t>OE3. Avaliar a significância das relações entre a adaptabilidade individual, satisfação com o trabalho, instabilidade, Burnout na Engenharia de Software e suas respectivas positividades e negatividades.</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pic>
        <p:nvPicPr>
          <p:cNvPr id="12290" name="Picture 2" descr="Strategic Objectives | BDO Ideas at work">
            <a:extLst>
              <a:ext uri="{FF2B5EF4-FFF2-40B4-BE49-F238E27FC236}">
                <a16:creationId xmlns:a16="http://schemas.microsoft.com/office/drawing/2014/main" id="{4F71832A-9026-4A18-AE2F-615CC90F84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163462"/>
            <a:ext cx="2047875"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949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Adaptação</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2364961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Desempenho Adaptativo</a:t>
            </a:r>
          </a:p>
        </p:txBody>
      </p:sp>
      <p:sp>
        <p:nvSpPr>
          <p:cNvPr id="5" name="CaixaDeTexto 4">
            <a:extLst>
              <a:ext uri="{FF2B5EF4-FFF2-40B4-BE49-F238E27FC236}">
                <a16:creationId xmlns:a16="http://schemas.microsoft.com/office/drawing/2014/main" id="{501CFB65-B4C8-45DF-B626-1CB27426C7C3}"/>
              </a:ext>
            </a:extLst>
          </p:cNvPr>
          <p:cNvSpPr txBox="1"/>
          <p:nvPr/>
        </p:nvSpPr>
        <p:spPr>
          <a:xfrm>
            <a:off x="899592" y="3429000"/>
            <a:ext cx="6385052" cy="1477328"/>
          </a:xfrm>
          <a:prstGeom prst="rect">
            <a:avLst/>
          </a:prstGeom>
          <a:noFill/>
        </p:spPr>
        <p:txBody>
          <a:bodyPr wrap="square">
            <a:spAutoFit/>
          </a:bodyPr>
          <a:lstStyle/>
          <a:p>
            <a:r>
              <a:rPr lang="pt-BR" sz="1800" dirty="0" err="1">
                <a:effectLst/>
                <a:latin typeface="Arial" panose="020B0604020202020204" pitchFamily="34" charset="0"/>
                <a:ea typeface="Times New Roman" panose="02020603050405020304" pitchFamily="18" charset="0"/>
              </a:rPr>
              <a:t>Baard</a:t>
            </a:r>
            <a:r>
              <a:rPr lang="pt-BR" sz="1800" dirty="0">
                <a:effectLst/>
                <a:latin typeface="Arial" panose="020B0604020202020204" pitchFamily="34" charset="0"/>
                <a:ea typeface="Times New Roman" panose="02020603050405020304" pitchFamily="18" charset="0"/>
              </a:rPr>
              <a:t>, </a:t>
            </a:r>
            <a:r>
              <a:rPr lang="pt-BR" sz="1800" dirty="0" err="1">
                <a:effectLst/>
                <a:latin typeface="Arial" panose="020B0604020202020204" pitchFamily="34" charset="0"/>
                <a:ea typeface="Times New Roman" panose="02020603050405020304" pitchFamily="18" charset="0"/>
              </a:rPr>
              <a:t>Rench</a:t>
            </a:r>
            <a:r>
              <a:rPr lang="pt-BR" sz="1800" dirty="0">
                <a:effectLst/>
                <a:latin typeface="Arial" panose="020B0604020202020204" pitchFamily="34" charset="0"/>
                <a:ea typeface="Times New Roman" panose="02020603050405020304" pitchFamily="18" charset="0"/>
              </a:rPr>
              <a:t> e </a:t>
            </a:r>
            <a:r>
              <a:rPr lang="pt-BR" sz="1800" dirty="0" err="1">
                <a:effectLst/>
                <a:latin typeface="Arial" panose="020B0604020202020204" pitchFamily="34" charset="0"/>
                <a:ea typeface="Times New Roman" panose="02020603050405020304" pitchFamily="18" charset="0"/>
              </a:rPr>
              <a:t>Kozlowski</a:t>
            </a:r>
            <a:r>
              <a:rPr lang="pt-BR" sz="1800" dirty="0">
                <a:effectLst/>
                <a:latin typeface="Arial" panose="020B0604020202020204" pitchFamily="34" charset="0"/>
                <a:ea typeface="Times New Roman" panose="02020603050405020304" pitchFamily="18" charset="0"/>
              </a:rPr>
              <a:t> (2014) afirmam que o fenômeno do desempenho adaptativo pode ser considerado como alterações cognitivas, afetivas, motivacionais e comportamentais realizadas devido às demandas que ocorrem no ambiente.</a:t>
            </a:r>
            <a:endParaRPr lang="pt-BR" dirty="0"/>
          </a:p>
        </p:txBody>
      </p:sp>
    </p:spTree>
    <p:extLst>
      <p:ext uri="{BB962C8B-B14F-4D97-AF65-F5344CB8AC3E}">
        <p14:creationId xmlns:p14="http://schemas.microsoft.com/office/powerpoint/2010/main" val="3293132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4D2A8D-3E6A-4B10-B358-19015E394F5A}"/>
              </a:ext>
            </a:extLst>
          </p:cNvPr>
          <p:cNvSpPr>
            <a:spLocks noGrp="1"/>
          </p:cNvSpPr>
          <p:nvPr>
            <p:ph type="title"/>
          </p:nvPr>
        </p:nvSpPr>
        <p:spPr/>
        <p:txBody>
          <a:bodyPr/>
          <a:lstStyle/>
          <a:p>
            <a:r>
              <a:rPr lang="pt-BR" dirty="0"/>
              <a:t>Sumário</a:t>
            </a:r>
          </a:p>
        </p:txBody>
      </p:sp>
      <p:sp>
        <p:nvSpPr>
          <p:cNvPr id="3" name="Espaço Reservado para Conteúdo 2">
            <a:extLst>
              <a:ext uri="{FF2B5EF4-FFF2-40B4-BE49-F238E27FC236}">
                <a16:creationId xmlns:a16="http://schemas.microsoft.com/office/drawing/2014/main" id="{43C87612-A7C4-42B9-866F-4AEB293A5B70}"/>
              </a:ext>
            </a:extLst>
          </p:cNvPr>
          <p:cNvSpPr>
            <a:spLocks noGrp="1"/>
          </p:cNvSpPr>
          <p:nvPr>
            <p:ph idx="1"/>
          </p:nvPr>
        </p:nvSpPr>
        <p:spPr/>
        <p:txBody>
          <a:bodyPr>
            <a:normAutofit lnSpcReduction="10000"/>
          </a:bodyPr>
          <a:lstStyle/>
          <a:p>
            <a:r>
              <a:rPr lang="pt-BR" dirty="0"/>
              <a:t>Introdução</a:t>
            </a:r>
          </a:p>
          <a:p>
            <a:r>
              <a:rPr lang="pt-BR" dirty="0"/>
              <a:t>Objetivos</a:t>
            </a:r>
          </a:p>
          <a:p>
            <a:r>
              <a:rPr lang="pt-BR" dirty="0"/>
              <a:t>Referencial</a:t>
            </a:r>
          </a:p>
          <a:p>
            <a:r>
              <a:rPr lang="pt-BR" dirty="0"/>
              <a:t>Hipótese </a:t>
            </a:r>
          </a:p>
          <a:p>
            <a:r>
              <a:rPr lang="pt-BR" dirty="0"/>
              <a:t>Procedimentos metodológicos</a:t>
            </a:r>
          </a:p>
          <a:p>
            <a:r>
              <a:rPr lang="pt-BR" dirty="0"/>
              <a:t>Resultados</a:t>
            </a:r>
          </a:p>
          <a:p>
            <a:r>
              <a:rPr lang="pt-BR" dirty="0"/>
              <a:t>Conclusões </a:t>
            </a:r>
          </a:p>
          <a:p>
            <a:r>
              <a:rPr lang="pt-BR"/>
              <a:t>Trabalhos futuros</a:t>
            </a:r>
            <a:endParaRPr lang="pt-BR" dirty="0"/>
          </a:p>
          <a:p>
            <a:endParaRPr lang="pt-BR" dirty="0"/>
          </a:p>
          <a:p>
            <a:endParaRPr lang="pt-BR" dirty="0"/>
          </a:p>
          <a:p>
            <a:endParaRPr lang="pt-BR" dirty="0"/>
          </a:p>
        </p:txBody>
      </p:sp>
    </p:spTree>
    <p:extLst>
      <p:ext uri="{BB962C8B-B14F-4D97-AF65-F5344CB8AC3E}">
        <p14:creationId xmlns:p14="http://schemas.microsoft.com/office/powerpoint/2010/main" val="2327405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Desempenho Adaptativo</a:t>
            </a:r>
          </a:p>
        </p:txBody>
      </p:sp>
      <p:pic>
        <p:nvPicPr>
          <p:cNvPr id="4" name="Imagem 3" descr="Tela de celular com texto preto sobre fundo branco&#10;&#10;Descrição gerada automaticamente">
            <a:extLst>
              <a:ext uri="{FF2B5EF4-FFF2-40B4-BE49-F238E27FC236}">
                <a16:creationId xmlns:a16="http://schemas.microsoft.com/office/drawing/2014/main" id="{21FAB2C0-9629-4F1F-B214-FF439289D467}"/>
              </a:ext>
            </a:extLst>
          </p:cNvPr>
          <p:cNvPicPr/>
          <p:nvPr/>
        </p:nvPicPr>
        <p:blipFill>
          <a:blip r:embed="rId2"/>
          <a:stretch>
            <a:fillRect/>
          </a:stretch>
        </p:blipFill>
        <p:spPr>
          <a:xfrm>
            <a:off x="1403648" y="2564904"/>
            <a:ext cx="5750455" cy="3517553"/>
          </a:xfrm>
          <a:prstGeom prst="rect">
            <a:avLst/>
          </a:prstGeom>
        </p:spPr>
      </p:pic>
    </p:spTree>
    <p:extLst>
      <p:ext uri="{BB962C8B-B14F-4D97-AF65-F5344CB8AC3E}">
        <p14:creationId xmlns:p14="http://schemas.microsoft.com/office/powerpoint/2010/main" val="3409957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Desempenho Adaptativo</a:t>
            </a:r>
          </a:p>
        </p:txBody>
      </p:sp>
      <p:sp>
        <p:nvSpPr>
          <p:cNvPr id="5" name="CaixaDeTexto 4">
            <a:extLst>
              <a:ext uri="{FF2B5EF4-FFF2-40B4-BE49-F238E27FC236}">
                <a16:creationId xmlns:a16="http://schemas.microsoft.com/office/drawing/2014/main" id="{FCBA213D-0C5C-4069-878F-82E14D4DA30B}"/>
              </a:ext>
            </a:extLst>
          </p:cNvPr>
          <p:cNvSpPr txBox="1"/>
          <p:nvPr/>
        </p:nvSpPr>
        <p:spPr>
          <a:xfrm>
            <a:off x="1187624" y="2996952"/>
            <a:ext cx="6611420" cy="3139321"/>
          </a:xfrm>
          <a:prstGeom prst="rect">
            <a:avLst/>
          </a:prstGeom>
          <a:noFill/>
        </p:spPr>
        <p:txBody>
          <a:bodyPr wrap="square">
            <a:spAutoFit/>
          </a:bodyPr>
          <a:lstStyle/>
          <a:p>
            <a:r>
              <a:rPr lang="pt-BR" sz="1800" dirty="0">
                <a:effectLst/>
                <a:latin typeface="Arial" panose="020B0604020202020204" pitchFamily="34" charset="0"/>
                <a:ea typeface="Times New Roman" panose="02020603050405020304" pitchFamily="18" charset="0"/>
              </a:rPr>
              <a:t>Um dos principais trabalhos dentro da perspectiva do fenômeno do desempenho adaptativo é o de </a:t>
            </a:r>
            <a:r>
              <a:rPr lang="pt-BR" sz="1800" dirty="0" err="1">
                <a:effectLst/>
                <a:latin typeface="Arial" panose="020B0604020202020204" pitchFamily="34" charset="0"/>
                <a:ea typeface="Times New Roman" panose="02020603050405020304" pitchFamily="18" charset="0"/>
              </a:rPr>
              <a:t>Pulakos</a:t>
            </a:r>
            <a:r>
              <a:rPr lang="pt-BR" sz="1800" dirty="0">
                <a:effectLst/>
                <a:latin typeface="Arial" panose="020B0604020202020204" pitchFamily="34" charset="0"/>
                <a:ea typeface="Times New Roman" panose="02020603050405020304" pitchFamily="18" charset="0"/>
              </a:rPr>
              <a:t> et al. (2000). A partir de uma revisão de literatura, os autores identificaram um conjunto de incidente críticos de desempenho adaptativo que permitiu a proposição de oito dimensões do construto: (i) resolver problemas criativamente;(</a:t>
            </a:r>
            <a:r>
              <a:rPr lang="pt-BR" sz="1800" dirty="0" err="1">
                <a:effectLst/>
                <a:latin typeface="Arial" panose="020B0604020202020204" pitchFamily="34" charset="0"/>
                <a:ea typeface="Times New Roman" panose="02020603050405020304" pitchFamily="18" charset="0"/>
              </a:rPr>
              <a:t>ii</a:t>
            </a:r>
            <a:r>
              <a:rPr lang="pt-BR" sz="1800" dirty="0">
                <a:effectLst/>
                <a:latin typeface="Arial" panose="020B0604020202020204" pitchFamily="34" charset="0"/>
                <a:ea typeface="Times New Roman" panose="02020603050405020304" pitchFamily="18" charset="0"/>
              </a:rPr>
              <a:t>) lidar com situações de trabalho incertas e imprevisíveis; (</a:t>
            </a:r>
            <a:r>
              <a:rPr lang="pt-BR" sz="1800" dirty="0" err="1">
                <a:effectLst/>
                <a:latin typeface="Arial" panose="020B0604020202020204" pitchFamily="34" charset="0"/>
                <a:ea typeface="Times New Roman" panose="02020603050405020304" pitchFamily="18" charset="0"/>
              </a:rPr>
              <a:t>iii</a:t>
            </a:r>
            <a:r>
              <a:rPr lang="pt-BR" sz="1800" dirty="0">
                <a:effectLst/>
                <a:latin typeface="Arial" panose="020B0604020202020204" pitchFamily="34" charset="0"/>
                <a:ea typeface="Times New Roman" panose="02020603050405020304" pitchFamily="18" charset="0"/>
              </a:rPr>
              <a:t>) aprender novas tarefas de trabalho, tecnologias e procedimentos; (</a:t>
            </a:r>
            <a:r>
              <a:rPr lang="pt-BR" sz="1800" dirty="0" err="1">
                <a:effectLst/>
                <a:latin typeface="Arial" panose="020B0604020202020204" pitchFamily="34" charset="0"/>
                <a:ea typeface="Times New Roman" panose="02020603050405020304" pitchFamily="18" charset="0"/>
              </a:rPr>
              <a:t>iv</a:t>
            </a:r>
            <a:r>
              <a:rPr lang="pt-BR" sz="1800" dirty="0">
                <a:effectLst/>
                <a:latin typeface="Arial" panose="020B0604020202020204" pitchFamily="34" charset="0"/>
                <a:ea typeface="Times New Roman" panose="02020603050405020304" pitchFamily="18" charset="0"/>
              </a:rPr>
              <a:t>) adaptabilidade interpessoal; (v) adaptabilidade cultural; (vi) adaptabilidade física; (</a:t>
            </a:r>
            <a:r>
              <a:rPr lang="pt-BR" sz="1800" dirty="0" err="1">
                <a:effectLst/>
                <a:latin typeface="Arial" panose="020B0604020202020204" pitchFamily="34" charset="0"/>
                <a:ea typeface="Times New Roman" panose="02020603050405020304" pitchFamily="18" charset="0"/>
              </a:rPr>
              <a:t>vii</a:t>
            </a:r>
            <a:r>
              <a:rPr lang="pt-BR" sz="1800" dirty="0">
                <a:effectLst/>
                <a:latin typeface="Arial" panose="020B0604020202020204" pitchFamily="34" charset="0"/>
                <a:ea typeface="Times New Roman" panose="02020603050405020304" pitchFamily="18" charset="0"/>
              </a:rPr>
              <a:t>) lidar com o estresse do trabalho; e (</a:t>
            </a:r>
            <a:r>
              <a:rPr lang="pt-BR" sz="1800" dirty="0" err="1">
                <a:effectLst/>
                <a:latin typeface="Arial" panose="020B0604020202020204" pitchFamily="34" charset="0"/>
                <a:ea typeface="Times New Roman" panose="02020603050405020304" pitchFamily="18" charset="0"/>
              </a:rPr>
              <a:t>viii</a:t>
            </a:r>
            <a:r>
              <a:rPr lang="pt-BR" sz="1800" dirty="0">
                <a:effectLst/>
                <a:latin typeface="Arial" panose="020B0604020202020204" pitchFamily="34" charset="0"/>
                <a:ea typeface="Times New Roman" panose="02020603050405020304" pitchFamily="18" charset="0"/>
              </a:rPr>
              <a:t>) lidar com situações de emergências ou crise</a:t>
            </a:r>
            <a:endParaRPr lang="pt-BR" dirty="0"/>
          </a:p>
        </p:txBody>
      </p:sp>
    </p:spTree>
    <p:extLst>
      <p:ext uri="{BB962C8B-B14F-4D97-AF65-F5344CB8AC3E}">
        <p14:creationId xmlns:p14="http://schemas.microsoft.com/office/powerpoint/2010/main" val="3748421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Adaptabilidade Individual</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1924277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Adaptabilidade Individual</a:t>
            </a:r>
          </a:p>
        </p:txBody>
      </p:sp>
      <p:pic>
        <p:nvPicPr>
          <p:cNvPr id="4" name="Espaço Reservado para Conteúdo 3">
            <a:extLst>
              <a:ext uri="{FF2B5EF4-FFF2-40B4-BE49-F238E27FC236}">
                <a16:creationId xmlns:a16="http://schemas.microsoft.com/office/drawing/2014/main" id="{9254E87E-E1B9-4A8E-9CDD-A60C6E12B58C}"/>
              </a:ext>
            </a:extLst>
          </p:cNvPr>
          <p:cNvPicPr>
            <a:picLocks noGrp="1"/>
          </p:cNvPicPr>
          <p:nvPr>
            <p:ph idx="1"/>
          </p:nvPr>
        </p:nvPicPr>
        <p:blipFill>
          <a:blip r:embed="rId2"/>
          <a:stretch>
            <a:fillRect/>
          </a:stretch>
        </p:blipFill>
        <p:spPr>
          <a:xfrm>
            <a:off x="827584" y="2708275"/>
            <a:ext cx="7704856" cy="3817069"/>
          </a:xfrm>
          <a:prstGeom prst="rect">
            <a:avLst/>
          </a:prstGeom>
        </p:spPr>
      </p:pic>
    </p:spTree>
    <p:extLst>
      <p:ext uri="{BB962C8B-B14F-4D97-AF65-F5344CB8AC3E}">
        <p14:creationId xmlns:p14="http://schemas.microsoft.com/office/powerpoint/2010/main" val="2524690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Adaptação na Engenharia de Software</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endParaRPr lang="pt-BR" dirty="0"/>
          </a:p>
        </p:txBody>
      </p:sp>
    </p:spTree>
    <p:extLst>
      <p:ext uri="{BB962C8B-B14F-4D97-AF65-F5344CB8AC3E}">
        <p14:creationId xmlns:p14="http://schemas.microsoft.com/office/powerpoint/2010/main" val="316778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Adaptação na Engenharia de Software</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normAutofit fontScale="62500" lnSpcReduction="20000"/>
          </a:bodyPr>
          <a:lstStyle/>
          <a:p>
            <a:pPr indent="44958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O estudo de </a:t>
            </a:r>
            <a:r>
              <a:rPr lang="pt-BR" sz="1800" dirty="0" err="1">
                <a:effectLst/>
                <a:latin typeface="Arial" panose="020B0604020202020204" pitchFamily="34" charset="0"/>
                <a:ea typeface="Times New Roman" panose="02020603050405020304" pitchFamily="18" charset="0"/>
                <a:cs typeface="Times New Roman" panose="02020603050405020304" pitchFamily="18" charset="0"/>
              </a:rPr>
              <a:t>Kude</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et al. (2014) também é importante para a adaptabilidade na Engenharia de Software. Esse estudo investigou como as equipes de desenvolvimento de sistemas de informações respondem a eventos não rotineiros em seu ambiente de trabalho. Esses eventos também são chamados na literatura de </a:t>
            </a:r>
            <a:r>
              <a:rPr lang="pt-BR" sz="1800" b="1" dirty="0">
                <a:effectLst/>
                <a:latin typeface="Arial" panose="020B0604020202020204" pitchFamily="34" charset="0"/>
                <a:ea typeface="Times New Roman" panose="02020603050405020304" pitchFamily="18" charset="0"/>
                <a:cs typeface="Times New Roman" panose="02020603050405020304" pitchFamily="18" charset="0"/>
              </a:rPr>
              <a:t>deixa ou pista </a:t>
            </a:r>
            <a:r>
              <a:rPr lang="pt-BR" sz="1800" b="1" i="1" dirty="0">
                <a:effectLst/>
                <a:latin typeface="Arial" panose="020B0604020202020204" pitchFamily="34" charset="0"/>
                <a:ea typeface="Times New Roman" panose="02020603050405020304" pitchFamily="18" charset="0"/>
                <a:cs typeface="Times New Roman" panose="02020603050405020304" pitchFamily="18" charset="0"/>
              </a:rPr>
              <a:t>(</a:t>
            </a:r>
            <a:r>
              <a:rPr lang="pt-BR" sz="1800" b="1" i="1" dirty="0" err="1">
                <a:effectLst/>
                <a:latin typeface="Arial" panose="020B0604020202020204" pitchFamily="34" charset="0"/>
                <a:ea typeface="Times New Roman" panose="02020603050405020304" pitchFamily="18" charset="0"/>
                <a:cs typeface="Times New Roman" panose="02020603050405020304" pitchFamily="18" charset="0"/>
              </a:rPr>
              <a:t>cue</a:t>
            </a:r>
            <a:r>
              <a:rPr lang="pt-BR" sz="1800" b="1" dirty="0">
                <a:effectLst/>
                <a:latin typeface="Arial" panose="020B0604020202020204" pitchFamily="34" charset="0"/>
                <a:ea typeface="Times New Roman" panose="02020603050405020304" pitchFamily="18" charset="0"/>
                <a:cs typeface="Times New Roman" panose="02020603050405020304" pitchFamily="18" charset="0"/>
              </a:rPr>
              <a:t>).</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Uma deixa é conceituada como qualquer tipo de evento não rotineiro que pode ser previamente conhecido ou não, que tem potencial para perturbar e afetar o processo atual (LOUIS; SUTTON, 1991). A deixa é um fator primordial dentro da adaptação, pois é um processo individual de reconhecimento de informações em que cada membro da equipe busca por situações no ambiente que podem ter o potencial de afetar o sucesso da missão da equipe (BURKE </a:t>
            </a:r>
            <a:r>
              <a:rPr lang="pt-BR" sz="1800" i="1" dirty="0">
                <a:effectLst/>
                <a:latin typeface="Arial" panose="020B0604020202020204" pitchFamily="34" charset="0"/>
                <a:ea typeface="Times New Roman" panose="02020603050405020304" pitchFamily="18" charset="0"/>
                <a:cs typeface="Times New Roman" panose="02020603050405020304" pitchFamily="18" charset="0"/>
              </a:rPr>
              <a:t>et al.</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2006).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449580" algn="just">
              <a:lnSpc>
                <a:spcPct val="150000"/>
              </a:lnSpc>
              <a:spcAft>
                <a:spcPts val="600"/>
              </a:spcAft>
            </a:pPr>
            <a:r>
              <a:rPr lang="pt-BR" sz="1800" dirty="0" err="1">
                <a:effectLst/>
                <a:latin typeface="Arial" panose="020B0604020202020204" pitchFamily="34" charset="0"/>
                <a:ea typeface="Times New Roman" panose="02020603050405020304" pitchFamily="18" charset="0"/>
                <a:cs typeface="Times New Roman" panose="02020603050405020304" pitchFamily="18" charset="0"/>
              </a:rPr>
              <a:t>Kude</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et al. (2014) realizaram um estudo de caso qualitativo em três equipes. Foram identificados eventos (não rotineiros) que trazem instabilidade ao projeto, ou seja, fazem os indivíduos se adaptarem. Estes eventos foram classificados em três categorias: </a:t>
            </a:r>
            <a:r>
              <a:rPr lang="pt-BR" sz="1800" i="1" dirty="0">
                <a:effectLst/>
                <a:latin typeface="Arial" panose="020B0604020202020204" pitchFamily="34" charset="0"/>
                <a:ea typeface="Times New Roman" panose="02020603050405020304" pitchFamily="18" charset="0"/>
                <a:cs typeface="Times New Roman" panose="02020603050405020304" pitchFamily="18" charset="0"/>
              </a:rPr>
              <a:t>volatilidade da tarefa, </a:t>
            </a:r>
            <a:r>
              <a:rPr lang="pt-BR" sz="1800" i="1" dirty="0" err="1">
                <a:effectLst/>
                <a:latin typeface="Arial" panose="020B0604020202020204" pitchFamily="34" charset="0"/>
                <a:ea typeface="Times New Roman" panose="02020603050405020304" pitchFamily="18" charset="0"/>
                <a:cs typeface="Times New Roman" panose="02020603050405020304" pitchFamily="18" charset="0"/>
              </a:rPr>
              <a:t>disrupção</a:t>
            </a:r>
            <a:r>
              <a:rPr lang="pt-BR" sz="1800" i="1" dirty="0">
                <a:effectLst/>
                <a:latin typeface="Arial" panose="020B0604020202020204" pitchFamily="34" charset="0"/>
                <a:ea typeface="Times New Roman" panose="02020603050405020304" pitchFamily="18" charset="0"/>
                <a:cs typeface="Times New Roman" panose="02020603050405020304" pitchFamily="18" charset="0"/>
              </a:rPr>
              <a:t> tecnológica e instabilidade da equipe</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2450781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Satisfação</a:t>
            </a:r>
          </a:p>
        </p:txBody>
      </p:sp>
      <p:pic>
        <p:nvPicPr>
          <p:cNvPr id="4" name="Espaço Reservado para Conteúdo 3">
            <a:extLst>
              <a:ext uri="{FF2B5EF4-FFF2-40B4-BE49-F238E27FC236}">
                <a16:creationId xmlns:a16="http://schemas.microsoft.com/office/drawing/2014/main" id="{B35AE9F8-55D8-4E1C-9AA4-B77D889D9A79}"/>
              </a:ext>
            </a:extLst>
          </p:cNvPr>
          <p:cNvPicPr>
            <a:picLocks noGrp="1"/>
          </p:cNvPicPr>
          <p:nvPr>
            <p:ph idx="1"/>
          </p:nvPr>
        </p:nvPicPr>
        <p:blipFill>
          <a:blip r:embed="rId2"/>
          <a:stretch>
            <a:fillRect/>
          </a:stretch>
        </p:blipFill>
        <p:spPr>
          <a:xfrm>
            <a:off x="3275581" y="2708275"/>
            <a:ext cx="2592837" cy="3529013"/>
          </a:xfrm>
          <a:prstGeom prst="rect">
            <a:avLst/>
          </a:prstGeom>
        </p:spPr>
      </p:pic>
    </p:spTree>
    <p:extLst>
      <p:ext uri="{BB962C8B-B14F-4D97-AF65-F5344CB8AC3E}">
        <p14:creationId xmlns:p14="http://schemas.microsoft.com/office/powerpoint/2010/main" val="3512555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Burnout</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r>
              <a:rPr lang="pt-BR" sz="1800" dirty="0" err="1">
                <a:effectLst/>
                <a:latin typeface="Arial" panose="020B0604020202020204" pitchFamily="34" charset="0"/>
                <a:ea typeface="Times New Roman" panose="02020603050405020304" pitchFamily="18" charset="0"/>
                <a:cs typeface="Times New Roman" panose="02020603050405020304" pitchFamily="18" charset="0"/>
              </a:rPr>
              <a:t>Freudenberger</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realizou um dos primeiros estudos sobre o fenômeno e o definiu como um sentimento de fracasso e exaustão causado por um excessivo desgaste de energia e recursos (FREUDENBERGER, 1974). Posteriormente, </a:t>
            </a:r>
            <a:r>
              <a:rPr lang="pt-BR" sz="1800" dirty="0" err="1">
                <a:effectLst/>
                <a:latin typeface="Arial" panose="020B0604020202020204" pitchFamily="34" charset="0"/>
                <a:ea typeface="Times New Roman" panose="02020603050405020304" pitchFamily="18" charset="0"/>
                <a:cs typeface="Times New Roman" panose="02020603050405020304" pitchFamily="18" charset="0"/>
              </a:rPr>
              <a:t>Freudenberger</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complementou seus estudos, incluindo em sua definição comportamentos de fadiga, depressão, irritabilidade, aborrecimento, sobrecarga de trabalho, rigidez e inflexibilidade.</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27070728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Burnout</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r>
              <a:rPr lang="en-US" sz="1800" dirty="0">
                <a:effectLst/>
                <a:latin typeface="Arial" panose="020B0604020202020204" pitchFamily="34" charset="0"/>
                <a:ea typeface="Times New Roman" panose="02020603050405020304" pitchFamily="18" charset="0"/>
              </a:rPr>
              <a:t>Para Maslach, Schaufeli, Leiter (2001), o burnout é </a:t>
            </a:r>
            <a:r>
              <a:rPr lang="en-US" sz="1800" dirty="0" err="1">
                <a:effectLst/>
                <a:latin typeface="Arial" panose="020B0604020202020204" pitchFamily="34" charset="0"/>
                <a:ea typeface="Times New Roman" panose="02020603050405020304" pitchFamily="18" charset="0"/>
              </a:rPr>
              <a:t>constituído</a:t>
            </a:r>
            <a:r>
              <a:rPr lang="en-US" sz="1800" dirty="0">
                <a:effectLst/>
                <a:latin typeface="Arial" panose="020B0604020202020204" pitchFamily="34" charset="0"/>
                <a:ea typeface="Times New Roman" panose="02020603050405020304" pitchFamily="18" charset="0"/>
              </a:rPr>
              <a:t> por </a:t>
            </a:r>
            <a:r>
              <a:rPr lang="en-US" sz="1800" dirty="0" err="1">
                <a:effectLst/>
                <a:latin typeface="Arial" panose="020B0604020202020204" pitchFamily="34" charset="0"/>
                <a:ea typeface="Times New Roman" panose="02020603050405020304" pitchFamily="18" charset="0"/>
              </a:rPr>
              <a:t>três</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dimensões</a:t>
            </a:r>
            <a:r>
              <a:rPr lang="en-US" sz="1800" dirty="0">
                <a:effectLst/>
                <a:latin typeface="Arial" panose="020B0604020202020204" pitchFamily="34" charset="0"/>
                <a:ea typeface="Times New Roman" panose="02020603050405020304" pitchFamily="18" charset="0"/>
              </a:rPr>
              <a:t> que </a:t>
            </a:r>
            <a:r>
              <a:rPr lang="en-US" sz="1800" dirty="0" err="1">
                <a:effectLst/>
                <a:latin typeface="Arial" panose="020B0604020202020204" pitchFamily="34" charset="0"/>
                <a:ea typeface="Times New Roman" panose="02020603050405020304" pitchFamily="18" charset="0"/>
              </a:rPr>
              <a:t>estão</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relacionadas</a:t>
            </a:r>
            <a:r>
              <a:rPr lang="en-US" sz="1800" dirty="0">
                <a:effectLst/>
                <a:latin typeface="Arial" panose="020B0604020202020204" pitchFamily="34" charset="0"/>
                <a:ea typeface="Times New Roman" panose="02020603050405020304" pitchFamily="18" charset="0"/>
              </a:rPr>
              <a:t>, mas </a:t>
            </a:r>
            <a:r>
              <a:rPr lang="en-US" sz="1800" dirty="0" err="1">
                <a:effectLst/>
                <a:latin typeface="Arial" panose="020B0604020202020204" pitchFamily="34" charset="0"/>
                <a:ea typeface="Times New Roman" panose="02020603050405020304" pitchFamily="18" charset="0"/>
              </a:rPr>
              <a:t>atuam</a:t>
            </a:r>
            <a:r>
              <a:rPr lang="en-US" sz="1800" dirty="0">
                <a:effectLst/>
                <a:latin typeface="Arial" panose="020B0604020202020204" pitchFamily="34" charset="0"/>
                <a:ea typeface="Times New Roman" panose="02020603050405020304" pitchFamily="18" charset="0"/>
              </a:rPr>
              <a:t> de forma </a:t>
            </a:r>
            <a:r>
              <a:rPr lang="en-US" sz="1800" dirty="0" err="1">
                <a:effectLst/>
                <a:latin typeface="Arial" panose="020B0604020202020204" pitchFamily="34" charset="0"/>
                <a:ea typeface="Times New Roman" panose="02020603050405020304" pitchFamily="18" charset="0"/>
              </a:rPr>
              <a:t>independente</a:t>
            </a:r>
            <a:r>
              <a:rPr lang="en-US" sz="1800" dirty="0">
                <a:effectLst/>
                <a:latin typeface="Arial" panose="020B0604020202020204" pitchFamily="34" charset="0"/>
                <a:ea typeface="Times New Roman" panose="02020603050405020304" pitchFamily="18" charset="0"/>
              </a:rPr>
              <a:t>. </a:t>
            </a:r>
            <a:r>
              <a:rPr lang="pt-BR" sz="1800" dirty="0">
                <a:effectLst/>
                <a:latin typeface="Arial" panose="020B0604020202020204" pitchFamily="34" charset="0"/>
                <a:ea typeface="Times New Roman" panose="02020603050405020304" pitchFamily="18" charset="0"/>
              </a:rPr>
              <a:t>A primeira dimensão é a de exaustão emocional que tem como principal característica a ausência ou carência de entusiasmo e energia, além de sentimento de esgotamento de recursos pelo indivíduo.</a:t>
            </a:r>
            <a:endParaRPr lang="pt-BR" dirty="0"/>
          </a:p>
        </p:txBody>
      </p:sp>
    </p:spTree>
    <p:extLst>
      <p:ext uri="{BB962C8B-B14F-4D97-AF65-F5344CB8AC3E}">
        <p14:creationId xmlns:p14="http://schemas.microsoft.com/office/powerpoint/2010/main" val="2548549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Burnout</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pPr indent="27051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A segunda dimensão é a de despersonalização, também chamada de cinismo, que é caracterizada pela situação em que o indivíduo passa a tratar os outros indivíduos ao redor do seu trabalho, como clientes e colegas de trabalho, como objetos, desenvolvendo, assim, uma insensibilidade emocional. Isso ocorre porque g</a:t>
            </a:r>
            <a:r>
              <a:rPr lang="pt-BR" sz="1800" dirty="0">
                <a:effectLst/>
                <a:latin typeface="Arial" panose="020B0604020202020204" pitchFamily="34" charset="0"/>
                <a:ea typeface="Calibri" panose="020F0502020204030204" pitchFamily="34" charset="0"/>
                <a:cs typeface="Times New Roman" panose="02020603050405020304" pitchFamily="18" charset="0"/>
              </a:rPr>
              <a:t>eralmente se desenvolve uma resposta à sobrecarga de exaustão emocional que leva ao desapego ao outro, desenvolvendo, assim, a segunda dimensão do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burnout</a:t>
            </a:r>
            <a:r>
              <a:rPr lang="pt-BR" sz="1800" dirty="0">
                <a:effectLst/>
                <a:latin typeface="Arial" panose="020B0604020202020204" pitchFamily="34" charset="0"/>
                <a:ea typeface="Calibri" panose="020F0502020204030204" pitchFamily="34" charset="0"/>
                <a:cs typeface="Times New Roman" panose="02020603050405020304" pitchFamily="18" charset="0"/>
              </a:rPr>
              <a:t> (MASLACH; LEITER, 2016).</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1990910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lstStyle/>
          <a:p>
            <a:r>
              <a:rPr lang="pt-BR" sz="1800" dirty="0">
                <a:effectLst/>
                <a:latin typeface="Arial" panose="020B0604020202020204" pitchFamily="34" charset="0"/>
                <a:ea typeface="Times New Roman" panose="02020603050405020304" pitchFamily="18" charset="0"/>
              </a:rPr>
              <a:t>Williams e Cockburn (2003) é algo comum no desenvolvimento;</a:t>
            </a:r>
          </a:p>
        </p:txBody>
      </p:sp>
      <p:pic>
        <p:nvPicPr>
          <p:cNvPr id="1028" name="Picture 4" descr="Como está a rotatividade de funcionários em sua empresa? - Blog da Qualidade">
            <a:extLst>
              <a:ext uri="{FF2B5EF4-FFF2-40B4-BE49-F238E27FC236}">
                <a16:creationId xmlns:a16="http://schemas.microsoft.com/office/drawing/2014/main" id="{2EBBFCE4-A4C0-4DFC-99ED-6245183B98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2560" y="2492896"/>
            <a:ext cx="3097138" cy="273879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a:extLst>
              <a:ext uri="{FF2B5EF4-FFF2-40B4-BE49-F238E27FC236}">
                <a16:creationId xmlns:a16="http://schemas.microsoft.com/office/drawing/2014/main" id="{AF8B6C23-1B16-4E09-B754-F2A6F75E2BBA}"/>
              </a:ext>
            </a:extLst>
          </p:cNvPr>
          <p:cNvPicPr>
            <a:picLocks noChangeAspect="1"/>
          </p:cNvPicPr>
          <p:nvPr/>
        </p:nvPicPr>
        <p:blipFill>
          <a:blip r:embed="rId3"/>
          <a:stretch>
            <a:fillRect/>
          </a:stretch>
        </p:blipFill>
        <p:spPr>
          <a:xfrm>
            <a:off x="1691680" y="3645024"/>
            <a:ext cx="5533727" cy="2405968"/>
          </a:xfrm>
          <a:prstGeom prst="rect">
            <a:avLst/>
          </a:prstGeom>
        </p:spPr>
      </p:pic>
    </p:spTree>
    <p:extLst>
      <p:ext uri="{BB962C8B-B14F-4D97-AF65-F5344CB8AC3E}">
        <p14:creationId xmlns:p14="http://schemas.microsoft.com/office/powerpoint/2010/main" val="21492102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Burnout</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pPr indent="27051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A segunda dimensão é a de despersonalização, também chamada de cinismo, que é caracterizada pela situação em que o indivíduo passa a tratar os outros indivíduos ao redor do seu trabalho, como clientes e colegas de trabalho, como objetos, desenvolvendo, assim, uma insensibilidade emocional. Isso ocorre porque g</a:t>
            </a:r>
            <a:r>
              <a:rPr lang="pt-BR" sz="1800" dirty="0">
                <a:effectLst/>
                <a:latin typeface="Arial" panose="020B0604020202020204" pitchFamily="34" charset="0"/>
                <a:ea typeface="Calibri" panose="020F0502020204030204" pitchFamily="34" charset="0"/>
                <a:cs typeface="Times New Roman" panose="02020603050405020304" pitchFamily="18" charset="0"/>
              </a:rPr>
              <a:t>eralmente se desenvolve uma resposta à sobrecarga de exaustão emocional que leva ao desapego ao outro, desenvolvendo, assim, a segunda dimensão do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burnout</a:t>
            </a:r>
            <a:r>
              <a:rPr lang="pt-BR" sz="1800" dirty="0">
                <a:effectLst/>
                <a:latin typeface="Arial" panose="020B0604020202020204" pitchFamily="34" charset="0"/>
                <a:ea typeface="Calibri" panose="020F0502020204030204" pitchFamily="34" charset="0"/>
                <a:cs typeface="Times New Roman" panose="02020603050405020304" pitchFamily="18" charset="0"/>
              </a:rPr>
              <a:t> (MASLACH; LEITER, 2016).</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2109176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Burnout</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normAutofit fontScale="77500" lnSpcReduction="20000"/>
          </a:bodyPr>
          <a:lstStyle/>
          <a:p>
            <a:pPr indent="27051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A segunda dimensão é a de despersonalização, também chamada de cinismo, que é caracterizada pela situação em que o indivíduo passa a tratar os outros indivíduos ao redor do seu trabalho, como clientes e colegas de trabalho, como objetos, desenvolvendo, assim, uma insensibilidade emocional. Isso ocorre porque g</a:t>
            </a:r>
            <a:r>
              <a:rPr lang="pt-BR" sz="1800" dirty="0">
                <a:effectLst/>
                <a:latin typeface="Arial" panose="020B0604020202020204" pitchFamily="34" charset="0"/>
                <a:ea typeface="Calibri" panose="020F0502020204030204" pitchFamily="34" charset="0"/>
                <a:cs typeface="Times New Roman" panose="02020603050405020304" pitchFamily="18" charset="0"/>
              </a:rPr>
              <a:t>eralmente se desenvolve uma resposta à sobrecarga de exaustão emocional que leva ao desapego ao outro, desenvolvendo, assim, a segunda dimensão do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burnout</a:t>
            </a:r>
            <a:r>
              <a:rPr lang="pt-BR" sz="1800" dirty="0">
                <a:effectLst/>
                <a:latin typeface="Arial" panose="020B0604020202020204" pitchFamily="34" charset="0"/>
                <a:ea typeface="Calibri" panose="020F0502020204030204" pitchFamily="34" charset="0"/>
                <a:cs typeface="Times New Roman" panose="02020603050405020304" pitchFamily="18" charset="0"/>
              </a:rPr>
              <a:t> (MASLACH; LEITER, 2016).</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A terceira dimensão é da baixa realização pessoal no trabalho, também chamada de eficácia, que pode ser definida como uma tendência do trabalhador a se autoavaliar de forma negativa </a:t>
            </a:r>
            <a:r>
              <a:rPr lang="pt-BR" sz="1800" dirty="0">
                <a:effectLst/>
                <a:latin typeface="Arial" panose="020B0604020202020204" pitchFamily="34" charset="0"/>
                <a:ea typeface="Calibri" panose="020F0502020204030204" pitchFamily="34" charset="0"/>
                <a:cs typeface="Times New Roman" panose="02020603050405020304" pitchFamily="18" charset="0"/>
              </a:rPr>
              <a:t>(MASLACH; LEITER, 2016)</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Os indivíduos se sentem insatisfeitos com seu desenvolvimento profissional e, infelizes consigo, experimentando um sentimento de que são incompetentes ao realizar seu trabalho, o</a:t>
            </a:r>
            <a:r>
              <a:rPr lang="pt-BR" sz="1800" dirty="0">
                <a:effectLst/>
                <a:latin typeface="Arial" panose="020B0604020202020204" pitchFamily="34" charset="0"/>
                <a:ea typeface="Calibri" panose="020F0502020204030204" pitchFamily="34" charset="0"/>
                <a:cs typeface="Times New Roman" panose="02020603050405020304" pitchFamily="18" charset="0"/>
              </a:rPr>
              <a:t>u seja, as pessoas experimentam um sentimento crescente de que não têm habilidades e capacidades para realizar adequadamente seu trabalho.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270510" algn="just">
              <a:lnSpc>
                <a:spcPct val="150000"/>
              </a:lnSpc>
              <a:spcAft>
                <a:spcPts val="600"/>
              </a:spcAft>
            </a:pP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37813561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Burnout</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normAutofit/>
          </a:bodyPr>
          <a:lstStyle/>
          <a:p>
            <a:pPr indent="0" algn="just">
              <a:lnSpc>
                <a:spcPct val="150000"/>
              </a:lnSpc>
              <a:spcAft>
                <a:spcPts val="600"/>
              </a:spcAft>
              <a:buNone/>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De acordo com </a:t>
            </a:r>
            <a:r>
              <a:rPr lang="pt-BR" sz="1800" dirty="0" err="1">
                <a:effectLst/>
                <a:latin typeface="Arial" panose="020B0604020202020204" pitchFamily="34" charset="0"/>
                <a:ea typeface="Times New Roman" panose="02020603050405020304" pitchFamily="18" charset="0"/>
                <a:cs typeface="Times New Roman" panose="02020603050405020304" pitchFamily="18" charset="0"/>
              </a:rPr>
              <a:t>Maslach</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a:t>
            </a:r>
            <a:r>
              <a:rPr lang="pt-BR" sz="1800" dirty="0" err="1">
                <a:effectLst/>
                <a:latin typeface="Arial" panose="020B0604020202020204" pitchFamily="34" charset="0"/>
                <a:ea typeface="Times New Roman" panose="02020603050405020304" pitchFamily="18" charset="0"/>
                <a:cs typeface="Times New Roman" panose="02020603050405020304" pitchFamily="18" charset="0"/>
              </a:rPr>
              <a:t>Schaufeli</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e </a:t>
            </a:r>
            <a:r>
              <a:rPr lang="pt-BR" sz="1800" dirty="0" err="1">
                <a:effectLst/>
                <a:latin typeface="Arial" panose="020B0604020202020204" pitchFamily="34" charset="0"/>
                <a:ea typeface="Times New Roman" panose="02020603050405020304" pitchFamily="18" charset="0"/>
                <a:cs typeface="Times New Roman" panose="02020603050405020304" pitchFamily="18" charset="0"/>
              </a:rPr>
              <a:t>Leiter</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(2001), o </a:t>
            </a:r>
            <a:r>
              <a:rPr lang="pt-BR" sz="1800" dirty="0" err="1">
                <a:effectLst/>
                <a:latin typeface="Arial" panose="020B0604020202020204" pitchFamily="34" charset="0"/>
                <a:ea typeface="Times New Roman" panose="02020603050405020304" pitchFamily="18" charset="0"/>
                <a:cs typeface="Times New Roman" panose="02020603050405020304" pitchFamily="18" charset="0"/>
              </a:rPr>
              <a:t>burnout</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é uma síndrome que surge como uma resposta crônica, principalmente aos estressores interpessoais que ocorrem em situações do trabalho. Uma situação acontece no ambiente de trabalho e o indivíduo não consegue se ajustar a ela, seja pessoa/trabalho, seja pessoa/organização (MASLACH; LEITER, 2016). Isso significa que </a:t>
            </a:r>
            <a:r>
              <a:rPr lang="pt-BR" sz="1800" dirty="0">
                <a:effectLst/>
                <a:latin typeface="Arial" panose="020B0604020202020204" pitchFamily="34" charset="0"/>
                <a:ea typeface="Calibri" panose="020F0502020204030204" pitchFamily="34" charset="0"/>
                <a:cs typeface="Times New Roman" panose="02020603050405020304" pitchFamily="18" charset="0"/>
              </a:rPr>
              <a:t>pode existir uma discrepância entre as habilidades dos funcionários e as expectativas de trabalho, necessitando, assim, que o indivíduo mude.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0" algn="just">
              <a:lnSpc>
                <a:spcPct val="150000"/>
              </a:lnSpc>
              <a:spcAft>
                <a:spcPts val="600"/>
              </a:spcAft>
              <a:buNone/>
            </a:pP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4067695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Burnout</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normAutofit/>
          </a:bodyPr>
          <a:lstStyle/>
          <a:p>
            <a:pPr indent="457200" algn="just">
              <a:lnSpc>
                <a:spcPct val="150000"/>
              </a:lnSpc>
              <a:spcAft>
                <a:spcPts val="600"/>
              </a:spcAft>
            </a:pPr>
            <a:r>
              <a:rPr lang="pt-BR" sz="1800" dirty="0">
                <a:effectLst/>
                <a:latin typeface="Arial" panose="020B0604020202020204" pitchFamily="34" charset="0"/>
                <a:ea typeface="Calibri" panose="020F0502020204030204" pitchFamily="34" charset="0"/>
                <a:cs typeface="Times New Roman" panose="02020603050405020304" pitchFamily="18" charset="0"/>
              </a:rPr>
              <a:t>teorias mais recentes argumentam que características pessoais e de trabalho precisam ser consideradas conjuntamente dentro do contexto do ambiente organizacional. O grau de ajuste, ou correspondência, entre a pessoa e o trabalho determinará até que ponto a pessoa consegue lidar com o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burnout</a:t>
            </a:r>
            <a:r>
              <a:rPr lang="pt-BR" sz="1800" dirty="0">
                <a:effectLst/>
                <a:latin typeface="Arial" panose="020B0604020202020204" pitchFamily="34" charset="0"/>
                <a:ea typeface="Calibri" panose="020F0502020204030204" pitchFamily="34" charset="0"/>
                <a:cs typeface="Times New Roman" panose="02020603050405020304" pitchFamily="18" charset="0"/>
              </a:rPr>
              <a:t> (MASLACH; GOLDBERG, 1998; TOPPINEN-TANNER, 2011).</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0" algn="just">
              <a:lnSpc>
                <a:spcPct val="150000"/>
              </a:lnSpc>
              <a:spcAft>
                <a:spcPts val="600"/>
              </a:spcAft>
              <a:buNone/>
            </a:pP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2912562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Instabilidade</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r>
              <a:rPr lang="pt-BR" sz="1800" dirty="0" err="1">
                <a:effectLst/>
                <a:latin typeface="Arial" panose="020B0604020202020204" pitchFamily="34" charset="0"/>
                <a:ea typeface="Calibri" panose="020F0502020204030204" pitchFamily="34" charset="0"/>
                <a:cs typeface="Times New Roman" panose="02020603050405020304" pitchFamily="18" charset="0"/>
              </a:rPr>
              <a:t>Kude</a:t>
            </a:r>
            <a:r>
              <a:rPr lang="pt-BR" sz="1800" dirty="0">
                <a:effectLst/>
                <a:latin typeface="Arial" panose="020B0604020202020204" pitchFamily="34" charset="0"/>
                <a:ea typeface="Calibri" panose="020F0502020204030204" pitchFamily="34" charset="0"/>
                <a:cs typeface="Times New Roman" panose="02020603050405020304" pitchFamily="18" charset="0"/>
              </a:rPr>
              <a:t> et al. (2014) afirmam que a instabilidade da tarefa é o resultado da introdução de novos requisitos, de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repriorizações</a:t>
            </a:r>
            <a:r>
              <a:rPr lang="pt-BR" sz="1800" dirty="0">
                <a:effectLst/>
                <a:latin typeface="Arial" panose="020B0604020202020204" pitchFamily="34" charset="0"/>
                <a:ea typeface="Calibri" panose="020F0502020204030204" pitchFamily="34" charset="0"/>
                <a:cs typeface="Times New Roman" panose="02020603050405020304" pitchFamily="18" charset="0"/>
              </a:rPr>
              <a:t>, e requisições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ex-post</a:t>
            </a:r>
            <a:r>
              <a:rPr lang="pt-BR" sz="1800" dirty="0">
                <a:effectLst/>
                <a:latin typeface="Arial" panose="020B0604020202020204" pitchFamily="34" charset="0"/>
                <a:ea typeface="Calibri" panose="020F0502020204030204" pitchFamily="34" charset="0"/>
                <a:cs typeface="Times New Roman" panose="02020603050405020304" pitchFamily="18" charset="0"/>
              </a:rPr>
              <a:t>. Portanto, neste trabalho, a percepção da instabilidade da tarefa também seguirá a base teórica proposta por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Kude</a:t>
            </a:r>
            <a:r>
              <a:rPr lang="pt-BR" sz="1800" dirty="0">
                <a:effectLst/>
                <a:latin typeface="Arial" panose="020B0604020202020204" pitchFamily="34" charset="0"/>
                <a:ea typeface="Calibri" panose="020F0502020204030204" pitchFamily="34" charset="0"/>
                <a:cs typeface="Times New Roman" panose="02020603050405020304" pitchFamily="18" charset="0"/>
              </a:rPr>
              <a:t> et al. (2014) e é definida como a percepção do indivíduo sobre as mudanças que ocorrem em suas tarefas, em especial, com novos requisitos,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repriorizações</a:t>
            </a:r>
            <a:r>
              <a:rPr lang="pt-BR" sz="1800" dirty="0">
                <a:effectLst/>
                <a:latin typeface="Arial" panose="020B0604020202020204" pitchFamily="34" charset="0"/>
                <a:ea typeface="Calibri" panose="020F0502020204030204" pitchFamily="34" charset="0"/>
                <a:cs typeface="Times New Roman" panose="02020603050405020304" pitchFamily="18" charset="0"/>
              </a:rPr>
              <a:t> e prazos.</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7464582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Instabilidade</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pPr indent="457200" algn="just">
              <a:lnSpc>
                <a:spcPct val="150000"/>
              </a:lnSpc>
              <a:spcAft>
                <a:spcPts val="600"/>
              </a:spcAft>
            </a:pPr>
            <a:r>
              <a:rPr lang="pt-BR" sz="1800" dirty="0">
                <a:effectLst/>
                <a:latin typeface="Arial" panose="020B0604020202020204" pitchFamily="34" charset="0"/>
                <a:ea typeface="Calibri" panose="020F0502020204030204" pitchFamily="34" charset="0"/>
                <a:cs typeface="Times New Roman" panose="02020603050405020304" pitchFamily="18" charset="0"/>
              </a:rPr>
              <a:t>Neste trabalho, serão utilizados os eventos que foram observados por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Kude</a:t>
            </a:r>
            <a:r>
              <a:rPr lang="pt-BR" sz="1800" dirty="0">
                <a:effectLst/>
                <a:latin typeface="Arial" panose="020B0604020202020204" pitchFamily="34" charset="0"/>
                <a:ea typeface="Calibri" panose="020F0502020204030204" pitchFamily="34" charset="0"/>
                <a:cs typeface="Times New Roman" panose="02020603050405020304" pitchFamily="18" charset="0"/>
              </a:rPr>
              <a:t> et al. (2014) que levam à instabilidade da equipe. Com isso, a percepção da instabilidade da equipe é definida como a percepção dos indivíduos quanto às mudanças que ocorrem em relação à saída e à entrada de membros que influenciam as atividades da equipe.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16051118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Instabilidade</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pPr indent="457200" algn="just">
              <a:lnSpc>
                <a:spcPct val="150000"/>
              </a:lnSpc>
              <a:spcAft>
                <a:spcPts val="600"/>
              </a:spcAft>
            </a:pPr>
            <a:r>
              <a:rPr lang="pt-BR" sz="1800" dirty="0">
                <a:effectLst/>
                <a:latin typeface="Arial" panose="020B0604020202020204" pitchFamily="34" charset="0"/>
                <a:ea typeface="Times New Roman" panose="02020603050405020304" pitchFamily="18" charset="0"/>
              </a:rPr>
              <a:t>De acordo com </a:t>
            </a:r>
            <a:r>
              <a:rPr lang="pt-BR" sz="1800" dirty="0" err="1">
                <a:effectLst/>
                <a:latin typeface="Arial" panose="020B0604020202020204" pitchFamily="34" charset="0"/>
                <a:ea typeface="Calibri" panose="020F0502020204030204" pitchFamily="34" charset="0"/>
              </a:rPr>
              <a:t>Kude</a:t>
            </a:r>
            <a:r>
              <a:rPr lang="pt-BR" sz="1800" dirty="0">
                <a:effectLst/>
                <a:latin typeface="Arial" panose="020B0604020202020204" pitchFamily="34" charset="0"/>
                <a:ea typeface="Calibri" panose="020F0502020204030204" pitchFamily="34" charset="0"/>
              </a:rPr>
              <a:t> et al. (2014), a instabilidade tecnológica é</a:t>
            </a:r>
            <a:r>
              <a:rPr lang="pt-BR" sz="1800" dirty="0">
                <a:effectLst/>
                <a:latin typeface="Arial" panose="020B0604020202020204" pitchFamily="34" charset="0"/>
                <a:ea typeface="Times New Roman" panose="02020603050405020304" pitchFamily="18" charset="0"/>
              </a:rPr>
              <a:t> causada pela introdução de um novo elemento tecnológico (novas linguagens, frameworks, API, modificação em software de terceiros que afeta o seu desenvolvimento de software...) ou por uma turbulência tecnológica (problemas relacionados ao ambiente e plataforma de desenvolvimento). </a:t>
            </a:r>
            <a:endParaRPr lang="pt-BR" dirty="0"/>
          </a:p>
        </p:txBody>
      </p:sp>
    </p:spTree>
    <p:extLst>
      <p:ext uri="{BB962C8B-B14F-4D97-AF65-F5344CB8AC3E}">
        <p14:creationId xmlns:p14="http://schemas.microsoft.com/office/powerpoint/2010/main" val="42502719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Hipóteses de pesquisa </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r>
              <a:rPr lang="pt-BR" sz="1800" b="1" i="1" dirty="0">
                <a:effectLst/>
                <a:latin typeface="Arial" panose="020B0604020202020204" pitchFamily="34" charset="0"/>
                <a:ea typeface="Times New Roman" panose="02020603050405020304" pitchFamily="18" charset="0"/>
                <a:cs typeface="Times New Roman" panose="02020603050405020304" pitchFamily="18" charset="0"/>
              </a:rPr>
              <a:t>H1 - A percepção da adaptabilidade individual tem uma relação positiva com a satisfação com o trabalho dos indivíduos na Engenharia de Software.</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r>
              <a:rPr lang="pt-BR" sz="1800" dirty="0">
                <a:effectLst/>
                <a:latin typeface="Arial" panose="020B0604020202020204" pitchFamily="34" charset="0"/>
                <a:ea typeface="Times New Roman" panose="02020603050405020304" pitchFamily="18" charset="0"/>
              </a:rPr>
              <a:t>. De acordo com </a:t>
            </a:r>
            <a:r>
              <a:rPr lang="pt-BR" sz="1800" dirty="0" err="1">
                <a:effectLst/>
                <a:latin typeface="Arial" panose="020B0604020202020204" pitchFamily="34" charset="0"/>
                <a:ea typeface="Times New Roman" panose="02020603050405020304" pitchFamily="18" charset="0"/>
              </a:rPr>
              <a:t>Cullen</a:t>
            </a:r>
            <a:r>
              <a:rPr lang="pt-BR" sz="1800" dirty="0">
                <a:effectLst/>
                <a:latin typeface="Arial" panose="020B0604020202020204" pitchFamily="34" charset="0"/>
                <a:ea typeface="Times New Roman" panose="02020603050405020304" pitchFamily="18" charset="0"/>
              </a:rPr>
              <a:t> et al. (2014), adaptabilidade individual influencia a maneira como os indivíduos interpretam e respondem a uma situação. Para os autores, indivíduos mais adaptáveis são mais propensos a perceber as situações de maneira positiva. Por exemplo, os indivíduos visualizam o fato de aprender algo novo como um desafio e não como algo estressante ou negativo (CULLEN et al. 2014). </a:t>
            </a:r>
            <a:endParaRPr lang="pt-BR" dirty="0"/>
          </a:p>
        </p:txBody>
      </p:sp>
    </p:spTree>
    <p:extLst>
      <p:ext uri="{BB962C8B-B14F-4D97-AF65-F5344CB8AC3E}">
        <p14:creationId xmlns:p14="http://schemas.microsoft.com/office/powerpoint/2010/main" val="34401426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Hipóteses de pesquisa </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r>
              <a:rPr lang="pt-BR" sz="1800" b="1" i="1" dirty="0">
                <a:effectLst/>
                <a:latin typeface="Arial" panose="020B0604020202020204" pitchFamily="34" charset="0"/>
                <a:ea typeface="Times New Roman" panose="02020603050405020304" pitchFamily="18" charset="0"/>
                <a:cs typeface="Times New Roman" panose="02020603050405020304" pitchFamily="18" charset="0"/>
              </a:rPr>
              <a:t>H1 - A percepção da adaptabilidade individual tem uma relação positiva com a satisfação com o trabalho dos indivíduos na Engenharia de Software.</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r>
              <a:rPr lang="pt-BR" sz="1800" dirty="0">
                <a:effectLst/>
                <a:latin typeface="Arial" panose="020B0604020202020204" pitchFamily="34" charset="0"/>
                <a:ea typeface="Times New Roman" panose="02020603050405020304" pitchFamily="18" charset="0"/>
              </a:rPr>
              <a:t>. De acordo com </a:t>
            </a:r>
            <a:r>
              <a:rPr lang="pt-BR" sz="1800" dirty="0" err="1">
                <a:effectLst/>
                <a:latin typeface="Arial" panose="020B0604020202020204" pitchFamily="34" charset="0"/>
                <a:ea typeface="Times New Roman" panose="02020603050405020304" pitchFamily="18" charset="0"/>
              </a:rPr>
              <a:t>Cullen</a:t>
            </a:r>
            <a:r>
              <a:rPr lang="pt-BR" sz="1800" dirty="0">
                <a:effectLst/>
                <a:latin typeface="Arial" panose="020B0604020202020204" pitchFamily="34" charset="0"/>
                <a:ea typeface="Times New Roman" panose="02020603050405020304" pitchFamily="18" charset="0"/>
              </a:rPr>
              <a:t> et al. (2014), adaptabilidade individual influencia a maneira como os indivíduos interpretam e respondem a uma situação. Para os autores, indivíduos mais adaptáveis são mais propensos a perceber as situações de maneira positiva. Por exemplo, os indivíduos visualizam o fato de aprender algo novo como um desafio e não como algo estressante ou negativo (CULLEN et al. 2014). </a:t>
            </a:r>
            <a:endParaRPr lang="pt-BR" dirty="0"/>
          </a:p>
        </p:txBody>
      </p:sp>
    </p:spTree>
    <p:extLst>
      <p:ext uri="{BB962C8B-B14F-4D97-AF65-F5344CB8AC3E}">
        <p14:creationId xmlns:p14="http://schemas.microsoft.com/office/powerpoint/2010/main" val="27587323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Hipóteses de pesquisa </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normAutofit fontScale="85000" lnSpcReduction="10000"/>
          </a:bodyPr>
          <a:lstStyle/>
          <a:p>
            <a:pPr algn="just">
              <a:lnSpc>
                <a:spcPct val="150000"/>
              </a:lnSpc>
              <a:spcAft>
                <a:spcPts val="600"/>
              </a:spcAft>
            </a:pPr>
            <a:r>
              <a:rPr lang="pt-BR" sz="1800" b="1" i="1" dirty="0">
                <a:effectLst/>
                <a:latin typeface="Arial" panose="020B0604020202020204" pitchFamily="34" charset="0"/>
                <a:ea typeface="Times New Roman" panose="02020603050405020304" pitchFamily="18" charset="0"/>
                <a:cs typeface="Times New Roman" panose="02020603050405020304" pitchFamily="18" charset="0"/>
              </a:rPr>
              <a:t>H2 – A percepção da adaptabilidade individual está relacionada negativamente com a percepção do </a:t>
            </a:r>
            <a:r>
              <a:rPr lang="pt-BR" sz="1800" b="1" i="1" dirty="0" err="1">
                <a:effectLst/>
                <a:latin typeface="Arial" panose="020B0604020202020204" pitchFamily="34" charset="0"/>
                <a:ea typeface="Times New Roman" panose="02020603050405020304" pitchFamily="18" charset="0"/>
                <a:cs typeface="Times New Roman" panose="02020603050405020304" pitchFamily="18" charset="0"/>
              </a:rPr>
              <a:t>burnout</a:t>
            </a:r>
            <a:r>
              <a:rPr lang="pt-BR" sz="1800" b="1" i="1" dirty="0">
                <a:effectLst/>
                <a:latin typeface="Arial" panose="020B0604020202020204" pitchFamily="34" charset="0"/>
                <a:ea typeface="Times New Roman" panose="02020603050405020304" pitchFamily="18" charset="0"/>
                <a:cs typeface="Times New Roman" panose="02020603050405020304" pitchFamily="18" charset="0"/>
              </a:rPr>
              <a:t> dos indivíduos na Engenharia de Software.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270510" algn="just">
              <a:lnSpc>
                <a:spcPct val="150000"/>
              </a:lnSpc>
              <a:spcAft>
                <a:spcPts val="600"/>
              </a:spcAft>
            </a:pPr>
            <a:r>
              <a:rPr lang="pt-BR" sz="1800" dirty="0">
                <a:effectLst/>
                <a:latin typeface="Arial" panose="020B0604020202020204" pitchFamily="34" charset="0"/>
                <a:ea typeface="Calibri" panose="020F0502020204030204" pitchFamily="34" charset="0"/>
                <a:cs typeface="Times New Roman" panose="02020603050405020304" pitchFamily="18" charset="0"/>
              </a:rPr>
              <a:t>Para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Maslach</a:t>
            </a:r>
            <a:r>
              <a:rPr lang="pt-BR" sz="1800" dirty="0">
                <a:effectLst/>
                <a:latin typeface="Arial" panose="020B0604020202020204" pitchFamily="34" charset="0"/>
                <a:ea typeface="Calibri" panose="020F0502020204030204" pitchFamily="34" charset="0"/>
                <a:cs typeface="Times New Roman" panose="02020603050405020304" pitchFamily="18" charset="0"/>
              </a:rPr>
              <a:t> e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Leiter</a:t>
            </a:r>
            <a:r>
              <a:rPr lang="pt-BR" sz="1800" dirty="0">
                <a:effectLst/>
                <a:latin typeface="Arial" panose="020B0604020202020204" pitchFamily="34" charset="0"/>
                <a:ea typeface="Calibri" panose="020F0502020204030204" pitchFamily="34" charset="0"/>
                <a:cs typeface="Times New Roman" panose="02020603050405020304" pitchFamily="18" charset="0"/>
              </a:rPr>
              <a:t> (2016), o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burnout</a:t>
            </a:r>
            <a:r>
              <a:rPr lang="pt-BR" sz="1800" dirty="0">
                <a:effectLst/>
                <a:latin typeface="Arial" panose="020B0604020202020204" pitchFamily="34" charset="0"/>
                <a:ea typeface="Calibri" panose="020F0502020204030204" pitchFamily="34" charset="0"/>
                <a:cs typeface="Times New Roman" panose="02020603050405020304" pitchFamily="18" charset="0"/>
              </a:rPr>
              <a:t> reflete uma incompatibilidade do design do trabalho com as preferências dos padrões de trabalho dos indivíduos e esse conflito é exaustivo, levando à retirada cínica e ao desânimo. Além disso, para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Maslach</a:t>
            </a:r>
            <a:r>
              <a:rPr lang="pt-BR" sz="1800" dirty="0">
                <a:effectLst/>
                <a:latin typeface="Arial" panose="020B0604020202020204" pitchFamily="34" charset="0"/>
                <a:ea typeface="Calibri" panose="020F0502020204030204" pitchFamily="34" charset="0"/>
                <a:cs typeface="Times New Roman" panose="02020603050405020304" pitchFamily="18" charset="0"/>
              </a:rPr>
              <a:t> e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Leiter</a:t>
            </a:r>
            <a:r>
              <a:rPr lang="pt-BR" sz="1800" dirty="0">
                <a:effectLst/>
                <a:latin typeface="Arial" panose="020B0604020202020204" pitchFamily="34" charset="0"/>
                <a:ea typeface="Calibri" panose="020F0502020204030204" pitchFamily="34" charset="0"/>
                <a:cs typeface="Times New Roman" panose="02020603050405020304" pitchFamily="18" charset="0"/>
              </a:rPr>
              <a:t> (2016), existem duas maneiras gerais de atacar o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burnout</a:t>
            </a:r>
            <a:r>
              <a:rPr lang="pt-BR" sz="1800" dirty="0">
                <a:effectLst/>
                <a:latin typeface="Arial" panose="020B0604020202020204" pitchFamily="34" charset="0"/>
                <a:ea typeface="Calibri" panose="020F0502020204030204" pitchFamily="34" charset="0"/>
                <a:cs typeface="Times New Roman" panose="02020603050405020304" pitchFamily="18" charset="0"/>
              </a:rPr>
              <a:t> do trabalho. A primeira é ajustar o design de trabalho para os indivíduos. Já a segunda consiste em desenvolver alternativas para que os membros da equipe possam tolerar as incompatibilidades do design do trabalho. É possível supor então que os membros precisem se adaptar ao design do trabalho.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5292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lnSpcReduction="10000"/>
          </a:bodyPr>
          <a:lstStyle/>
          <a:p>
            <a:pPr lvl="1"/>
            <a:endParaRPr lang="pt-BR" sz="1400" dirty="0">
              <a:latin typeface="Arial" panose="020B0604020202020204" pitchFamily="34" charset="0"/>
              <a:ea typeface="Times New Roman" panose="02020603050405020304" pitchFamily="18" charset="0"/>
            </a:endParaRPr>
          </a:p>
          <a:p>
            <a:endParaRPr lang="pt-BR"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pt-BR"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pt-BR" sz="1800" dirty="0">
              <a:latin typeface="Arial" panose="020B0604020202020204" pitchFamily="34" charset="0"/>
              <a:ea typeface="Times New Roman" panose="02020603050405020304" pitchFamily="18" charset="0"/>
              <a:cs typeface="Times New Roman" panose="02020603050405020304" pitchFamily="18" charset="0"/>
            </a:endParaRPr>
          </a:p>
          <a:p>
            <a:endParaRPr lang="pt-BR"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pt-BR" sz="1800" dirty="0">
              <a:latin typeface="Arial" panose="020B0604020202020204" pitchFamily="34" charset="0"/>
              <a:ea typeface="Times New Roman" panose="02020603050405020304" pitchFamily="18" charset="0"/>
              <a:cs typeface="Times New Roman" panose="02020603050405020304" pitchFamily="18" charset="0"/>
            </a:endParaRPr>
          </a:p>
          <a:p>
            <a:endParaRPr lang="pt-BR"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pt-BR" sz="1800" dirty="0">
              <a:effectLst/>
              <a:latin typeface="Arial" panose="020B0604020202020204" pitchFamily="34" charset="0"/>
              <a:ea typeface="Times New Roman" panose="02020603050405020304" pitchFamily="18" charset="0"/>
              <a:cs typeface="Times New Roman" panose="02020603050405020304" pitchFamily="18" charset="0"/>
            </a:endParaRPr>
          </a:p>
          <a:p>
            <a:r>
              <a:rPr lang="pt-BR" sz="1800" dirty="0">
                <a:effectLst/>
                <a:latin typeface="Arial" panose="020B0604020202020204" pitchFamily="34" charset="0"/>
                <a:ea typeface="Times New Roman" panose="02020603050405020304" pitchFamily="18" charset="0"/>
                <a:cs typeface="Times New Roman" panose="02020603050405020304" pitchFamily="18" charset="0"/>
              </a:rPr>
              <a:t>Mudanças de membros, de requisitos, atualizações na linguagem de programação e pressão no cronograma </a:t>
            </a:r>
          </a:p>
          <a:p>
            <a:r>
              <a:rPr lang="pt-BR" sz="1800" dirty="0">
                <a:effectLst/>
                <a:latin typeface="Arial" panose="020B0604020202020204" pitchFamily="34" charset="0"/>
                <a:ea typeface="Times New Roman" panose="02020603050405020304" pitchFamily="18" charset="0"/>
                <a:cs typeface="Times New Roman" panose="02020603050405020304" pitchFamily="18" charset="0"/>
              </a:rPr>
              <a:t>(BOEHM, 2007; MELNIK; MAURER, 2006).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lvl="1"/>
            <a:endParaRPr lang="pt-BR" dirty="0"/>
          </a:p>
        </p:txBody>
      </p:sp>
      <p:pic>
        <p:nvPicPr>
          <p:cNvPr id="1028" name="Picture 4" descr="Como está a rotatividade de funcionários em sua empresa? - Blog da Qualidade">
            <a:extLst>
              <a:ext uri="{FF2B5EF4-FFF2-40B4-BE49-F238E27FC236}">
                <a16:creationId xmlns:a16="http://schemas.microsoft.com/office/drawing/2014/main" id="{2EBBFCE4-A4C0-4DFC-99ED-6245183B98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348880"/>
            <a:ext cx="3024336" cy="2674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7078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Hipóteses de pesquisa </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normAutofit fontScale="85000" lnSpcReduction="10000"/>
          </a:bodyPr>
          <a:lstStyle/>
          <a:p>
            <a:pPr algn="just">
              <a:lnSpc>
                <a:spcPct val="150000"/>
              </a:lnSpc>
              <a:spcAft>
                <a:spcPts val="600"/>
              </a:spcAft>
            </a:pPr>
            <a:r>
              <a:rPr lang="pt-BR" sz="1800" b="1" i="1" dirty="0">
                <a:effectLst/>
                <a:latin typeface="Arial" panose="020B0604020202020204" pitchFamily="34" charset="0"/>
                <a:ea typeface="Times New Roman" panose="02020603050405020304" pitchFamily="18" charset="0"/>
                <a:cs typeface="Times New Roman" panose="02020603050405020304" pitchFamily="18" charset="0"/>
              </a:rPr>
              <a:t>H3– A percepção da satisfação com o trabalho está relacionada negativamente com a percepção do </a:t>
            </a:r>
            <a:r>
              <a:rPr lang="pt-BR" sz="1800" b="1" i="1" dirty="0" err="1">
                <a:effectLst/>
                <a:latin typeface="Arial" panose="020B0604020202020204" pitchFamily="34" charset="0"/>
                <a:ea typeface="Times New Roman" panose="02020603050405020304" pitchFamily="18" charset="0"/>
                <a:cs typeface="Times New Roman" panose="02020603050405020304" pitchFamily="18" charset="0"/>
              </a:rPr>
              <a:t>burnout</a:t>
            </a:r>
            <a:r>
              <a:rPr lang="pt-BR" sz="1800" b="1" i="1" dirty="0">
                <a:effectLst/>
                <a:latin typeface="Arial" panose="020B0604020202020204" pitchFamily="34" charset="0"/>
                <a:ea typeface="Times New Roman" panose="02020603050405020304" pitchFamily="18" charset="0"/>
                <a:cs typeface="Times New Roman" panose="02020603050405020304" pitchFamily="18" charset="0"/>
              </a:rPr>
              <a:t> dos indivíduos na Engenharia de Software.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spcAft>
                <a:spcPts val="600"/>
              </a:spcAft>
              <a:buNone/>
            </a:pPr>
            <a:r>
              <a:rPr lang="pt-BR" sz="1800" dirty="0">
                <a:effectLst/>
                <a:latin typeface="Arial" panose="020B0604020202020204" pitchFamily="34" charset="0"/>
                <a:ea typeface="Calibri" panose="020F0502020204030204" pitchFamily="34" charset="0"/>
                <a:cs typeface="Times New Roman" panose="02020603050405020304" pitchFamily="18" charset="0"/>
              </a:rPr>
              <a:t>Para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Maslach</a:t>
            </a:r>
            <a:r>
              <a:rPr lang="pt-BR" sz="1800" dirty="0">
                <a:effectLst/>
                <a:latin typeface="Arial" panose="020B0604020202020204" pitchFamily="34" charset="0"/>
                <a:ea typeface="Calibri" panose="020F0502020204030204" pitchFamily="34" charset="0"/>
                <a:cs typeface="Times New Roman" panose="02020603050405020304" pitchFamily="18" charset="0"/>
              </a:rPr>
              <a:t> e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Leiter</a:t>
            </a:r>
            <a:r>
              <a:rPr lang="pt-BR" sz="1800" dirty="0">
                <a:effectLst/>
                <a:latin typeface="Arial" panose="020B0604020202020204" pitchFamily="34" charset="0"/>
                <a:ea typeface="Calibri" panose="020F0502020204030204" pitchFamily="34" charset="0"/>
                <a:cs typeface="Times New Roman" panose="02020603050405020304" pitchFamily="18" charset="0"/>
              </a:rPr>
              <a:t> (2016), o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burnout</a:t>
            </a:r>
            <a:r>
              <a:rPr lang="pt-BR" sz="1800" dirty="0">
                <a:effectLst/>
                <a:latin typeface="Arial" panose="020B0604020202020204" pitchFamily="34" charset="0"/>
                <a:ea typeface="Calibri" panose="020F0502020204030204" pitchFamily="34" charset="0"/>
                <a:cs typeface="Times New Roman" panose="02020603050405020304" pitchFamily="18" charset="0"/>
              </a:rPr>
              <a:t> reflete uma incompatibilidade do design do trabalho com as preferências dos padrões de trabalho dos indivíduos e esse conflito é exaustivo, levando à retirada cínica e ao desânimo. Além disso, para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Maslach</a:t>
            </a:r>
            <a:r>
              <a:rPr lang="pt-BR" sz="1800" dirty="0">
                <a:effectLst/>
                <a:latin typeface="Arial" panose="020B0604020202020204" pitchFamily="34" charset="0"/>
                <a:ea typeface="Calibri" panose="020F0502020204030204" pitchFamily="34" charset="0"/>
                <a:cs typeface="Times New Roman" panose="02020603050405020304" pitchFamily="18" charset="0"/>
              </a:rPr>
              <a:t> e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Leiter</a:t>
            </a:r>
            <a:r>
              <a:rPr lang="pt-BR" sz="1800" dirty="0">
                <a:effectLst/>
                <a:latin typeface="Arial" panose="020B0604020202020204" pitchFamily="34" charset="0"/>
                <a:ea typeface="Calibri" panose="020F0502020204030204" pitchFamily="34" charset="0"/>
                <a:cs typeface="Times New Roman" panose="02020603050405020304" pitchFamily="18" charset="0"/>
              </a:rPr>
              <a:t> (2016), existem duas maneiras gerais de atacar o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burnout</a:t>
            </a:r>
            <a:r>
              <a:rPr lang="pt-BR" sz="1800" dirty="0">
                <a:effectLst/>
                <a:latin typeface="Arial" panose="020B0604020202020204" pitchFamily="34" charset="0"/>
                <a:ea typeface="Calibri" panose="020F0502020204030204" pitchFamily="34" charset="0"/>
                <a:cs typeface="Times New Roman" panose="02020603050405020304" pitchFamily="18" charset="0"/>
              </a:rPr>
              <a:t> do trabalho. A primeira é ajustar o design de trabalho para os indivíduos. Já a segunda consiste em desenvolver alternativas para que os membros da equipe possam tolerar as incompatibilidades do design do trabalho. É possível supor então que os membros precisem se adaptar ao design do trabalho.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64983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Hipóteses de pesquisa </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normAutofit/>
          </a:bodyPr>
          <a:lstStyle/>
          <a:p>
            <a:pPr algn="just">
              <a:lnSpc>
                <a:spcPct val="150000"/>
              </a:lnSpc>
              <a:spcAft>
                <a:spcPts val="600"/>
              </a:spcAft>
            </a:pPr>
            <a:r>
              <a:rPr lang="pt-BR" sz="1800" b="1"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H4 - A percepção da instabilidade está relacionada positivamente com </a:t>
            </a:r>
            <a:r>
              <a:rPr lang="pt-BR" sz="1800" b="1" i="1"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burnout</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0324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Hipóteses de pesquisa </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normAutofit/>
          </a:bodyPr>
          <a:lstStyle/>
          <a:p>
            <a:pPr algn="just">
              <a:lnSpc>
                <a:spcPct val="150000"/>
              </a:lnSpc>
              <a:spcAft>
                <a:spcPts val="600"/>
              </a:spcAft>
            </a:pPr>
            <a:r>
              <a:rPr lang="pt-BR" sz="1800" b="1"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H5 - A percepção da instabilidade está relacionada negativamente com a satisfação</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34899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BCE01C-006F-4353-A4B1-70D3D0CC1DBF}"/>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89FAC65B-4A9E-4347-A3F1-97E645739908}"/>
              </a:ext>
            </a:extLst>
          </p:cNvPr>
          <p:cNvSpPr>
            <a:spLocks noGrp="1"/>
          </p:cNvSpPr>
          <p:nvPr>
            <p:ph idx="1"/>
          </p:nvPr>
        </p:nvSpPr>
        <p:spPr/>
        <p:txBody>
          <a:bodyPr/>
          <a:lstStyle/>
          <a:p>
            <a:endParaRPr lang="pt-BR" dirty="0"/>
          </a:p>
        </p:txBody>
      </p:sp>
      <p:pic>
        <p:nvPicPr>
          <p:cNvPr id="4" name="Imagem 3">
            <a:extLst>
              <a:ext uri="{FF2B5EF4-FFF2-40B4-BE49-F238E27FC236}">
                <a16:creationId xmlns:a16="http://schemas.microsoft.com/office/drawing/2014/main" id="{2A60291B-AC6B-4A46-BC0A-45FC485EF377}"/>
              </a:ext>
            </a:extLst>
          </p:cNvPr>
          <p:cNvPicPr/>
          <p:nvPr/>
        </p:nvPicPr>
        <p:blipFill rotWithShape="1">
          <a:blip r:embed="rId2"/>
          <a:srcRect t="5603" r="4016" b="4149"/>
          <a:stretch/>
        </p:blipFill>
        <p:spPr bwMode="auto">
          <a:xfrm>
            <a:off x="1115616" y="764704"/>
            <a:ext cx="7489041" cy="511256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057322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Procedimentos metodológicos </a:t>
            </a:r>
          </a:p>
        </p:txBody>
      </p:sp>
      <p:pic>
        <p:nvPicPr>
          <p:cNvPr id="7" name="Imagem 6">
            <a:extLst>
              <a:ext uri="{FF2B5EF4-FFF2-40B4-BE49-F238E27FC236}">
                <a16:creationId xmlns:a16="http://schemas.microsoft.com/office/drawing/2014/main" id="{1AB4F146-D31B-47C2-B123-9919E425CF3C}"/>
              </a:ext>
            </a:extLst>
          </p:cNvPr>
          <p:cNvPicPr>
            <a:picLocks noChangeAspect="1"/>
          </p:cNvPicPr>
          <p:nvPr/>
        </p:nvPicPr>
        <p:blipFill>
          <a:blip r:embed="rId2"/>
          <a:stretch>
            <a:fillRect/>
          </a:stretch>
        </p:blipFill>
        <p:spPr>
          <a:xfrm>
            <a:off x="1691680" y="2837088"/>
            <a:ext cx="5139456" cy="2912018"/>
          </a:xfrm>
          <a:prstGeom prst="rect">
            <a:avLst/>
          </a:prstGeom>
        </p:spPr>
      </p:pic>
    </p:spTree>
    <p:extLst>
      <p:ext uri="{BB962C8B-B14F-4D97-AF65-F5344CB8AC3E}">
        <p14:creationId xmlns:p14="http://schemas.microsoft.com/office/powerpoint/2010/main" val="175584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Procedimentos metodológicos </a:t>
            </a:r>
          </a:p>
        </p:txBody>
      </p:sp>
      <p:pic>
        <p:nvPicPr>
          <p:cNvPr id="4" name="Imagem 3">
            <a:extLst>
              <a:ext uri="{FF2B5EF4-FFF2-40B4-BE49-F238E27FC236}">
                <a16:creationId xmlns:a16="http://schemas.microsoft.com/office/drawing/2014/main" id="{858454DC-EA8B-45A1-840C-D02DEA26CAA9}"/>
              </a:ext>
            </a:extLst>
          </p:cNvPr>
          <p:cNvPicPr/>
          <p:nvPr/>
        </p:nvPicPr>
        <p:blipFill rotWithShape="1">
          <a:blip r:embed="rId2"/>
          <a:srcRect r="-1500" b="63156"/>
          <a:stretch/>
        </p:blipFill>
        <p:spPr bwMode="auto">
          <a:xfrm>
            <a:off x="1331640" y="2780928"/>
            <a:ext cx="6223198" cy="354364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923454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Procedimentos metodológicos </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23214803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EC6AE-4811-4C2E-ADDD-C7F3F48FB161}"/>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413C0454-A412-4504-A92F-1AF11DB24318}"/>
              </a:ext>
            </a:extLst>
          </p:cNvPr>
          <p:cNvSpPr>
            <a:spLocks noGrp="1"/>
          </p:cNvSpPr>
          <p:nvPr>
            <p:ph idx="1"/>
          </p:nvPr>
        </p:nvSpPr>
        <p:spPr/>
        <p:txBody>
          <a:bodyPr/>
          <a:lstStyle/>
          <a:p>
            <a:endParaRPr lang="pt-BR"/>
          </a:p>
        </p:txBody>
      </p:sp>
      <p:pic>
        <p:nvPicPr>
          <p:cNvPr id="5" name="Imagem 4">
            <a:extLst>
              <a:ext uri="{FF2B5EF4-FFF2-40B4-BE49-F238E27FC236}">
                <a16:creationId xmlns:a16="http://schemas.microsoft.com/office/drawing/2014/main" id="{773C055E-35B3-4E86-8F03-313E3ADDA1F4}"/>
              </a:ext>
            </a:extLst>
          </p:cNvPr>
          <p:cNvPicPr>
            <a:picLocks noChangeAspect="1"/>
          </p:cNvPicPr>
          <p:nvPr/>
        </p:nvPicPr>
        <p:blipFill>
          <a:blip r:embed="rId2"/>
          <a:stretch>
            <a:fillRect/>
          </a:stretch>
        </p:blipFill>
        <p:spPr>
          <a:xfrm>
            <a:off x="1691680" y="1268761"/>
            <a:ext cx="5916680" cy="4968552"/>
          </a:xfrm>
          <a:prstGeom prst="rect">
            <a:avLst/>
          </a:prstGeom>
        </p:spPr>
      </p:pic>
    </p:spTree>
    <p:extLst>
      <p:ext uri="{BB962C8B-B14F-4D97-AF65-F5344CB8AC3E}">
        <p14:creationId xmlns:p14="http://schemas.microsoft.com/office/powerpoint/2010/main" val="32185677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EC6AE-4811-4C2E-ADDD-C7F3F48FB161}"/>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413C0454-A412-4504-A92F-1AF11DB24318}"/>
              </a:ext>
            </a:extLst>
          </p:cNvPr>
          <p:cNvSpPr>
            <a:spLocks noGrp="1"/>
          </p:cNvSpPr>
          <p:nvPr>
            <p:ph idx="1"/>
          </p:nvPr>
        </p:nvSpPr>
        <p:spPr/>
        <p:txBody>
          <a:bodyPr/>
          <a:lstStyle/>
          <a:p>
            <a:endParaRPr lang="pt-BR"/>
          </a:p>
        </p:txBody>
      </p:sp>
      <p:pic>
        <p:nvPicPr>
          <p:cNvPr id="6" name="Imagem 5">
            <a:extLst>
              <a:ext uri="{FF2B5EF4-FFF2-40B4-BE49-F238E27FC236}">
                <a16:creationId xmlns:a16="http://schemas.microsoft.com/office/drawing/2014/main" id="{A3595BFA-6998-49DC-8C47-1A0B80E191AF}"/>
              </a:ext>
            </a:extLst>
          </p:cNvPr>
          <p:cNvPicPr>
            <a:picLocks noChangeAspect="1"/>
          </p:cNvPicPr>
          <p:nvPr/>
        </p:nvPicPr>
        <p:blipFill>
          <a:blip r:embed="rId2"/>
          <a:stretch>
            <a:fillRect/>
          </a:stretch>
        </p:blipFill>
        <p:spPr>
          <a:xfrm>
            <a:off x="0" y="1772815"/>
            <a:ext cx="8725435" cy="4117979"/>
          </a:xfrm>
          <a:prstGeom prst="rect">
            <a:avLst/>
          </a:prstGeom>
        </p:spPr>
      </p:pic>
    </p:spTree>
    <p:extLst>
      <p:ext uri="{BB962C8B-B14F-4D97-AF65-F5344CB8AC3E}">
        <p14:creationId xmlns:p14="http://schemas.microsoft.com/office/powerpoint/2010/main" val="36239938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Satisfação</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1891679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pic>
        <p:nvPicPr>
          <p:cNvPr id="9" name="Espaço Reservado para Conteúdo 8">
            <a:extLst>
              <a:ext uri="{FF2B5EF4-FFF2-40B4-BE49-F238E27FC236}">
                <a16:creationId xmlns:a16="http://schemas.microsoft.com/office/drawing/2014/main" id="{221C6F7B-95BC-44B7-A24F-9CA63445F21C}"/>
              </a:ext>
            </a:extLst>
          </p:cNvPr>
          <p:cNvPicPr>
            <a:picLocks noGrp="1" noChangeAspect="1"/>
          </p:cNvPicPr>
          <p:nvPr>
            <p:ph idx="1"/>
          </p:nvPr>
        </p:nvPicPr>
        <p:blipFill>
          <a:blip r:embed="rId3"/>
          <a:stretch>
            <a:fillRect/>
          </a:stretch>
        </p:blipFill>
        <p:spPr>
          <a:xfrm>
            <a:off x="3838263" y="1916832"/>
            <a:ext cx="5305737" cy="4113584"/>
          </a:xfrm>
        </p:spPr>
      </p:pic>
      <p:pic>
        <p:nvPicPr>
          <p:cNvPr id="7" name="Imagem 6">
            <a:extLst>
              <a:ext uri="{FF2B5EF4-FFF2-40B4-BE49-F238E27FC236}">
                <a16:creationId xmlns:a16="http://schemas.microsoft.com/office/drawing/2014/main" id="{42C039EC-9661-49C9-81DA-28DB5CE5D7D1}"/>
              </a:ext>
            </a:extLst>
          </p:cNvPr>
          <p:cNvPicPr>
            <a:picLocks noChangeAspect="1"/>
          </p:cNvPicPr>
          <p:nvPr/>
        </p:nvPicPr>
        <p:blipFill>
          <a:blip r:embed="rId4"/>
          <a:stretch>
            <a:fillRect/>
          </a:stretch>
        </p:blipFill>
        <p:spPr>
          <a:xfrm>
            <a:off x="260399" y="2491104"/>
            <a:ext cx="3968263" cy="3384376"/>
          </a:xfrm>
          <a:prstGeom prst="rect">
            <a:avLst/>
          </a:prstGeom>
        </p:spPr>
      </p:pic>
      <p:sp>
        <p:nvSpPr>
          <p:cNvPr id="10" name="Elipse 9">
            <a:extLst>
              <a:ext uri="{FF2B5EF4-FFF2-40B4-BE49-F238E27FC236}">
                <a16:creationId xmlns:a16="http://schemas.microsoft.com/office/drawing/2014/main" id="{5FB807D2-907A-4414-A5B8-0C0533E8B21B}"/>
              </a:ext>
            </a:extLst>
          </p:cNvPr>
          <p:cNvSpPr/>
          <p:nvPr/>
        </p:nvSpPr>
        <p:spPr>
          <a:xfrm>
            <a:off x="971600" y="5229200"/>
            <a:ext cx="3096344" cy="57606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11" name="Elipse 10">
            <a:extLst>
              <a:ext uri="{FF2B5EF4-FFF2-40B4-BE49-F238E27FC236}">
                <a16:creationId xmlns:a16="http://schemas.microsoft.com/office/drawing/2014/main" id="{002A9578-F6A4-4DCD-B60D-21C8963F0B51}"/>
              </a:ext>
            </a:extLst>
          </p:cNvPr>
          <p:cNvSpPr/>
          <p:nvPr/>
        </p:nvSpPr>
        <p:spPr>
          <a:xfrm>
            <a:off x="3589987" y="3365856"/>
            <a:ext cx="2782213" cy="57606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12" name="Elipse 11">
            <a:extLst>
              <a:ext uri="{FF2B5EF4-FFF2-40B4-BE49-F238E27FC236}">
                <a16:creationId xmlns:a16="http://schemas.microsoft.com/office/drawing/2014/main" id="{011F7613-7727-4281-8D6B-529322F5067A}"/>
              </a:ext>
            </a:extLst>
          </p:cNvPr>
          <p:cNvSpPr/>
          <p:nvPr/>
        </p:nvSpPr>
        <p:spPr>
          <a:xfrm>
            <a:off x="6057900" y="5454352"/>
            <a:ext cx="2782213" cy="57606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Tree>
    <p:extLst>
      <p:ext uri="{BB962C8B-B14F-4D97-AF65-F5344CB8AC3E}">
        <p14:creationId xmlns:p14="http://schemas.microsoft.com/office/powerpoint/2010/main" val="20260663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Burnout</a:t>
            </a:r>
          </a:p>
        </p:txBody>
      </p:sp>
      <p:graphicFrame>
        <p:nvGraphicFramePr>
          <p:cNvPr id="4" name="Espaço Reservado para Conteúdo 3">
            <a:extLst>
              <a:ext uri="{FF2B5EF4-FFF2-40B4-BE49-F238E27FC236}">
                <a16:creationId xmlns:a16="http://schemas.microsoft.com/office/drawing/2014/main" id="{0564DA9F-3BBD-445A-AB47-220EA667D834}"/>
              </a:ext>
            </a:extLst>
          </p:cNvPr>
          <p:cNvGraphicFramePr>
            <a:graphicFrameLocks noGrp="1"/>
          </p:cNvGraphicFramePr>
          <p:nvPr>
            <p:ph idx="1"/>
          </p:nvPr>
        </p:nvGraphicFramePr>
        <p:xfrm>
          <a:off x="2679271" y="4380293"/>
          <a:ext cx="3785458" cy="188405"/>
        </p:xfrm>
        <a:graphic>
          <a:graphicData uri="http://schemas.openxmlformats.org/drawingml/2006/table">
            <a:tbl>
              <a:tblPr>
                <a:tableStyleId>{5C22544A-7EE6-4342-B048-85BDC9FD1C3A}</a:tableStyleId>
              </a:tblPr>
              <a:tblGrid>
                <a:gridCol w="2518833">
                  <a:extLst>
                    <a:ext uri="{9D8B030D-6E8A-4147-A177-3AD203B41FA5}">
                      <a16:colId xmlns:a16="http://schemas.microsoft.com/office/drawing/2014/main" val="4038302783"/>
                    </a:ext>
                  </a:extLst>
                </a:gridCol>
                <a:gridCol w="599460">
                  <a:extLst>
                    <a:ext uri="{9D8B030D-6E8A-4147-A177-3AD203B41FA5}">
                      <a16:colId xmlns:a16="http://schemas.microsoft.com/office/drawing/2014/main" val="2706529397"/>
                    </a:ext>
                  </a:extLst>
                </a:gridCol>
                <a:gridCol w="641765">
                  <a:extLst>
                    <a:ext uri="{9D8B030D-6E8A-4147-A177-3AD203B41FA5}">
                      <a16:colId xmlns:a16="http://schemas.microsoft.com/office/drawing/2014/main" val="2626789937"/>
                    </a:ext>
                  </a:extLst>
                </a:gridCol>
                <a:gridCol w="25400">
                  <a:extLst>
                    <a:ext uri="{9D8B030D-6E8A-4147-A177-3AD203B41FA5}">
                      <a16:colId xmlns:a16="http://schemas.microsoft.com/office/drawing/2014/main" val="660889785"/>
                    </a:ext>
                  </a:extLst>
                </a:gridCol>
              </a:tblGrid>
              <a:tr h="0">
                <a:tc>
                  <a:txBody>
                    <a:bodyPr/>
                    <a:lstStyle/>
                    <a:p>
                      <a:pPr marL="38100" marR="38100" algn="l">
                        <a:lnSpc>
                          <a:spcPts val="1600"/>
                        </a:lnSpc>
                        <a:spcAft>
                          <a:spcPts val="600"/>
                        </a:spcAft>
                      </a:pPr>
                      <a:r>
                        <a:rPr lang="pt-BR" sz="1100">
                          <a:effectLst/>
                        </a:rPr>
                        <a:t>Média da dimensão Exaustão</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100">
                          <a:effectLst/>
                        </a:rPr>
                        <a:t>3,20</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100">
                          <a:effectLst/>
                        </a:rPr>
                        <a:t>1,495</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100" dirty="0">
                          <a:effectLst/>
                        </a:rPr>
                        <a:t> </a:t>
                      </a:r>
                      <a:endParaRPr lang="pt-BR" sz="1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971566741"/>
                  </a:ext>
                </a:extLst>
              </a:tr>
            </a:tbl>
          </a:graphicData>
        </a:graphic>
      </p:graphicFrame>
      <p:graphicFrame>
        <p:nvGraphicFramePr>
          <p:cNvPr id="5" name="Tabela 4">
            <a:extLst>
              <a:ext uri="{FF2B5EF4-FFF2-40B4-BE49-F238E27FC236}">
                <a16:creationId xmlns:a16="http://schemas.microsoft.com/office/drawing/2014/main" id="{A90A841A-3465-4AE1-A17A-E74CF24F03D3}"/>
              </a:ext>
            </a:extLst>
          </p:cNvPr>
          <p:cNvGraphicFramePr>
            <a:graphicFrameLocks noGrp="1"/>
          </p:cNvGraphicFramePr>
          <p:nvPr>
            <p:extLst>
              <p:ext uri="{D42A27DB-BD31-4B8C-83A1-F6EECF244321}">
                <p14:modId xmlns:p14="http://schemas.microsoft.com/office/powerpoint/2010/main" val="1500940338"/>
              </p:ext>
            </p:extLst>
          </p:nvPr>
        </p:nvGraphicFramePr>
        <p:xfrm>
          <a:off x="2682875" y="3770693"/>
          <a:ext cx="3778250" cy="188405"/>
        </p:xfrm>
        <a:graphic>
          <a:graphicData uri="http://schemas.openxmlformats.org/drawingml/2006/table">
            <a:tbl>
              <a:tblPr>
                <a:tableStyleId>{5C22544A-7EE6-4342-B048-85BDC9FD1C3A}</a:tableStyleId>
              </a:tblPr>
              <a:tblGrid>
                <a:gridCol w="2531019">
                  <a:extLst>
                    <a:ext uri="{9D8B030D-6E8A-4147-A177-3AD203B41FA5}">
                      <a16:colId xmlns:a16="http://schemas.microsoft.com/office/drawing/2014/main" val="2375956312"/>
                    </a:ext>
                  </a:extLst>
                </a:gridCol>
                <a:gridCol w="602361">
                  <a:extLst>
                    <a:ext uri="{9D8B030D-6E8A-4147-A177-3AD203B41FA5}">
                      <a16:colId xmlns:a16="http://schemas.microsoft.com/office/drawing/2014/main" val="4278571888"/>
                    </a:ext>
                  </a:extLst>
                </a:gridCol>
                <a:gridCol w="644870">
                  <a:extLst>
                    <a:ext uri="{9D8B030D-6E8A-4147-A177-3AD203B41FA5}">
                      <a16:colId xmlns:a16="http://schemas.microsoft.com/office/drawing/2014/main" val="2330257911"/>
                    </a:ext>
                  </a:extLst>
                </a:gridCol>
              </a:tblGrid>
              <a:tr h="188405">
                <a:tc>
                  <a:txBody>
                    <a:bodyPr/>
                    <a:lstStyle/>
                    <a:p>
                      <a:pPr marL="38100" marR="38100" algn="l">
                        <a:lnSpc>
                          <a:spcPts val="1600"/>
                        </a:lnSpc>
                        <a:spcAft>
                          <a:spcPts val="600"/>
                        </a:spcAft>
                      </a:pPr>
                      <a:r>
                        <a:rPr lang="pt-BR" sz="1100">
                          <a:effectLst/>
                        </a:rPr>
                        <a:t>Média da dimensão Cinismo</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100">
                          <a:effectLst/>
                        </a:rPr>
                        <a:t>2,43</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100" dirty="0">
                          <a:effectLst/>
                        </a:rPr>
                        <a:t>1,39</a:t>
                      </a:r>
                      <a:endParaRPr lang="pt-BR" sz="1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815561496"/>
                  </a:ext>
                </a:extLst>
              </a:tr>
            </a:tbl>
          </a:graphicData>
        </a:graphic>
      </p:graphicFrame>
      <p:graphicFrame>
        <p:nvGraphicFramePr>
          <p:cNvPr id="6" name="Tabela 5">
            <a:extLst>
              <a:ext uri="{FF2B5EF4-FFF2-40B4-BE49-F238E27FC236}">
                <a16:creationId xmlns:a16="http://schemas.microsoft.com/office/drawing/2014/main" id="{0622042F-9D66-4685-BF9B-816D390EF831}"/>
              </a:ext>
            </a:extLst>
          </p:cNvPr>
          <p:cNvGraphicFramePr>
            <a:graphicFrameLocks noGrp="1"/>
          </p:cNvGraphicFramePr>
          <p:nvPr>
            <p:extLst>
              <p:ext uri="{D42A27DB-BD31-4B8C-83A1-F6EECF244321}">
                <p14:modId xmlns:p14="http://schemas.microsoft.com/office/powerpoint/2010/main" val="2874831036"/>
              </p:ext>
            </p:extLst>
          </p:nvPr>
        </p:nvGraphicFramePr>
        <p:xfrm>
          <a:off x="2675667" y="4077072"/>
          <a:ext cx="3778250" cy="188405"/>
        </p:xfrm>
        <a:graphic>
          <a:graphicData uri="http://schemas.openxmlformats.org/drawingml/2006/table">
            <a:tbl>
              <a:tblPr>
                <a:tableStyleId>{5C22544A-7EE6-4342-B048-85BDC9FD1C3A}</a:tableStyleId>
              </a:tblPr>
              <a:tblGrid>
                <a:gridCol w="2531019">
                  <a:extLst>
                    <a:ext uri="{9D8B030D-6E8A-4147-A177-3AD203B41FA5}">
                      <a16:colId xmlns:a16="http://schemas.microsoft.com/office/drawing/2014/main" val="2452036190"/>
                    </a:ext>
                  </a:extLst>
                </a:gridCol>
                <a:gridCol w="602361">
                  <a:extLst>
                    <a:ext uri="{9D8B030D-6E8A-4147-A177-3AD203B41FA5}">
                      <a16:colId xmlns:a16="http://schemas.microsoft.com/office/drawing/2014/main" val="54796266"/>
                    </a:ext>
                  </a:extLst>
                </a:gridCol>
                <a:gridCol w="644870">
                  <a:extLst>
                    <a:ext uri="{9D8B030D-6E8A-4147-A177-3AD203B41FA5}">
                      <a16:colId xmlns:a16="http://schemas.microsoft.com/office/drawing/2014/main" val="597221803"/>
                    </a:ext>
                  </a:extLst>
                </a:gridCol>
              </a:tblGrid>
              <a:tr h="188405">
                <a:tc>
                  <a:txBody>
                    <a:bodyPr/>
                    <a:lstStyle/>
                    <a:p>
                      <a:pPr marL="38100" marR="38100" algn="l">
                        <a:lnSpc>
                          <a:spcPts val="1600"/>
                        </a:lnSpc>
                        <a:spcAft>
                          <a:spcPts val="600"/>
                        </a:spcAft>
                      </a:pPr>
                      <a:r>
                        <a:rPr lang="pt-BR" sz="1100">
                          <a:effectLst/>
                        </a:rPr>
                        <a:t>Média da dimensão Eficácia</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100">
                          <a:effectLst/>
                        </a:rPr>
                        <a:t>5,58</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100" dirty="0">
                          <a:effectLst/>
                        </a:rPr>
                        <a:t>1,010</a:t>
                      </a:r>
                      <a:endParaRPr lang="pt-BR" sz="1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130692785"/>
                  </a:ext>
                </a:extLst>
              </a:tr>
            </a:tbl>
          </a:graphicData>
        </a:graphic>
      </p:graphicFrame>
    </p:spTree>
    <p:extLst>
      <p:ext uri="{BB962C8B-B14F-4D97-AF65-F5344CB8AC3E}">
        <p14:creationId xmlns:p14="http://schemas.microsoft.com/office/powerpoint/2010/main" val="23897676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Burnout</a:t>
            </a:r>
          </a:p>
        </p:txBody>
      </p:sp>
      <p:pic>
        <p:nvPicPr>
          <p:cNvPr id="9" name="Espaço Reservado para Conteúdo 8">
            <a:extLst>
              <a:ext uri="{FF2B5EF4-FFF2-40B4-BE49-F238E27FC236}">
                <a16:creationId xmlns:a16="http://schemas.microsoft.com/office/drawing/2014/main" id="{80E6DAFC-ECDA-4FF5-8938-8498700B9381}"/>
              </a:ext>
            </a:extLst>
          </p:cNvPr>
          <p:cNvPicPr>
            <a:picLocks noGrp="1" noChangeAspect="1"/>
          </p:cNvPicPr>
          <p:nvPr>
            <p:ph idx="1"/>
          </p:nvPr>
        </p:nvPicPr>
        <p:blipFill>
          <a:blip r:embed="rId2"/>
          <a:stretch>
            <a:fillRect/>
          </a:stretch>
        </p:blipFill>
        <p:spPr>
          <a:xfrm>
            <a:off x="2235805" y="2708275"/>
            <a:ext cx="5126415" cy="3529013"/>
          </a:xfrm>
        </p:spPr>
      </p:pic>
    </p:spTree>
    <p:extLst>
      <p:ext uri="{BB962C8B-B14F-4D97-AF65-F5344CB8AC3E}">
        <p14:creationId xmlns:p14="http://schemas.microsoft.com/office/powerpoint/2010/main" val="15145682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Burnout</a:t>
            </a:r>
          </a:p>
        </p:txBody>
      </p:sp>
      <p:sp>
        <p:nvSpPr>
          <p:cNvPr id="4" name="Espaço Reservado para Conteúdo 3">
            <a:extLst>
              <a:ext uri="{FF2B5EF4-FFF2-40B4-BE49-F238E27FC236}">
                <a16:creationId xmlns:a16="http://schemas.microsoft.com/office/drawing/2014/main" id="{31C351B0-3C86-4F62-84FC-8C0E56CDDC81}"/>
              </a:ext>
            </a:extLst>
          </p:cNvPr>
          <p:cNvSpPr>
            <a:spLocks noGrp="1"/>
          </p:cNvSpPr>
          <p:nvPr>
            <p:ph idx="1"/>
          </p:nvPr>
        </p:nvSpPr>
        <p:spPr/>
        <p:txBody>
          <a:bodyPr/>
          <a:lstStyle/>
          <a:p>
            <a:endParaRPr lang="pt-BR"/>
          </a:p>
        </p:txBody>
      </p:sp>
      <p:pic>
        <p:nvPicPr>
          <p:cNvPr id="6" name="Imagem 5">
            <a:extLst>
              <a:ext uri="{FF2B5EF4-FFF2-40B4-BE49-F238E27FC236}">
                <a16:creationId xmlns:a16="http://schemas.microsoft.com/office/drawing/2014/main" id="{3E87C609-A2A0-4DA5-BAEE-7F78B5D5B5CB}"/>
              </a:ext>
            </a:extLst>
          </p:cNvPr>
          <p:cNvPicPr>
            <a:picLocks noChangeAspect="1"/>
          </p:cNvPicPr>
          <p:nvPr/>
        </p:nvPicPr>
        <p:blipFill>
          <a:blip r:embed="rId2"/>
          <a:stretch>
            <a:fillRect/>
          </a:stretch>
        </p:blipFill>
        <p:spPr>
          <a:xfrm>
            <a:off x="110880" y="3288896"/>
            <a:ext cx="8553238" cy="2368442"/>
          </a:xfrm>
          <a:prstGeom prst="rect">
            <a:avLst/>
          </a:prstGeom>
        </p:spPr>
      </p:pic>
    </p:spTree>
    <p:extLst>
      <p:ext uri="{BB962C8B-B14F-4D97-AF65-F5344CB8AC3E}">
        <p14:creationId xmlns:p14="http://schemas.microsoft.com/office/powerpoint/2010/main" val="19869646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Burnout</a:t>
            </a:r>
          </a:p>
        </p:txBody>
      </p:sp>
      <p:sp>
        <p:nvSpPr>
          <p:cNvPr id="4" name="Espaço Reservado para Conteúdo 3">
            <a:extLst>
              <a:ext uri="{FF2B5EF4-FFF2-40B4-BE49-F238E27FC236}">
                <a16:creationId xmlns:a16="http://schemas.microsoft.com/office/drawing/2014/main" id="{31C351B0-3C86-4F62-84FC-8C0E56CDDC81}"/>
              </a:ext>
            </a:extLst>
          </p:cNvPr>
          <p:cNvSpPr>
            <a:spLocks noGrp="1"/>
          </p:cNvSpPr>
          <p:nvPr>
            <p:ph idx="1"/>
          </p:nvPr>
        </p:nvSpPr>
        <p:spPr/>
        <p:txBody>
          <a:bodyPr/>
          <a:lstStyle/>
          <a:p>
            <a:endParaRPr lang="pt-BR"/>
          </a:p>
        </p:txBody>
      </p:sp>
      <p:pic>
        <p:nvPicPr>
          <p:cNvPr id="5" name="Imagem 4">
            <a:extLst>
              <a:ext uri="{FF2B5EF4-FFF2-40B4-BE49-F238E27FC236}">
                <a16:creationId xmlns:a16="http://schemas.microsoft.com/office/drawing/2014/main" id="{D939AAC0-7BC2-48F9-BA66-3F7542C2DF5B}"/>
              </a:ext>
            </a:extLst>
          </p:cNvPr>
          <p:cNvPicPr>
            <a:picLocks noChangeAspect="1"/>
          </p:cNvPicPr>
          <p:nvPr/>
        </p:nvPicPr>
        <p:blipFill>
          <a:blip r:embed="rId2"/>
          <a:stretch>
            <a:fillRect/>
          </a:stretch>
        </p:blipFill>
        <p:spPr>
          <a:xfrm>
            <a:off x="1403648" y="3429000"/>
            <a:ext cx="6616811" cy="1742822"/>
          </a:xfrm>
          <a:prstGeom prst="rect">
            <a:avLst/>
          </a:prstGeom>
        </p:spPr>
      </p:pic>
    </p:spTree>
    <p:extLst>
      <p:ext uri="{BB962C8B-B14F-4D97-AF65-F5344CB8AC3E}">
        <p14:creationId xmlns:p14="http://schemas.microsoft.com/office/powerpoint/2010/main" val="41160057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Instabilidade</a:t>
            </a:r>
          </a:p>
        </p:txBody>
      </p:sp>
      <p:graphicFrame>
        <p:nvGraphicFramePr>
          <p:cNvPr id="4" name="Tabela 3">
            <a:extLst>
              <a:ext uri="{FF2B5EF4-FFF2-40B4-BE49-F238E27FC236}">
                <a16:creationId xmlns:a16="http://schemas.microsoft.com/office/drawing/2014/main" id="{73298A84-4987-48E9-A568-02EAAADCAB41}"/>
              </a:ext>
            </a:extLst>
          </p:cNvPr>
          <p:cNvGraphicFramePr>
            <a:graphicFrameLocks noGrp="1"/>
          </p:cNvGraphicFramePr>
          <p:nvPr/>
        </p:nvGraphicFramePr>
        <p:xfrm>
          <a:off x="2584450" y="3581336"/>
          <a:ext cx="3975099" cy="575121"/>
        </p:xfrm>
        <a:graphic>
          <a:graphicData uri="http://schemas.openxmlformats.org/drawingml/2006/table">
            <a:tbl>
              <a:tblPr>
                <a:tableStyleId>{5C22544A-7EE6-4342-B048-85BDC9FD1C3A}</a:tableStyleId>
              </a:tblPr>
              <a:tblGrid>
                <a:gridCol w="1757293">
                  <a:extLst>
                    <a:ext uri="{9D8B030D-6E8A-4147-A177-3AD203B41FA5}">
                      <a16:colId xmlns:a16="http://schemas.microsoft.com/office/drawing/2014/main" val="638176050"/>
                    </a:ext>
                  </a:extLst>
                </a:gridCol>
                <a:gridCol w="778377">
                  <a:extLst>
                    <a:ext uri="{9D8B030D-6E8A-4147-A177-3AD203B41FA5}">
                      <a16:colId xmlns:a16="http://schemas.microsoft.com/office/drawing/2014/main" val="3462065074"/>
                    </a:ext>
                  </a:extLst>
                </a:gridCol>
                <a:gridCol w="532356">
                  <a:extLst>
                    <a:ext uri="{9D8B030D-6E8A-4147-A177-3AD203B41FA5}">
                      <a16:colId xmlns:a16="http://schemas.microsoft.com/office/drawing/2014/main" val="4038628910"/>
                    </a:ext>
                  </a:extLst>
                </a:gridCol>
                <a:gridCol w="907073">
                  <a:extLst>
                    <a:ext uri="{9D8B030D-6E8A-4147-A177-3AD203B41FA5}">
                      <a16:colId xmlns:a16="http://schemas.microsoft.com/office/drawing/2014/main" val="583512057"/>
                    </a:ext>
                  </a:extLst>
                </a:gridCol>
              </a:tblGrid>
              <a:tr h="0">
                <a:tc>
                  <a:txBody>
                    <a:bodyPr/>
                    <a:lstStyle/>
                    <a:p>
                      <a:pPr marL="38100" marR="38100" algn="l">
                        <a:lnSpc>
                          <a:spcPts val="1600"/>
                        </a:lnSpc>
                        <a:spcAft>
                          <a:spcPts val="600"/>
                        </a:spcAft>
                      </a:pPr>
                      <a:r>
                        <a:rPr lang="pt-BR" sz="1200">
                          <a:effectLst/>
                        </a:rPr>
                        <a:t>Média tecnológica</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 </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4,20</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1,00113</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746774886"/>
                  </a:ext>
                </a:extLst>
              </a:tr>
              <a:tr h="0">
                <a:tc>
                  <a:txBody>
                    <a:bodyPr/>
                    <a:lstStyle/>
                    <a:p>
                      <a:pPr marL="38100" marR="38100" algn="l">
                        <a:lnSpc>
                          <a:spcPts val="1600"/>
                        </a:lnSpc>
                        <a:spcAft>
                          <a:spcPts val="600"/>
                        </a:spcAft>
                      </a:pPr>
                      <a:r>
                        <a:rPr lang="pt-BR" sz="1200">
                          <a:effectLst/>
                        </a:rPr>
                        <a:t>Média de equipe</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 </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3,92</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1,32498</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504868724"/>
                  </a:ext>
                </a:extLst>
              </a:tr>
              <a:tr h="0">
                <a:tc>
                  <a:txBody>
                    <a:bodyPr/>
                    <a:lstStyle/>
                    <a:p>
                      <a:pPr marL="38100" marR="38100" algn="l">
                        <a:lnSpc>
                          <a:spcPts val="1600"/>
                        </a:lnSpc>
                        <a:spcAft>
                          <a:spcPts val="600"/>
                        </a:spcAft>
                      </a:pPr>
                      <a:r>
                        <a:rPr lang="pt-BR" sz="1200">
                          <a:effectLst/>
                        </a:rPr>
                        <a:t>Média de tarefas</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 </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4,81</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dirty="0">
                          <a:effectLst/>
                        </a:rPr>
                        <a:t>1,27840</a:t>
                      </a:r>
                      <a:endParaRPr lang="pt-BR" sz="1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926451219"/>
                  </a:ext>
                </a:extLst>
              </a:tr>
            </a:tbl>
          </a:graphicData>
        </a:graphic>
      </p:graphicFrame>
    </p:spTree>
    <p:extLst>
      <p:ext uri="{BB962C8B-B14F-4D97-AF65-F5344CB8AC3E}">
        <p14:creationId xmlns:p14="http://schemas.microsoft.com/office/powerpoint/2010/main" val="25608326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Instabilidade</a:t>
            </a:r>
          </a:p>
        </p:txBody>
      </p:sp>
      <p:pic>
        <p:nvPicPr>
          <p:cNvPr id="5" name="Imagem 4">
            <a:extLst>
              <a:ext uri="{FF2B5EF4-FFF2-40B4-BE49-F238E27FC236}">
                <a16:creationId xmlns:a16="http://schemas.microsoft.com/office/drawing/2014/main" id="{1698008F-3BD1-433F-A8B6-AD5EF7F9F49D}"/>
              </a:ext>
            </a:extLst>
          </p:cNvPr>
          <p:cNvPicPr>
            <a:picLocks noChangeAspect="1"/>
          </p:cNvPicPr>
          <p:nvPr/>
        </p:nvPicPr>
        <p:blipFill>
          <a:blip r:embed="rId2"/>
          <a:stretch>
            <a:fillRect/>
          </a:stretch>
        </p:blipFill>
        <p:spPr>
          <a:xfrm>
            <a:off x="1622273" y="2257817"/>
            <a:ext cx="5899453" cy="4070559"/>
          </a:xfrm>
          <a:prstGeom prst="rect">
            <a:avLst/>
          </a:prstGeom>
        </p:spPr>
      </p:pic>
    </p:spTree>
    <p:extLst>
      <p:ext uri="{BB962C8B-B14F-4D97-AF65-F5344CB8AC3E}">
        <p14:creationId xmlns:p14="http://schemas.microsoft.com/office/powerpoint/2010/main" val="23629655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Instabilidade</a:t>
            </a:r>
          </a:p>
        </p:txBody>
      </p:sp>
      <p:pic>
        <p:nvPicPr>
          <p:cNvPr id="4" name="Imagem 3">
            <a:extLst>
              <a:ext uri="{FF2B5EF4-FFF2-40B4-BE49-F238E27FC236}">
                <a16:creationId xmlns:a16="http://schemas.microsoft.com/office/drawing/2014/main" id="{CFB38EB4-68C6-4720-8FB5-7EE7C01E7DB0}"/>
              </a:ext>
            </a:extLst>
          </p:cNvPr>
          <p:cNvPicPr>
            <a:picLocks noChangeAspect="1"/>
          </p:cNvPicPr>
          <p:nvPr/>
        </p:nvPicPr>
        <p:blipFill>
          <a:blip r:embed="rId2"/>
          <a:stretch>
            <a:fillRect/>
          </a:stretch>
        </p:blipFill>
        <p:spPr>
          <a:xfrm>
            <a:off x="2336685" y="2492327"/>
            <a:ext cx="4470630" cy="1873346"/>
          </a:xfrm>
          <a:prstGeom prst="rect">
            <a:avLst/>
          </a:prstGeom>
        </p:spPr>
      </p:pic>
    </p:spTree>
    <p:extLst>
      <p:ext uri="{BB962C8B-B14F-4D97-AF65-F5344CB8AC3E}">
        <p14:creationId xmlns:p14="http://schemas.microsoft.com/office/powerpoint/2010/main" val="33284406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Instabilidade</a:t>
            </a:r>
          </a:p>
        </p:txBody>
      </p:sp>
      <p:pic>
        <p:nvPicPr>
          <p:cNvPr id="5" name="Imagem 4">
            <a:extLst>
              <a:ext uri="{FF2B5EF4-FFF2-40B4-BE49-F238E27FC236}">
                <a16:creationId xmlns:a16="http://schemas.microsoft.com/office/drawing/2014/main" id="{C5B9E921-FAB4-4EFD-AEE6-4BED33A50F8D}"/>
              </a:ext>
            </a:extLst>
          </p:cNvPr>
          <p:cNvPicPr>
            <a:picLocks noChangeAspect="1"/>
          </p:cNvPicPr>
          <p:nvPr/>
        </p:nvPicPr>
        <p:blipFill>
          <a:blip r:embed="rId2"/>
          <a:stretch>
            <a:fillRect/>
          </a:stretch>
        </p:blipFill>
        <p:spPr>
          <a:xfrm>
            <a:off x="1835696" y="2286394"/>
            <a:ext cx="4870700" cy="4013406"/>
          </a:xfrm>
          <a:prstGeom prst="rect">
            <a:avLst/>
          </a:prstGeom>
        </p:spPr>
      </p:pic>
    </p:spTree>
    <p:extLst>
      <p:ext uri="{BB962C8B-B14F-4D97-AF65-F5344CB8AC3E}">
        <p14:creationId xmlns:p14="http://schemas.microsoft.com/office/powerpoint/2010/main" val="4008726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A9D6BA-2C0A-4C18-81E8-15C936B1321E}"/>
              </a:ext>
            </a:extLst>
          </p:cNvPr>
          <p:cNvSpPr>
            <a:spLocks noGrp="1"/>
          </p:cNvSpPr>
          <p:nvPr>
            <p:ph type="title"/>
          </p:nvPr>
        </p:nvSpPr>
        <p:spPr/>
        <p:txBody>
          <a:bodyPr/>
          <a:lstStyle/>
          <a:p>
            <a:endParaRPr lang="pt-BR"/>
          </a:p>
        </p:txBody>
      </p:sp>
      <p:pic>
        <p:nvPicPr>
          <p:cNvPr id="5" name="Espaço Reservado para Conteúdo 4">
            <a:extLst>
              <a:ext uri="{FF2B5EF4-FFF2-40B4-BE49-F238E27FC236}">
                <a16:creationId xmlns:a16="http://schemas.microsoft.com/office/drawing/2014/main" id="{2409D56A-5D6F-4901-A5A3-97631AF78840}"/>
              </a:ext>
            </a:extLst>
          </p:cNvPr>
          <p:cNvPicPr>
            <a:picLocks noGrp="1" noChangeAspect="1"/>
          </p:cNvPicPr>
          <p:nvPr>
            <p:ph idx="1"/>
          </p:nvPr>
        </p:nvPicPr>
        <p:blipFill>
          <a:blip r:embed="rId2"/>
          <a:stretch>
            <a:fillRect/>
          </a:stretch>
        </p:blipFill>
        <p:spPr>
          <a:xfrm>
            <a:off x="2079497" y="3774245"/>
            <a:ext cx="4985006" cy="1397072"/>
          </a:xfrm>
        </p:spPr>
      </p:pic>
    </p:spTree>
    <p:extLst>
      <p:ext uri="{BB962C8B-B14F-4D97-AF65-F5344CB8AC3E}">
        <p14:creationId xmlns:p14="http://schemas.microsoft.com/office/powerpoint/2010/main" val="33859316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Adaptabilidade Individual</a:t>
            </a:r>
          </a:p>
        </p:txBody>
      </p:sp>
      <p:graphicFrame>
        <p:nvGraphicFramePr>
          <p:cNvPr id="4" name="Espaço Reservado para Conteúdo 3">
            <a:extLst>
              <a:ext uri="{FF2B5EF4-FFF2-40B4-BE49-F238E27FC236}">
                <a16:creationId xmlns:a16="http://schemas.microsoft.com/office/drawing/2014/main" id="{944687F1-91A0-4B52-9C6A-BA8D8F2ABC03}"/>
              </a:ext>
            </a:extLst>
          </p:cNvPr>
          <p:cNvGraphicFramePr>
            <a:graphicFrameLocks noGrp="1"/>
          </p:cNvGraphicFramePr>
          <p:nvPr>
            <p:ph idx="1"/>
          </p:nvPr>
        </p:nvGraphicFramePr>
        <p:xfrm>
          <a:off x="2679700" y="4277233"/>
          <a:ext cx="3784600" cy="191707"/>
        </p:xfrm>
        <a:graphic>
          <a:graphicData uri="http://schemas.openxmlformats.org/drawingml/2006/table">
            <a:tbl>
              <a:tblPr>
                <a:tableStyleId>{5C22544A-7EE6-4342-B048-85BDC9FD1C3A}</a:tableStyleId>
              </a:tblPr>
              <a:tblGrid>
                <a:gridCol w="3063098">
                  <a:extLst>
                    <a:ext uri="{9D8B030D-6E8A-4147-A177-3AD203B41FA5}">
                      <a16:colId xmlns:a16="http://schemas.microsoft.com/office/drawing/2014/main" val="3238271113"/>
                    </a:ext>
                  </a:extLst>
                </a:gridCol>
                <a:gridCol w="360539">
                  <a:extLst>
                    <a:ext uri="{9D8B030D-6E8A-4147-A177-3AD203B41FA5}">
                      <a16:colId xmlns:a16="http://schemas.microsoft.com/office/drawing/2014/main" val="3309831366"/>
                    </a:ext>
                  </a:extLst>
                </a:gridCol>
                <a:gridCol w="360963">
                  <a:extLst>
                    <a:ext uri="{9D8B030D-6E8A-4147-A177-3AD203B41FA5}">
                      <a16:colId xmlns:a16="http://schemas.microsoft.com/office/drawing/2014/main" val="2572896856"/>
                    </a:ext>
                  </a:extLst>
                </a:gridCol>
              </a:tblGrid>
              <a:tr h="0">
                <a:tc>
                  <a:txBody>
                    <a:bodyPr/>
                    <a:lstStyle/>
                    <a:p>
                      <a:pPr marL="38100" marR="38100" algn="l">
                        <a:lnSpc>
                          <a:spcPts val="1600"/>
                        </a:lnSpc>
                        <a:spcAft>
                          <a:spcPts val="600"/>
                        </a:spcAft>
                      </a:pPr>
                      <a:r>
                        <a:rPr lang="pt-BR" sz="1100">
                          <a:effectLst/>
                        </a:rPr>
                        <a:t>Média de gerenciamento do estresse</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5,67</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dirty="0">
                          <a:effectLst/>
                        </a:rPr>
                        <a:t>,96</a:t>
                      </a:r>
                      <a:endParaRPr lang="pt-BR" sz="1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102979902"/>
                  </a:ext>
                </a:extLst>
              </a:tr>
            </a:tbl>
          </a:graphicData>
        </a:graphic>
      </p:graphicFrame>
      <p:graphicFrame>
        <p:nvGraphicFramePr>
          <p:cNvPr id="5" name="Tabela 4">
            <a:extLst>
              <a:ext uri="{FF2B5EF4-FFF2-40B4-BE49-F238E27FC236}">
                <a16:creationId xmlns:a16="http://schemas.microsoft.com/office/drawing/2014/main" id="{060C6967-A617-4899-94C3-8686D8CBEC3D}"/>
              </a:ext>
            </a:extLst>
          </p:cNvPr>
          <p:cNvGraphicFramePr>
            <a:graphicFrameLocks noGrp="1"/>
          </p:cNvGraphicFramePr>
          <p:nvPr/>
        </p:nvGraphicFramePr>
        <p:xfrm>
          <a:off x="2679700" y="3629533"/>
          <a:ext cx="3784600" cy="471107"/>
        </p:xfrm>
        <a:graphic>
          <a:graphicData uri="http://schemas.openxmlformats.org/drawingml/2006/table">
            <a:tbl>
              <a:tblPr>
                <a:tableStyleId>{5C22544A-7EE6-4342-B048-85BDC9FD1C3A}</a:tableStyleId>
              </a:tblPr>
              <a:tblGrid>
                <a:gridCol w="3063098">
                  <a:extLst>
                    <a:ext uri="{9D8B030D-6E8A-4147-A177-3AD203B41FA5}">
                      <a16:colId xmlns:a16="http://schemas.microsoft.com/office/drawing/2014/main" val="61262759"/>
                    </a:ext>
                  </a:extLst>
                </a:gridCol>
                <a:gridCol w="360539">
                  <a:extLst>
                    <a:ext uri="{9D8B030D-6E8A-4147-A177-3AD203B41FA5}">
                      <a16:colId xmlns:a16="http://schemas.microsoft.com/office/drawing/2014/main" val="2813004043"/>
                    </a:ext>
                  </a:extLst>
                </a:gridCol>
                <a:gridCol w="360963">
                  <a:extLst>
                    <a:ext uri="{9D8B030D-6E8A-4147-A177-3AD203B41FA5}">
                      <a16:colId xmlns:a16="http://schemas.microsoft.com/office/drawing/2014/main" val="3024760690"/>
                    </a:ext>
                  </a:extLst>
                </a:gridCol>
              </a:tblGrid>
              <a:tr h="0">
                <a:tc>
                  <a:txBody>
                    <a:bodyPr/>
                    <a:lstStyle/>
                    <a:p>
                      <a:pPr marL="38100" marR="38100" algn="l">
                        <a:lnSpc>
                          <a:spcPts val="1600"/>
                        </a:lnSpc>
                        <a:spcAft>
                          <a:spcPts val="600"/>
                        </a:spcAft>
                      </a:pPr>
                      <a:r>
                        <a:rPr lang="pt-BR" sz="1100">
                          <a:effectLst/>
                        </a:rPr>
                        <a:t>Média da adaptabilidade a resolução de problemas</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5,54</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dirty="0">
                          <a:effectLst/>
                        </a:rPr>
                        <a:t>,93</a:t>
                      </a:r>
                      <a:endParaRPr lang="pt-BR" sz="1100" dirty="0">
                        <a:effectLst/>
                      </a:endParaRPr>
                    </a:p>
                    <a:p>
                      <a:pPr marL="38100" marR="38100" algn="r">
                        <a:lnSpc>
                          <a:spcPts val="1600"/>
                        </a:lnSpc>
                        <a:spcAft>
                          <a:spcPts val="600"/>
                        </a:spcAft>
                      </a:pPr>
                      <a:r>
                        <a:rPr lang="pt-BR" sz="1200" dirty="0">
                          <a:effectLst/>
                        </a:rPr>
                        <a:t> </a:t>
                      </a:r>
                      <a:endParaRPr lang="pt-BR" sz="1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501761885"/>
                  </a:ext>
                </a:extLst>
              </a:tr>
            </a:tbl>
          </a:graphicData>
        </a:graphic>
      </p:graphicFrame>
      <p:graphicFrame>
        <p:nvGraphicFramePr>
          <p:cNvPr id="6" name="Tabela 5">
            <a:extLst>
              <a:ext uri="{FF2B5EF4-FFF2-40B4-BE49-F238E27FC236}">
                <a16:creationId xmlns:a16="http://schemas.microsoft.com/office/drawing/2014/main" id="{8D3B0CFD-4081-4797-8D8A-E6B5281DED0F}"/>
              </a:ext>
            </a:extLst>
          </p:cNvPr>
          <p:cNvGraphicFramePr>
            <a:graphicFrameLocks noGrp="1"/>
          </p:cNvGraphicFramePr>
          <p:nvPr>
            <p:extLst>
              <p:ext uri="{D42A27DB-BD31-4B8C-83A1-F6EECF244321}">
                <p14:modId xmlns:p14="http://schemas.microsoft.com/office/powerpoint/2010/main" val="1460625335"/>
              </p:ext>
            </p:extLst>
          </p:nvPr>
        </p:nvGraphicFramePr>
        <p:xfrm>
          <a:off x="2679878" y="3237928"/>
          <a:ext cx="3784600" cy="391605"/>
        </p:xfrm>
        <a:graphic>
          <a:graphicData uri="http://schemas.openxmlformats.org/drawingml/2006/table">
            <a:tbl>
              <a:tblPr>
                <a:tableStyleId>{5C22544A-7EE6-4342-B048-85BDC9FD1C3A}</a:tableStyleId>
              </a:tblPr>
              <a:tblGrid>
                <a:gridCol w="3063098">
                  <a:extLst>
                    <a:ext uri="{9D8B030D-6E8A-4147-A177-3AD203B41FA5}">
                      <a16:colId xmlns:a16="http://schemas.microsoft.com/office/drawing/2014/main" val="1885632058"/>
                    </a:ext>
                  </a:extLst>
                </a:gridCol>
                <a:gridCol w="360539">
                  <a:extLst>
                    <a:ext uri="{9D8B030D-6E8A-4147-A177-3AD203B41FA5}">
                      <a16:colId xmlns:a16="http://schemas.microsoft.com/office/drawing/2014/main" val="1457266265"/>
                    </a:ext>
                  </a:extLst>
                </a:gridCol>
                <a:gridCol w="360963">
                  <a:extLst>
                    <a:ext uri="{9D8B030D-6E8A-4147-A177-3AD203B41FA5}">
                      <a16:colId xmlns:a16="http://schemas.microsoft.com/office/drawing/2014/main" val="2842881375"/>
                    </a:ext>
                  </a:extLst>
                </a:gridCol>
              </a:tblGrid>
              <a:tr h="0">
                <a:tc>
                  <a:txBody>
                    <a:bodyPr/>
                    <a:lstStyle/>
                    <a:p>
                      <a:pPr marL="38100" marR="38100" algn="l">
                        <a:lnSpc>
                          <a:spcPts val="1600"/>
                        </a:lnSpc>
                        <a:spcAft>
                          <a:spcPts val="600"/>
                        </a:spcAft>
                      </a:pPr>
                      <a:r>
                        <a:rPr lang="pt-BR" sz="1100">
                          <a:effectLst/>
                        </a:rPr>
                        <a:t>Média de reatividade diante de emergências ou circunstâncias inesperadas</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5,50</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dirty="0">
                          <a:effectLst/>
                        </a:rPr>
                        <a:t>,94</a:t>
                      </a:r>
                      <a:endParaRPr lang="pt-BR" sz="1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8627225"/>
                  </a:ext>
                </a:extLst>
              </a:tr>
            </a:tbl>
          </a:graphicData>
        </a:graphic>
      </p:graphicFrame>
      <p:graphicFrame>
        <p:nvGraphicFramePr>
          <p:cNvPr id="8" name="Tabela 7">
            <a:extLst>
              <a:ext uri="{FF2B5EF4-FFF2-40B4-BE49-F238E27FC236}">
                <a16:creationId xmlns:a16="http://schemas.microsoft.com/office/drawing/2014/main" id="{4670DFCA-9FB9-44E1-8897-864F47CE1A51}"/>
              </a:ext>
            </a:extLst>
          </p:cNvPr>
          <p:cNvGraphicFramePr>
            <a:graphicFrameLocks noGrp="1"/>
          </p:cNvGraphicFramePr>
          <p:nvPr>
            <p:extLst>
              <p:ext uri="{D42A27DB-BD31-4B8C-83A1-F6EECF244321}">
                <p14:modId xmlns:p14="http://schemas.microsoft.com/office/powerpoint/2010/main" val="1825787922"/>
              </p:ext>
            </p:extLst>
          </p:nvPr>
        </p:nvGraphicFramePr>
        <p:xfrm>
          <a:off x="2722041" y="5274621"/>
          <a:ext cx="3784600" cy="191707"/>
        </p:xfrm>
        <a:graphic>
          <a:graphicData uri="http://schemas.openxmlformats.org/drawingml/2006/table">
            <a:tbl>
              <a:tblPr>
                <a:tableStyleId>{5C22544A-7EE6-4342-B048-85BDC9FD1C3A}</a:tableStyleId>
              </a:tblPr>
              <a:tblGrid>
                <a:gridCol w="3063098">
                  <a:extLst>
                    <a:ext uri="{9D8B030D-6E8A-4147-A177-3AD203B41FA5}">
                      <a16:colId xmlns:a16="http://schemas.microsoft.com/office/drawing/2014/main" val="768341132"/>
                    </a:ext>
                  </a:extLst>
                </a:gridCol>
                <a:gridCol w="360539">
                  <a:extLst>
                    <a:ext uri="{9D8B030D-6E8A-4147-A177-3AD203B41FA5}">
                      <a16:colId xmlns:a16="http://schemas.microsoft.com/office/drawing/2014/main" val="3762702087"/>
                    </a:ext>
                  </a:extLst>
                </a:gridCol>
                <a:gridCol w="360963">
                  <a:extLst>
                    <a:ext uri="{9D8B030D-6E8A-4147-A177-3AD203B41FA5}">
                      <a16:colId xmlns:a16="http://schemas.microsoft.com/office/drawing/2014/main" val="455533144"/>
                    </a:ext>
                  </a:extLst>
                </a:gridCol>
              </a:tblGrid>
              <a:tr h="0">
                <a:tc>
                  <a:txBody>
                    <a:bodyPr/>
                    <a:lstStyle/>
                    <a:p>
                      <a:pPr marL="38100" marR="38100" algn="l">
                        <a:lnSpc>
                          <a:spcPts val="1600"/>
                        </a:lnSpc>
                        <a:spcAft>
                          <a:spcPts val="600"/>
                        </a:spcAft>
                      </a:pPr>
                      <a:r>
                        <a:rPr lang="pt-BR" sz="1100" dirty="0">
                          <a:effectLst/>
                        </a:rPr>
                        <a:t>Média da adaptabilidade interpessoal</a:t>
                      </a:r>
                      <a:endParaRPr lang="pt-BR" sz="1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6,19</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dirty="0">
                          <a:effectLst/>
                        </a:rPr>
                        <a:t>,70</a:t>
                      </a:r>
                      <a:endParaRPr lang="pt-BR" sz="1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205860393"/>
                  </a:ext>
                </a:extLst>
              </a:tr>
            </a:tbl>
          </a:graphicData>
        </a:graphic>
      </p:graphicFrame>
      <p:graphicFrame>
        <p:nvGraphicFramePr>
          <p:cNvPr id="10" name="Tabela 9">
            <a:extLst>
              <a:ext uri="{FF2B5EF4-FFF2-40B4-BE49-F238E27FC236}">
                <a16:creationId xmlns:a16="http://schemas.microsoft.com/office/drawing/2014/main" id="{2DE0C443-D95B-48DB-8281-DC45493DA3DD}"/>
              </a:ext>
            </a:extLst>
          </p:cNvPr>
          <p:cNvGraphicFramePr>
            <a:graphicFrameLocks noGrp="1"/>
          </p:cNvGraphicFramePr>
          <p:nvPr>
            <p:extLst>
              <p:ext uri="{D42A27DB-BD31-4B8C-83A1-F6EECF244321}">
                <p14:modId xmlns:p14="http://schemas.microsoft.com/office/powerpoint/2010/main" val="1957235382"/>
              </p:ext>
            </p:extLst>
          </p:nvPr>
        </p:nvGraphicFramePr>
        <p:xfrm>
          <a:off x="2722041" y="4558085"/>
          <a:ext cx="3784600" cy="191707"/>
        </p:xfrm>
        <a:graphic>
          <a:graphicData uri="http://schemas.openxmlformats.org/drawingml/2006/table">
            <a:tbl>
              <a:tblPr>
                <a:tableStyleId>{5C22544A-7EE6-4342-B048-85BDC9FD1C3A}</a:tableStyleId>
              </a:tblPr>
              <a:tblGrid>
                <a:gridCol w="3063098">
                  <a:extLst>
                    <a:ext uri="{9D8B030D-6E8A-4147-A177-3AD203B41FA5}">
                      <a16:colId xmlns:a16="http://schemas.microsoft.com/office/drawing/2014/main" val="2502444245"/>
                    </a:ext>
                  </a:extLst>
                </a:gridCol>
                <a:gridCol w="360539">
                  <a:extLst>
                    <a:ext uri="{9D8B030D-6E8A-4147-A177-3AD203B41FA5}">
                      <a16:colId xmlns:a16="http://schemas.microsoft.com/office/drawing/2014/main" val="370901731"/>
                    </a:ext>
                  </a:extLst>
                </a:gridCol>
                <a:gridCol w="360963">
                  <a:extLst>
                    <a:ext uri="{9D8B030D-6E8A-4147-A177-3AD203B41FA5}">
                      <a16:colId xmlns:a16="http://schemas.microsoft.com/office/drawing/2014/main" val="4108337220"/>
                    </a:ext>
                  </a:extLst>
                </a:gridCol>
              </a:tblGrid>
              <a:tr h="0">
                <a:tc>
                  <a:txBody>
                    <a:bodyPr/>
                    <a:lstStyle/>
                    <a:p>
                      <a:pPr marL="38100" marR="38100" algn="l">
                        <a:lnSpc>
                          <a:spcPts val="1600"/>
                        </a:lnSpc>
                        <a:spcAft>
                          <a:spcPts val="600"/>
                        </a:spcAft>
                      </a:pPr>
                      <a:r>
                        <a:rPr lang="pt-BR" sz="1100">
                          <a:effectLst/>
                        </a:rPr>
                        <a:t>Média do treinamento e aprendizado</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5,79</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dirty="0">
                          <a:effectLst/>
                        </a:rPr>
                        <a:t>,90</a:t>
                      </a:r>
                      <a:endParaRPr lang="pt-BR" sz="1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326301667"/>
                  </a:ext>
                </a:extLst>
              </a:tr>
            </a:tbl>
          </a:graphicData>
        </a:graphic>
      </p:graphicFrame>
    </p:spTree>
    <p:extLst>
      <p:ext uri="{BB962C8B-B14F-4D97-AF65-F5344CB8AC3E}">
        <p14:creationId xmlns:p14="http://schemas.microsoft.com/office/powerpoint/2010/main" val="1129904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lstStyle/>
          <a:p>
            <a:pPr indent="0" algn="just">
              <a:lnSpc>
                <a:spcPct val="150000"/>
              </a:lnSpc>
              <a:spcAft>
                <a:spcPts val="600"/>
              </a:spcAft>
              <a:buNone/>
            </a:pPr>
            <a:r>
              <a:rPr lang="pt-BR" sz="1800" dirty="0">
                <a:effectLst/>
                <a:latin typeface="Arial" panose="020B0604020202020204" pitchFamily="34" charset="0"/>
                <a:ea typeface="Times New Roman" panose="02020603050405020304" pitchFamily="18" charset="0"/>
              </a:rPr>
              <a:t>a habilidade, capacidade, disposição e/ou motivação do indivíduo para alterar ou se ajustar a diferentes características da tarefa (sociais e ambientais), quando exigido ou de maneira proativa (</a:t>
            </a:r>
            <a:r>
              <a:rPr lang="pt-BR" sz="1800" dirty="0" err="1">
                <a:effectLst/>
                <a:latin typeface="Arial" panose="020B0604020202020204" pitchFamily="34" charset="0"/>
                <a:ea typeface="Times New Roman" panose="02020603050405020304" pitchFamily="18" charset="0"/>
              </a:rPr>
              <a:t>Ployhart</a:t>
            </a:r>
            <a:r>
              <a:rPr lang="pt-BR" sz="1800" dirty="0">
                <a:effectLst/>
                <a:latin typeface="Arial" panose="020B0604020202020204" pitchFamily="34" charset="0"/>
                <a:ea typeface="Times New Roman" panose="02020603050405020304" pitchFamily="18" charset="0"/>
              </a:rPr>
              <a:t> e </a:t>
            </a:r>
            <a:r>
              <a:rPr lang="pt-BR" sz="1800" dirty="0" err="1">
                <a:effectLst/>
                <a:latin typeface="Arial" panose="020B0604020202020204" pitchFamily="34" charset="0"/>
                <a:ea typeface="Times New Roman" panose="02020603050405020304" pitchFamily="18" charset="0"/>
              </a:rPr>
              <a:t>Bliese</a:t>
            </a:r>
            <a:r>
              <a:rPr lang="pt-BR" sz="1800" dirty="0">
                <a:effectLst/>
                <a:latin typeface="Arial" panose="020B0604020202020204" pitchFamily="34" charset="0"/>
                <a:ea typeface="Times New Roman" panose="02020603050405020304" pitchFamily="18" charset="0"/>
              </a:rPr>
              <a:t>, 2006). </a:t>
            </a:r>
            <a:endParaRPr lang="pt-BR" dirty="0"/>
          </a:p>
        </p:txBody>
      </p:sp>
      <p:pic>
        <p:nvPicPr>
          <p:cNvPr id="2050" name="Picture 2">
            <a:extLst>
              <a:ext uri="{FF2B5EF4-FFF2-40B4-BE49-F238E27FC236}">
                <a16:creationId xmlns:a16="http://schemas.microsoft.com/office/drawing/2014/main" id="{97307774-6EC7-4FD7-92FA-67281D23AE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921621"/>
            <a:ext cx="3048000" cy="302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8008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Adaptabilidade Individual</a:t>
            </a:r>
          </a:p>
        </p:txBody>
      </p:sp>
      <p:sp>
        <p:nvSpPr>
          <p:cNvPr id="7" name="Espaço Reservado para Conteúdo 6">
            <a:extLst>
              <a:ext uri="{FF2B5EF4-FFF2-40B4-BE49-F238E27FC236}">
                <a16:creationId xmlns:a16="http://schemas.microsoft.com/office/drawing/2014/main" id="{793A6A21-E3FF-454D-9E26-FC54DC624A65}"/>
              </a:ext>
            </a:extLst>
          </p:cNvPr>
          <p:cNvSpPr>
            <a:spLocks noGrp="1"/>
          </p:cNvSpPr>
          <p:nvPr>
            <p:ph idx="1"/>
          </p:nvPr>
        </p:nvSpPr>
        <p:spPr/>
        <p:txBody>
          <a:bodyPr/>
          <a:lstStyle/>
          <a:p>
            <a:endParaRPr lang="pt-BR"/>
          </a:p>
        </p:txBody>
      </p:sp>
      <p:pic>
        <p:nvPicPr>
          <p:cNvPr id="11" name="Imagem 10">
            <a:extLst>
              <a:ext uri="{FF2B5EF4-FFF2-40B4-BE49-F238E27FC236}">
                <a16:creationId xmlns:a16="http://schemas.microsoft.com/office/drawing/2014/main" id="{F872627F-37FD-41DF-890A-E6A8BF150D0D}"/>
              </a:ext>
            </a:extLst>
          </p:cNvPr>
          <p:cNvPicPr>
            <a:picLocks noChangeAspect="1"/>
          </p:cNvPicPr>
          <p:nvPr/>
        </p:nvPicPr>
        <p:blipFill>
          <a:blip r:embed="rId2"/>
          <a:stretch>
            <a:fillRect/>
          </a:stretch>
        </p:blipFill>
        <p:spPr>
          <a:xfrm>
            <a:off x="2699792" y="2263203"/>
            <a:ext cx="5143764" cy="4419827"/>
          </a:xfrm>
          <a:prstGeom prst="rect">
            <a:avLst/>
          </a:prstGeom>
        </p:spPr>
      </p:pic>
    </p:spTree>
    <p:extLst>
      <p:ext uri="{BB962C8B-B14F-4D97-AF65-F5344CB8AC3E}">
        <p14:creationId xmlns:p14="http://schemas.microsoft.com/office/powerpoint/2010/main" val="33378228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Adaptabilidade Individual</a:t>
            </a:r>
          </a:p>
        </p:txBody>
      </p:sp>
      <p:sp>
        <p:nvSpPr>
          <p:cNvPr id="7" name="Espaço Reservado para Conteúdo 6">
            <a:extLst>
              <a:ext uri="{FF2B5EF4-FFF2-40B4-BE49-F238E27FC236}">
                <a16:creationId xmlns:a16="http://schemas.microsoft.com/office/drawing/2014/main" id="{793A6A21-E3FF-454D-9E26-FC54DC624A65}"/>
              </a:ext>
            </a:extLst>
          </p:cNvPr>
          <p:cNvSpPr>
            <a:spLocks noGrp="1"/>
          </p:cNvSpPr>
          <p:nvPr>
            <p:ph idx="1"/>
          </p:nvPr>
        </p:nvSpPr>
        <p:spPr/>
        <p:txBody>
          <a:bodyPr/>
          <a:lstStyle/>
          <a:p>
            <a:endParaRPr lang="pt-BR"/>
          </a:p>
        </p:txBody>
      </p:sp>
      <p:pic>
        <p:nvPicPr>
          <p:cNvPr id="4" name="Imagem 3">
            <a:extLst>
              <a:ext uri="{FF2B5EF4-FFF2-40B4-BE49-F238E27FC236}">
                <a16:creationId xmlns:a16="http://schemas.microsoft.com/office/drawing/2014/main" id="{2BD2D18F-AAF0-4F96-9631-9225014B7B54}"/>
              </a:ext>
            </a:extLst>
          </p:cNvPr>
          <p:cNvPicPr>
            <a:picLocks noChangeAspect="1"/>
          </p:cNvPicPr>
          <p:nvPr/>
        </p:nvPicPr>
        <p:blipFill>
          <a:blip r:embed="rId2"/>
          <a:stretch>
            <a:fillRect/>
          </a:stretch>
        </p:blipFill>
        <p:spPr>
          <a:xfrm>
            <a:off x="1619672" y="3356992"/>
            <a:ext cx="5620039" cy="2736991"/>
          </a:xfrm>
          <a:prstGeom prst="rect">
            <a:avLst/>
          </a:prstGeom>
        </p:spPr>
      </p:pic>
    </p:spTree>
    <p:extLst>
      <p:ext uri="{BB962C8B-B14F-4D97-AF65-F5344CB8AC3E}">
        <p14:creationId xmlns:p14="http://schemas.microsoft.com/office/powerpoint/2010/main" val="23417625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Adaptabilidade Individual</a:t>
            </a:r>
          </a:p>
        </p:txBody>
      </p:sp>
      <p:sp>
        <p:nvSpPr>
          <p:cNvPr id="7" name="Espaço Reservado para Conteúdo 6">
            <a:extLst>
              <a:ext uri="{FF2B5EF4-FFF2-40B4-BE49-F238E27FC236}">
                <a16:creationId xmlns:a16="http://schemas.microsoft.com/office/drawing/2014/main" id="{793A6A21-E3FF-454D-9E26-FC54DC624A65}"/>
              </a:ext>
            </a:extLst>
          </p:cNvPr>
          <p:cNvSpPr>
            <a:spLocks noGrp="1"/>
          </p:cNvSpPr>
          <p:nvPr>
            <p:ph idx="1"/>
          </p:nvPr>
        </p:nvSpPr>
        <p:spPr/>
        <p:txBody>
          <a:bodyPr/>
          <a:lstStyle/>
          <a:p>
            <a:endParaRPr lang="pt-BR"/>
          </a:p>
        </p:txBody>
      </p:sp>
      <p:pic>
        <p:nvPicPr>
          <p:cNvPr id="5" name="Imagem 4">
            <a:extLst>
              <a:ext uri="{FF2B5EF4-FFF2-40B4-BE49-F238E27FC236}">
                <a16:creationId xmlns:a16="http://schemas.microsoft.com/office/drawing/2014/main" id="{0F62D989-EA10-47F5-A2BF-CB9D1C073174}"/>
              </a:ext>
            </a:extLst>
          </p:cNvPr>
          <p:cNvPicPr>
            <a:picLocks noChangeAspect="1"/>
          </p:cNvPicPr>
          <p:nvPr/>
        </p:nvPicPr>
        <p:blipFill>
          <a:blip r:embed="rId2"/>
          <a:stretch>
            <a:fillRect/>
          </a:stretch>
        </p:blipFill>
        <p:spPr>
          <a:xfrm>
            <a:off x="323528" y="3429000"/>
            <a:ext cx="9001000" cy="2299320"/>
          </a:xfrm>
          <a:prstGeom prst="rect">
            <a:avLst/>
          </a:prstGeom>
        </p:spPr>
      </p:pic>
    </p:spTree>
    <p:extLst>
      <p:ext uri="{BB962C8B-B14F-4D97-AF65-F5344CB8AC3E}">
        <p14:creationId xmlns:p14="http://schemas.microsoft.com/office/powerpoint/2010/main" val="16459845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Adaptabilidade Individual</a:t>
            </a:r>
          </a:p>
        </p:txBody>
      </p:sp>
      <p:sp>
        <p:nvSpPr>
          <p:cNvPr id="7" name="Espaço Reservado para Conteúdo 6">
            <a:extLst>
              <a:ext uri="{FF2B5EF4-FFF2-40B4-BE49-F238E27FC236}">
                <a16:creationId xmlns:a16="http://schemas.microsoft.com/office/drawing/2014/main" id="{793A6A21-E3FF-454D-9E26-FC54DC624A65}"/>
              </a:ext>
            </a:extLst>
          </p:cNvPr>
          <p:cNvSpPr>
            <a:spLocks noGrp="1"/>
          </p:cNvSpPr>
          <p:nvPr>
            <p:ph idx="1"/>
          </p:nvPr>
        </p:nvSpPr>
        <p:spPr/>
        <p:txBody>
          <a:bodyPr/>
          <a:lstStyle/>
          <a:p>
            <a:endParaRPr lang="pt-BR"/>
          </a:p>
        </p:txBody>
      </p:sp>
      <p:pic>
        <p:nvPicPr>
          <p:cNvPr id="4" name="Imagem 3">
            <a:extLst>
              <a:ext uri="{FF2B5EF4-FFF2-40B4-BE49-F238E27FC236}">
                <a16:creationId xmlns:a16="http://schemas.microsoft.com/office/drawing/2014/main" id="{1104F06E-23F7-4F29-A209-A0CC5D657237}"/>
              </a:ext>
            </a:extLst>
          </p:cNvPr>
          <p:cNvPicPr>
            <a:picLocks noChangeAspect="1"/>
          </p:cNvPicPr>
          <p:nvPr/>
        </p:nvPicPr>
        <p:blipFill>
          <a:blip r:embed="rId2"/>
          <a:stretch>
            <a:fillRect/>
          </a:stretch>
        </p:blipFill>
        <p:spPr>
          <a:xfrm>
            <a:off x="942776" y="3162875"/>
            <a:ext cx="7258448" cy="3083477"/>
          </a:xfrm>
          <a:prstGeom prst="rect">
            <a:avLst/>
          </a:prstGeom>
        </p:spPr>
      </p:pic>
    </p:spTree>
    <p:extLst>
      <p:ext uri="{BB962C8B-B14F-4D97-AF65-F5344CB8AC3E}">
        <p14:creationId xmlns:p14="http://schemas.microsoft.com/office/powerpoint/2010/main" val="27105247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Relações entre adaptabilidade, instabilidade, satisfação e </a:t>
            </a:r>
            <a:r>
              <a:rPr lang="pt-BR" dirty="0" err="1"/>
              <a:t>burnout</a:t>
            </a:r>
            <a:endParaRPr lang="pt-BR" dirty="0"/>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endParaRPr lang="pt-BR" dirty="0"/>
          </a:p>
        </p:txBody>
      </p:sp>
      <p:pic>
        <p:nvPicPr>
          <p:cNvPr id="5" name="Imagem 4">
            <a:extLst>
              <a:ext uri="{FF2B5EF4-FFF2-40B4-BE49-F238E27FC236}">
                <a16:creationId xmlns:a16="http://schemas.microsoft.com/office/drawing/2014/main" id="{F52B8932-AF20-4E24-B446-4EFED476E137}"/>
              </a:ext>
            </a:extLst>
          </p:cNvPr>
          <p:cNvPicPr>
            <a:picLocks noChangeAspect="1"/>
          </p:cNvPicPr>
          <p:nvPr/>
        </p:nvPicPr>
        <p:blipFill>
          <a:blip r:embed="rId2"/>
          <a:stretch>
            <a:fillRect/>
          </a:stretch>
        </p:blipFill>
        <p:spPr>
          <a:xfrm>
            <a:off x="1679426" y="2276416"/>
            <a:ext cx="5785147" cy="2305168"/>
          </a:xfrm>
          <a:prstGeom prst="rect">
            <a:avLst/>
          </a:prstGeom>
        </p:spPr>
      </p:pic>
    </p:spTree>
    <p:extLst>
      <p:ext uri="{BB962C8B-B14F-4D97-AF65-F5344CB8AC3E}">
        <p14:creationId xmlns:p14="http://schemas.microsoft.com/office/powerpoint/2010/main" val="10488020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Relações entre adaptabilidade, instabilidade, satisfação e </a:t>
            </a:r>
            <a:r>
              <a:rPr lang="pt-BR" dirty="0" err="1"/>
              <a:t>burnout</a:t>
            </a:r>
            <a:endParaRPr lang="pt-BR" dirty="0"/>
          </a:p>
        </p:txBody>
      </p:sp>
      <p:pic>
        <p:nvPicPr>
          <p:cNvPr id="7" name="Imagem 6">
            <a:extLst>
              <a:ext uri="{FF2B5EF4-FFF2-40B4-BE49-F238E27FC236}">
                <a16:creationId xmlns:a16="http://schemas.microsoft.com/office/drawing/2014/main" id="{FA7AF65C-3303-445C-B970-BF74A470BD03}"/>
              </a:ext>
            </a:extLst>
          </p:cNvPr>
          <p:cNvPicPr>
            <a:picLocks noChangeAspect="1"/>
          </p:cNvPicPr>
          <p:nvPr/>
        </p:nvPicPr>
        <p:blipFill>
          <a:blip r:embed="rId2"/>
          <a:stretch>
            <a:fillRect/>
          </a:stretch>
        </p:blipFill>
        <p:spPr>
          <a:xfrm>
            <a:off x="4139952" y="2080008"/>
            <a:ext cx="4819898" cy="4426177"/>
          </a:xfrm>
          <a:prstGeom prst="rect">
            <a:avLst/>
          </a:prstGeom>
        </p:spPr>
      </p:pic>
    </p:spTree>
    <p:extLst>
      <p:ext uri="{BB962C8B-B14F-4D97-AF65-F5344CB8AC3E}">
        <p14:creationId xmlns:p14="http://schemas.microsoft.com/office/powerpoint/2010/main" val="26926726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Relações entre adaptabilidade, instabilidade, satisfação e </a:t>
            </a:r>
            <a:r>
              <a:rPr lang="pt-BR" dirty="0" err="1"/>
              <a:t>burnout</a:t>
            </a:r>
            <a:endParaRPr lang="pt-BR" dirty="0"/>
          </a:p>
        </p:txBody>
      </p:sp>
      <p:pic>
        <p:nvPicPr>
          <p:cNvPr id="6" name="Imagem 5">
            <a:extLst>
              <a:ext uri="{FF2B5EF4-FFF2-40B4-BE49-F238E27FC236}">
                <a16:creationId xmlns:a16="http://schemas.microsoft.com/office/drawing/2014/main" id="{6C6285B3-96D9-4D5C-9B80-5333E1F704C9}"/>
              </a:ext>
            </a:extLst>
          </p:cNvPr>
          <p:cNvPicPr>
            <a:picLocks noChangeAspect="1"/>
          </p:cNvPicPr>
          <p:nvPr/>
        </p:nvPicPr>
        <p:blipFill>
          <a:blip r:embed="rId2"/>
          <a:stretch>
            <a:fillRect/>
          </a:stretch>
        </p:blipFill>
        <p:spPr>
          <a:xfrm>
            <a:off x="2089022" y="2720938"/>
            <a:ext cx="4965955" cy="1416123"/>
          </a:xfrm>
          <a:prstGeom prst="rect">
            <a:avLst/>
          </a:prstGeom>
        </p:spPr>
      </p:pic>
    </p:spTree>
    <p:extLst>
      <p:ext uri="{BB962C8B-B14F-4D97-AF65-F5344CB8AC3E}">
        <p14:creationId xmlns:p14="http://schemas.microsoft.com/office/powerpoint/2010/main" val="31109321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Relações entre adaptabilidade, instabilidade, satisfação e </a:t>
            </a:r>
            <a:r>
              <a:rPr lang="pt-BR" dirty="0" err="1"/>
              <a:t>burnout</a:t>
            </a:r>
            <a:endParaRPr lang="pt-BR" dirty="0"/>
          </a:p>
        </p:txBody>
      </p:sp>
      <p:pic>
        <p:nvPicPr>
          <p:cNvPr id="4" name="Imagem 3">
            <a:extLst>
              <a:ext uri="{FF2B5EF4-FFF2-40B4-BE49-F238E27FC236}">
                <a16:creationId xmlns:a16="http://schemas.microsoft.com/office/drawing/2014/main" id="{1AA0BFC4-18C8-4295-A176-56B0504ECC62}"/>
              </a:ext>
            </a:extLst>
          </p:cNvPr>
          <p:cNvPicPr>
            <a:picLocks noChangeAspect="1"/>
          </p:cNvPicPr>
          <p:nvPr/>
        </p:nvPicPr>
        <p:blipFill>
          <a:blip r:embed="rId2"/>
          <a:stretch>
            <a:fillRect/>
          </a:stretch>
        </p:blipFill>
        <p:spPr>
          <a:xfrm>
            <a:off x="971600" y="2727545"/>
            <a:ext cx="6819437" cy="3131104"/>
          </a:xfrm>
          <a:prstGeom prst="rect">
            <a:avLst/>
          </a:prstGeom>
        </p:spPr>
      </p:pic>
    </p:spTree>
    <p:extLst>
      <p:ext uri="{BB962C8B-B14F-4D97-AF65-F5344CB8AC3E}">
        <p14:creationId xmlns:p14="http://schemas.microsoft.com/office/powerpoint/2010/main" val="12545996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Relações entre adaptabilidade, instabilidade, satisfação e </a:t>
            </a:r>
            <a:r>
              <a:rPr lang="pt-BR" dirty="0" err="1"/>
              <a:t>burnout</a:t>
            </a:r>
            <a:endParaRPr lang="pt-BR" dirty="0"/>
          </a:p>
        </p:txBody>
      </p:sp>
      <p:pic>
        <p:nvPicPr>
          <p:cNvPr id="5" name="Imagem 4">
            <a:extLst>
              <a:ext uri="{FF2B5EF4-FFF2-40B4-BE49-F238E27FC236}">
                <a16:creationId xmlns:a16="http://schemas.microsoft.com/office/drawing/2014/main" id="{ADEF69C2-97B5-4909-A811-6209050E09BB}"/>
              </a:ext>
            </a:extLst>
          </p:cNvPr>
          <p:cNvPicPr>
            <a:picLocks noChangeAspect="1"/>
          </p:cNvPicPr>
          <p:nvPr/>
        </p:nvPicPr>
        <p:blipFill>
          <a:blip r:embed="rId2"/>
          <a:stretch>
            <a:fillRect/>
          </a:stretch>
        </p:blipFill>
        <p:spPr>
          <a:xfrm>
            <a:off x="772659" y="3284984"/>
            <a:ext cx="7598682" cy="1811541"/>
          </a:xfrm>
          <a:prstGeom prst="rect">
            <a:avLst/>
          </a:prstGeom>
        </p:spPr>
      </p:pic>
    </p:spTree>
    <p:extLst>
      <p:ext uri="{BB962C8B-B14F-4D97-AF65-F5344CB8AC3E}">
        <p14:creationId xmlns:p14="http://schemas.microsoft.com/office/powerpoint/2010/main" val="6017001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Relações entre adaptabilidade, instabilidade, satisfação e </a:t>
            </a:r>
            <a:r>
              <a:rPr lang="pt-BR" dirty="0" err="1"/>
              <a:t>burnout</a:t>
            </a:r>
            <a:endParaRPr lang="pt-BR" dirty="0"/>
          </a:p>
        </p:txBody>
      </p:sp>
      <p:pic>
        <p:nvPicPr>
          <p:cNvPr id="7" name="Imagem 6">
            <a:extLst>
              <a:ext uri="{FF2B5EF4-FFF2-40B4-BE49-F238E27FC236}">
                <a16:creationId xmlns:a16="http://schemas.microsoft.com/office/drawing/2014/main" id="{51BF6031-CA69-42C3-A61E-E9ED212F210B}"/>
              </a:ext>
            </a:extLst>
          </p:cNvPr>
          <p:cNvPicPr>
            <a:picLocks noChangeAspect="1"/>
          </p:cNvPicPr>
          <p:nvPr/>
        </p:nvPicPr>
        <p:blipFill>
          <a:blip r:embed="rId2"/>
          <a:stretch>
            <a:fillRect/>
          </a:stretch>
        </p:blipFill>
        <p:spPr>
          <a:xfrm>
            <a:off x="1691680" y="2924944"/>
            <a:ext cx="5181866" cy="3098959"/>
          </a:xfrm>
          <a:prstGeom prst="rect">
            <a:avLst/>
          </a:prstGeom>
        </p:spPr>
      </p:pic>
    </p:spTree>
    <p:extLst>
      <p:ext uri="{BB962C8B-B14F-4D97-AF65-F5344CB8AC3E}">
        <p14:creationId xmlns:p14="http://schemas.microsoft.com/office/powerpoint/2010/main" val="3749233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fontScale="85000" lnSpcReduction="10000"/>
          </a:bodyPr>
          <a:lstStyle/>
          <a:p>
            <a:pPr indent="0" algn="just">
              <a:lnSpc>
                <a:spcPct val="150000"/>
              </a:lnSpc>
              <a:spcAft>
                <a:spcPts val="600"/>
              </a:spcAft>
              <a:buNone/>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Ao se olhar para a literatura da área, a adaptabilidade aparece como:</a:t>
            </a:r>
          </a:p>
          <a:p>
            <a:pPr marL="628650" indent="-285750" algn="just">
              <a:lnSpc>
                <a:spcPct val="150000"/>
              </a:lnSpc>
              <a:spcAft>
                <a:spcPts val="600"/>
              </a:spcAft>
            </a:pPr>
            <a:r>
              <a:rPr lang="pt-BR" sz="1900" dirty="0">
                <a:effectLst/>
                <a:latin typeface="Arial" panose="020B0604020202020204" pitchFamily="34" charset="0"/>
                <a:ea typeface="Times New Roman" panose="02020603050405020304" pitchFamily="18" charset="0"/>
                <a:cs typeface="Times New Roman" panose="02020603050405020304" pitchFamily="18" charset="0"/>
              </a:rPr>
              <a:t>um dos principais fatores que fazem um bom desenvolvedor de software (LI; KO; ZHU, 2015);</a:t>
            </a:r>
          </a:p>
          <a:p>
            <a:pPr marL="628650" indent="-285750" algn="just">
              <a:lnSpc>
                <a:spcPct val="150000"/>
              </a:lnSpc>
              <a:spcAft>
                <a:spcPts val="600"/>
              </a:spcAft>
            </a:pPr>
            <a:r>
              <a:rPr lang="pt-BR" sz="1900" dirty="0">
                <a:effectLst/>
                <a:latin typeface="Arial" panose="020B0604020202020204" pitchFamily="34" charset="0"/>
                <a:ea typeface="Times New Roman" panose="02020603050405020304" pitchFamily="18" charset="0"/>
                <a:cs typeface="Times New Roman" panose="02020603050405020304" pitchFamily="18" charset="0"/>
              </a:rPr>
              <a:t>Um dos mais procurados requisitos  em profissionais na Engenharia de Software (AHMED </a:t>
            </a:r>
            <a:r>
              <a:rPr lang="pt-BR" sz="1900" i="1" dirty="0">
                <a:effectLst/>
                <a:latin typeface="Arial" panose="020B0604020202020204" pitchFamily="34" charset="0"/>
                <a:ea typeface="Times New Roman" panose="02020603050405020304" pitchFamily="18" charset="0"/>
                <a:cs typeface="Times New Roman" panose="02020603050405020304" pitchFamily="18" charset="0"/>
              </a:rPr>
              <a:t>et al.</a:t>
            </a:r>
            <a:r>
              <a:rPr lang="pt-BR" sz="1900" dirty="0">
                <a:effectLst/>
                <a:latin typeface="Arial" panose="020B0604020202020204" pitchFamily="34" charset="0"/>
                <a:ea typeface="Times New Roman" panose="02020603050405020304" pitchFamily="18" charset="0"/>
                <a:cs typeface="Times New Roman" panose="02020603050405020304" pitchFamily="18" charset="0"/>
              </a:rPr>
              <a:t>, 2013), </a:t>
            </a:r>
          </a:p>
          <a:p>
            <a:pPr marL="628650" indent="-285750" algn="just">
              <a:lnSpc>
                <a:spcPct val="150000"/>
              </a:lnSpc>
              <a:spcAft>
                <a:spcPts val="600"/>
              </a:spcAft>
            </a:pPr>
            <a:r>
              <a:rPr lang="pt-BR" sz="1900" dirty="0">
                <a:effectLst/>
                <a:latin typeface="Arial" panose="020B0604020202020204" pitchFamily="34" charset="0"/>
                <a:ea typeface="Times New Roman" panose="02020603050405020304" pitchFamily="18" charset="0"/>
                <a:cs typeface="Times New Roman" panose="02020603050405020304" pitchFamily="18" charset="0"/>
              </a:rPr>
              <a:t>Um dos principais desafios no ensino na área (INVERARDI; JAZAYERI, 2006).</a:t>
            </a:r>
          </a:p>
          <a:p>
            <a:pPr marL="628650" indent="-285750" algn="just">
              <a:lnSpc>
                <a:spcPct val="150000"/>
              </a:lnSpc>
              <a:spcAft>
                <a:spcPts val="600"/>
              </a:spcAft>
            </a:pPr>
            <a:r>
              <a:rPr lang="pt-BR" sz="1900" dirty="0">
                <a:effectLst/>
                <a:latin typeface="Arial" panose="020B0604020202020204" pitchFamily="34" charset="0"/>
                <a:ea typeface="Times New Roman" panose="02020603050405020304" pitchFamily="18" charset="0"/>
                <a:cs typeface="Times New Roman" panose="02020603050405020304" pitchFamily="18" charset="0"/>
              </a:rPr>
              <a:t> A adaptação está até mesmo inserida nas diretrizes curriculares nacionais dos cursos de computação</a:t>
            </a:r>
            <a:r>
              <a:rPr lang="pt-BR" sz="1900" dirty="0">
                <a:latin typeface="Arial" panose="020B0604020202020204" pitchFamily="34" charset="0"/>
                <a:ea typeface="Times New Roman" panose="02020603050405020304" pitchFamily="18" charset="0"/>
                <a:cs typeface="Times New Roman" panose="02020603050405020304" pitchFamily="18" charset="0"/>
              </a:rPr>
              <a:t> (</a:t>
            </a:r>
            <a:r>
              <a:rPr lang="pt-BR" sz="1900" dirty="0">
                <a:effectLst/>
                <a:latin typeface="Arial" panose="020B0604020202020204" pitchFamily="34" charset="0"/>
                <a:ea typeface="Times New Roman" panose="02020603050405020304" pitchFamily="18" charset="0"/>
                <a:cs typeface="Times New Roman" panose="02020603050405020304" pitchFamily="18" charset="0"/>
              </a:rPr>
              <a:t>MINISTÉRIO DA EDUCAÇÃO, 2016).</a:t>
            </a:r>
            <a:endParaRPr lang="pt-BR" sz="1900" dirty="0"/>
          </a:p>
        </p:txBody>
      </p:sp>
    </p:spTree>
    <p:extLst>
      <p:ext uri="{BB962C8B-B14F-4D97-AF65-F5344CB8AC3E}">
        <p14:creationId xmlns:p14="http://schemas.microsoft.com/office/powerpoint/2010/main" val="39609278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Relações entre adaptabilidade, instabilidade, satisfação e </a:t>
            </a:r>
            <a:r>
              <a:rPr lang="pt-BR" dirty="0" err="1"/>
              <a:t>burnout</a:t>
            </a:r>
            <a:endParaRPr lang="pt-BR" dirty="0"/>
          </a:p>
        </p:txBody>
      </p:sp>
      <p:pic>
        <p:nvPicPr>
          <p:cNvPr id="4" name="Imagem 3">
            <a:extLst>
              <a:ext uri="{FF2B5EF4-FFF2-40B4-BE49-F238E27FC236}">
                <a16:creationId xmlns:a16="http://schemas.microsoft.com/office/drawing/2014/main" id="{445ABFB1-4642-4DB0-BE13-32D2DB2384F1}"/>
              </a:ext>
            </a:extLst>
          </p:cNvPr>
          <p:cNvPicPr>
            <a:picLocks noChangeAspect="1"/>
          </p:cNvPicPr>
          <p:nvPr/>
        </p:nvPicPr>
        <p:blipFill>
          <a:blip r:embed="rId2"/>
          <a:stretch>
            <a:fillRect/>
          </a:stretch>
        </p:blipFill>
        <p:spPr>
          <a:xfrm>
            <a:off x="1911213" y="2730916"/>
            <a:ext cx="5321573" cy="3124361"/>
          </a:xfrm>
          <a:prstGeom prst="rect">
            <a:avLst/>
          </a:prstGeom>
        </p:spPr>
      </p:pic>
    </p:spTree>
    <p:extLst>
      <p:ext uri="{BB962C8B-B14F-4D97-AF65-F5344CB8AC3E}">
        <p14:creationId xmlns:p14="http://schemas.microsoft.com/office/powerpoint/2010/main" val="13215835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Relações entre adaptabilidade, instabilidade, satisfação e </a:t>
            </a:r>
            <a:r>
              <a:rPr lang="pt-BR" dirty="0" err="1"/>
              <a:t>burnout</a:t>
            </a:r>
            <a:endParaRPr lang="pt-BR" dirty="0"/>
          </a:p>
        </p:txBody>
      </p:sp>
      <p:pic>
        <p:nvPicPr>
          <p:cNvPr id="5" name="Imagem 4">
            <a:extLst>
              <a:ext uri="{FF2B5EF4-FFF2-40B4-BE49-F238E27FC236}">
                <a16:creationId xmlns:a16="http://schemas.microsoft.com/office/drawing/2014/main" id="{1FD72577-C89B-4E57-ABC9-F8EE2FC45A69}"/>
              </a:ext>
            </a:extLst>
          </p:cNvPr>
          <p:cNvPicPr>
            <a:picLocks noChangeAspect="1"/>
          </p:cNvPicPr>
          <p:nvPr/>
        </p:nvPicPr>
        <p:blipFill>
          <a:blip r:embed="rId2"/>
          <a:stretch>
            <a:fillRect/>
          </a:stretch>
        </p:blipFill>
        <p:spPr>
          <a:xfrm>
            <a:off x="424422" y="2924944"/>
            <a:ext cx="7873798" cy="3004097"/>
          </a:xfrm>
          <a:prstGeom prst="rect">
            <a:avLst/>
          </a:prstGeom>
        </p:spPr>
      </p:pic>
    </p:spTree>
    <p:extLst>
      <p:ext uri="{BB962C8B-B14F-4D97-AF65-F5344CB8AC3E}">
        <p14:creationId xmlns:p14="http://schemas.microsoft.com/office/powerpoint/2010/main" val="11085099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71F9BF-C74A-4E88-BDC8-C54DDF995CB1}"/>
              </a:ext>
            </a:extLst>
          </p:cNvPr>
          <p:cNvSpPr>
            <a:spLocks noGrp="1"/>
          </p:cNvSpPr>
          <p:nvPr>
            <p:ph type="title"/>
          </p:nvPr>
        </p:nvSpPr>
        <p:spPr/>
        <p:txBody>
          <a:bodyPr/>
          <a:lstStyle/>
          <a:p>
            <a:r>
              <a:rPr lang="pt-BR" dirty="0"/>
              <a:t>Conclusões</a:t>
            </a:r>
          </a:p>
        </p:txBody>
      </p:sp>
      <p:sp>
        <p:nvSpPr>
          <p:cNvPr id="3" name="Espaço Reservado para Conteúdo 2">
            <a:extLst>
              <a:ext uri="{FF2B5EF4-FFF2-40B4-BE49-F238E27FC236}">
                <a16:creationId xmlns:a16="http://schemas.microsoft.com/office/drawing/2014/main" id="{DEE167A3-9181-498D-AF08-4F6D7EA43C65}"/>
              </a:ext>
            </a:extLst>
          </p:cNvPr>
          <p:cNvSpPr>
            <a:spLocks noGrp="1"/>
          </p:cNvSpPr>
          <p:nvPr>
            <p:ph idx="1"/>
          </p:nvPr>
        </p:nvSpPr>
        <p:spPr/>
        <p:txBody>
          <a:bodyPr/>
          <a:lstStyle/>
          <a:p>
            <a:r>
              <a:rPr lang="pt-BR" sz="1800" b="1" dirty="0">
                <a:effectLst/>
                <a:latin typeface="Arial" panose="020B0604020202020204" pitchFamily="34" charset="0"/>
                <a:ea typeface="Times New Roman" panose="02020603050405020304" pitchFamily="18" charset="0"/>
                <a:cs typeface="Times New Roman" panose="02020603050405020304" pitchFamily="18" charset="0"/>
              </a:rPr>
              <a:t>Existe relação significativa entre cada uma das dimensões da adaptabilidade individual com a satisfação com o trabalho na percepção dos Engenheiros de Software? Essas relações são positivas ou negativas?</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a:p>
            <a:r>
              <a:rPr lang="pt-BR" sz="1800" b="1" dirty="0">
                <a:effectLst/>
                <a:latin typeface="Arial" panose="020B0604020202020204" pitchFamily="34" charset="0"/>
                <a:ea typeface="Calibri" panose="020F0502020204030204" pitchFamily="34" charset="0"/>
                <a:cs typeface="Times New Roman" panose="02020603050405020304" pitchFamily="18" charset="0"/>
              </a:rPr>
              <a:t>Existe relação de cada uma das dimensões da adaptabilidade individual e de cada uma das dimensões do burnout na percepção dos Engenheiros de Software? Mais do que isso, elas são positivas ou negativas?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pic>
        <p:nvPicPr>
          <p:cNvPr id="4" name="Picture 2" descr="How to write an excellent thesis conclusion - Paperpile">
            <a:extLst>
              <a:ext uri="{FF2B5EF4-FFF2-40B4-BE49-F238E27FC236}">
                <a16:creationId xmlns:a16="http://schemas.microsoft.com/office/drawing/2014/main" id="{D16F78CD-2600-4065-8801-3108FD799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206324"/>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0086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71F9BF-C74A-4E88-BDC8-C54DDF995CB1}"/>
              </a:ext>
            </a:extLst>
          </p:cNvPr>
          <p:cNvSpPr>
            <a:spLocks noGrp="1"/>
          </p:cNvSpPr>
          <p:nvPr>
            <p:ph type="title"/>
          </p:nvPr>
        </p:nvSpPr>
        <p:spPr/>
        <p:txBody>
          <a:bodyPr/>
          <a:lstStyle/>
          <a:p>
            <a:r>
              <a:rPr lang="pt-BR" dirty="0"/>
              <a:t>Conclusões</a:t>
            </a:r>
          </a:p>
        </p:txBody>
      </p:sp>
      <p:sp>
        <p:nvSpPr>
          <p:cNvPr id="3" name="Espaço Reservado para Conteúdo 2">
            <a:extLst>
              <a:ext uri="{FF2B5EF4-FFF2-40B4-BE49-F238E27FC236}">
                <a16:creationId xmlns:a16="http://schemas.microsoft.com/office/drawing/2014/main" id="{DEE167A3-9181-498D-AF08-4F6D7EA43C65}"/>
              </a:ext>
            </a:extLst>
          </p:cNvPr>
          <p:cNvSpPr>
            <a:spLocks noGrp="1"/>
          </p:cNvSpPr>
          <p:nvPr>
            <p:ph idx="1"/>
          </p:nvPr>
        </p:nvSpPr>
        <p:spPr/>
        <p:txBody>
          <a:bodyPr/>
          <a:lstStyle/>
          <a:p>
            <a:pPr indent="270510" algn="just">
              <a:lnSpc>
                <a:spcPct val="150000"/>
              </a:lnSpc>
              <a:spcAft>
                <a:spcPts val="600"/>
              </a:spcAft>
            </a:pPr>
            <a:r>
              <a:rPr lang="pt-BR" sz="1800" b="1" dirty="0">
                <a:effectLst/>
                <a:latin typeface="Arial" panose="020B0604020202020204" pitchFamily="34" charset="0"/>
                <a:ea typeface="Calibri" panose="020F0502020204030204" pitchFamily="34" charset="0"/>
                <a:cs typeface="Times New Roman" panose="02020603050405020304" pitchFamily="18" charset="0"/>
              </a:rPr>
              <a:t>Existe a relação entre o burnout e a percepção de satisfação na Engenharia de Software? Essa relação é positiva ou negativa?</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a:p>
            <a:pPr indent="228600" algn="just">
              <a:lnSpc>
                <a:spcPct val="150000"/>
              </a:lnSpc>
              <a:spcAft>
                <a:spcPts val="600"/>
              </a:spcAft>
            </a:pPr>
            <a:r>
              <a:rPr lang="pt-BR" sz="1800" b="1" dirty="0">
                <a:effectLst/>
                <a:latin typeface="Arial" panose="020B0604020202020204" pitchFamily="34" charset="0"/>
                <a:ea typeface="Times New Roman" panose="02020603050405020304" pitchFamily="18" charset="0"/>
                <a:cs typeface="Times New Roman" panose="02020603050405020304" pitchFamily="18" charset="0"/>
              </a:rPr>
              <a:t>Existe relação entre a percepção de instabilidade dos indivíduos com a percepção de satisfação na Engenharia de Software? E com o burnout? Essas relações são positivas ou negativas?</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pic>
        <p:nvPicPr>
          <p:cNvPr id="4" name="Picture 2" descr="How to write an excellent thesis conclusion - Paperpile">
            <a:extLst>
              <a:ext uri="{FF2B5EF4-FFF2-40B4-BE49-F238E27FC236}">
                <a16:creationId xmlns:a16="http://schemas.microsoft.com/office/drawing/2014/main" id="{1C1FD6E8-979B-4DE1-98BF-98D06DF91B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206324"/>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3887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71F9BF-C74A-4E88-BDC8-C54DDF995CB1}"/>
              </a:ext>
            </a:extLst>
          </p:cNvPr>
          <p:cNvSpPr>
            <a:spLocks noGrp="1"/>
          </p:cNvSpPr>
          <p:nvPr>
            <p:ph type="title"/>
          </p:nvPr>
        </p:nvSpPr>
        <p:spPr/>
        <p:txBody>
          <a:bodyPr/>
          <a:lstStyle/>
          <a:p>
            <a:r>
              <a:rPr lang="pt-BR" dirty="0"/>
              <a:t>Conclusões</a:t>
            </a:r>
          </a:p>
        </p:txBody>
      </p:sp>
      <p:sp>
        <p:nvSpPr>
          <p:cNvPr id="3" name="Espaço Reservado para Conteúdo 2">
            <a:extLst>
              <a:ext uri="{FF2B5EF4-FFF2-40B4-BE49-F238E27FC236}">
                <a16:creationId xmlns:a16="http://schemas.microsoft.com/office/drawing/2014/main" id="{DEE167A3-9181-498D-AF08-4F6D7EA43C65}"/>
              </a:ext>
            </a:extLst>
          </p:cNvPr>
          <p:cNvSpPr>
            <a:spLocks noGrp="1"/>
          </p:cNvSpPr>
          <p:nvPr>
            <p:ph idx="1"/>
          </p:nvPr>
        </p:nvSpPr>
        <p:spPr/>
        <p:txBody>
          <a:bodyPr>
            <a:normAutofit fontScale="85000" lnSpcReduction="10000"/>
          </a:bodyPr>
          <a:lstStyle/>
          <a:p>
            <a:pPr marL="45720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Tradução de uma escala de adaptabilidade individual produzida por </a:t>
            </a:r>
            <a:r>
              <a:rPr lang="pt-BR" sz="1800" dirty="0" err="1">
                <a:effectLst/>
                <a:latin typeface="Arial" panose="020B0604020202020204" pitchFamily="34" charset="0"/>
                <a:ea typeface="Times New Roman" panose="02020603050405020304" pitchFamily="18" charset="0"/>
                <a:cs typeface="Times New Roman" panose="02020603050405020304" pitchFamily="18" charset="0"/>
              </a:rPr>
              <a:t>Charbonnier-voirin</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Roussel (2012);</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45720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-Validação de uma escala de adaptabilidade individual através de análise confirmatória;</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45720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-Validação da escala de burnout já utilizada na Engenharia de Software em português através de análise fatorial confirmatória. Ela tinha sido validada e traduzida por Da Silva et al. (2016), utilizando apenas o Alfa de </a:t>
            </a:r>
            <a:r>
              <a:rPr lang="pt-BR" sz="1800" dirty="0" err="1">
                <a:effectLst/>
                <a:latin typeface="Arial" panose="020B0604020202020204" pitchFamily="34" charset="0"/>
                <a:ea typeface="Times New Roman" panose="02020603050405020304" pitchFamily="18" charset="0"/>
                <a:cs typeface="Times New Roman" panose="02020603050405020304" pitchFamily="18" charset="0"/>
              </a:rPr>
              <a:t>Cronbach</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45720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-Desenvolvimento da escala de instabilidade de tarefas e de equipes, utilizando análise fatorial exploratória;</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pic>
        <p:nvPicPr>
          <p:cNvPr id="15362" name="Picture 2" descr="How to write an excellent thesis conclusion - Paperpile">
            <a:extLst>
              <a:ext uri="{FF2B5EF4-FFF2-40B4-BE49-F238E27FC236}">
                <a16:creationId xmlns:a16="http://schemas.microsoft.com/office/drawing/2014/main" id="{D400246D-EDD6-4272-BA8E-9264011092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206324"/>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8273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511E84-3337-4EEF-9D7F-702A3951403D}"/>
              </a:ext>
            </a:extLst>
          </p:cNvPr>
          <p:cNvSpPr>
            <a:spLocks noGrp="1"/>
          </p:cNvSpPr>
          <p:nvPr>
            <p:ph type="title"/>
          </p:nvPr>
        </p:nvSpPr>
        <p:spPr/>
        <p:txBody>
          <a:bodyPr/>
          <a:lstStyle/>
          <a:p>
            <a:r>
              <a:rPr lang="pt-BR" dirty="0"/>
              <a:t>Trabalhos futuros</a:t>
            </a:r>
          </a:p>
        </p:txBody>
      </p:sp>
      <p:sp>
        <p:nvSpPr>
          <p:cNvPr id="3" name="Espaço Reservado para Conteúdo 2">
            <a:extLst>
              <a:ext uri="{FF2B5EF4-FFF2-40B4-BE49-F238E27FC236}">
                <a16:creationId xmlns:a16="http://schemas.microsoft.com/office/drawing/2014/main" id="{E050FF96-01FD-47B2-8824-6DA2E79D7C38}"/>
              </a:ext>
            </a:extLst>
          </p:cNvPr>
          <p:cNvSpPr>
            <a:spLocks noGrp="1"/>
          </p:cNvSpPr>
          <p:nvPr>
            <p:ph idx="1"/>
          </p:nvPr>
        </p:nvSpPr>
        <p:spPr/>
        <p:txBody>
          <a:bodyPr/>
          <a:lstStyle/>
          <a:p>
            <a:r>
              <a:rPr lang="pt-BR" sz="1800" dirty="0">
                <a:effectLst/>
                <a:latin typeface="Arial" panose="020B0604020202020204" pitchFamily="34" charset="0"/>
                <a:ea typeface="Calibri" panose="020F0502020204030204" pitchFamily="34" charset="0"/>
                <a:cs typeface="Times New Roman" panose="02020603050405020304" pitchFamily="18" charset="0"/>
              </a:rPr>
              <a:t>: </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O que faz indivíduos na computação se sentirem tão eficazes? Os resultados encontrados apontam para o fato de eles se perceberem mais adaptáveis a possíveis situações, e que isso tem relação com sua eficácia percebida.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r>
              <a:rPr lang="pt-BR" sz="1800" dirty="0">
                <a:effectLst/>
                <a:latin typeface="Arial" panose="020B0604020202020204" pitchFamily="34" charset="0"/>
                <a:ea typeface="Times New Roman" panose="02020603050405020304" pitchFamily="18" charset="0"/>
                <a:cs typeface="Times New Roman" panose="02020603050405020304" pitchFamily="18" charset="0"/>
              </a:rPr>
              <a:t>). Entender como o processo se manifesta no nível coletivo também é importante, pois existem outros fatores como o suporte mútuo e liderança, que também afetam as relações da adaptabilidade individual, assim como a satisfação e o burnout (BARNETT; BRADLEY, 2007; HOEGL; GEMUENDEN, 2001; NELSON; COOPRIDER, 1996; WEIMAR, 2013).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pic>
        <p:nvPicPr>
          <p:cNvPr id="4" name="Picture 2" descr="Megatendências e Desenvolvimento de Cenários Futuros - ANPEI">
            <a:extLst>
              <a:ext uri="{FF2B5EF4-FFF2-40B4-BE49-F238E27FC236}">
                <a16:creationId xmlns:a16="http://schemas.microsoft.com/office/drawing/2014/main" id="{CC7CEF6A-273A-4CBA-8E14-595CFF088A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222325"/>
            <a:ext cx="2838450"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1173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511E84-3337-4EEF-9D7F-702A3951403D}"/>
              </a:ext>
            </a:extLst>
          </p:cNvPr>
          <p:cNvSpPr>
            <a:spLocks noGrp="1"/>
          </p:cNvSpPr>
          <p:nvPr>
            <p:ph type="title"/>
          </p:nvPr>
        </p:nvSpPr>
        <p:spPr/>
        <p:txBody>
          <a:bodyPr/>
          <a:lstStyle/>
          <a:p>
            <a:r>
              <a:rPr lang="pt-BR" dirty="0"/>
              <a:t>Trabalhos futuros</a:t>
            </a:r>
          </a:p>
        </p:txBody>
      </p:sp>
      <p:sp>
        <p:nvSpPr>
          <p:cNvPr id="3" name="Espaço Reservado para Conteúdo 2">
            <a:extLst>
              <a:ext uri="{FF2B5EF4-FFF2-40B4-BE49-F238E27FC236}">
                <a16:creationId xmlns:a16="http://schemas.microsoft.com/office/drawing/2014/main" id="{E050FF96-01FD-47B2-8824-6DA2E79D7C38}"/>
              </a:ext>
            </a:extLst>
          </p:cNvPr>
          <p:cNvSpPr>
            <a:spLocks noGrp="1"/>
          </p:cNvSpPr>
          <p:nvPr>
            <p:ph idx="1"/>
          </p:nvPr>
        </p:nvSpPr>
        <p:spPr/>
        <p:txBody>
          <a:bodyPr/>
          <a:lstStyle/>
          <a:p>
            <a:pPr indent="274320" algn="just">
              <a:lnSpc>
                <a:spcPct val="150000"/>
              </a:lnSpc>
              <a:spcAft>
                <a:spcPts val="600"/>
              </a:spcAft>
            </a:pPr>
            <a:r>
              <a:rPr lang="pt-BR" sz="1800" dirty="0">
                <a:effectLst/>
                <a:latin typeface="Arial" panose="020B0604020202020204" pitchFamily="34" charset="0"/>
                <a:ea typeface="Calibri" panose="020F0502020204030204" pitchFamily="34" charset="0"/>
                <a:cs typeface="Times New Roman" panose="02020603050405020304" pitchFamily="18" charset="0"/>
              </a:rPr>
              <a:t>É importante entender também a direção da relação entre o burnout e a adaptabilidade individual e os motivos de ela ocorrer. </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Uma possível suposição a ser investigada é que a adaptabilidade individual leva indivíduos a se sentirem mais adequados para suas funções e, por isso, com menores índices de burnout.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pic>
        <p:nvPicPr>
          <p:cNvPr id="4" name="Picture 2" descr="Megatendências e Desenvolvimento de Cenários Futuros - ANPEI">
            <a:extLst>
              <a:ext uri="{FF2B5EF4-FFF2-40B4-BE49-F238E27FC236}">
                <a16:creationId xmlns:a16="http://schemas.microsoft.com/office/drawing/2014/main" id="{56DEE9A3-680E-4807-8671-FC852C4C03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222325"/>
            <a:ext cx="2838450"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3402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511E84-3337-4EEF-9D7F-702A3951403D}"/>
              </a:ext>
            </a:extLst>
          </p:cNvPr>
          <p:cNvSpPr>
            <a:spLocks noGrp="1"/>
          </p:cNvSpPr>
          <p:nvPr>
            <p:ph type="title"/>
          </p:nvPr>
        </p:nvSpPr>
        <p:spPr/>
        <p:txBody>
          <a:bodyPr/>
          <a:lstStyle/>
          <a:p>
            <a:r>
              <a:rPr lang="pt-BR" dirty="0"/>
              <a:t>Trabalhos futuros</a:t>
            </a:r>
          </a:p>
        </p:txBody>
      </p:sp>
      <p:sp>
        <p:nvSpPr>
          <p:cNvPr id="3" name="Espaço Reservado para Conteúdo 2">
            <a:extLst>
              <a:ext uri="{FF2B5EF4-FFF2-40B4-BE49-F238E27FC236}">
                <a16:creationId xmlns:a16="http://schemas.microsoft.com/office/drawing/2014/main" id="{E050FF96-01FD-47B2-8824-6DA2E79D7C38}"/>
              </a:ext>
            </a:extLst>
          </p:cNvPr>
          <p:cNvSpPr>
            <a:spLocks noGrp="1"/>
          </p:cNvSpPr>
          <p:nvPr>
            <p:ph idx="1"/>
          </p:nvPr>
        </p:nvSpPr>
        <p:spPr/>
        <p:txBody>
          <a:bodyPr/>
          <a:lstStyle/>
          <a:p>
            <a:pPr indent="27432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Mas, de acordo com o modelo de Franca, Da Silva e Sharp (2018), as características individuais moderam a relação da característica do trabalho com a satisfação. Outra possível investigação é entender se esses resultados, de fato, acorrem com a adaptabilidade individual.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pic>
        <p:nvPicPr>
          <p:cNvPr id="14338" name="Picture 2" descr="Megatendências e Desenvolvimento de Cenários Futuros - ANPEI">
            <a:extLst>
              <a:ext uri="{FF2B5EF4-FFF2-40B4-BE49-F238E27FC236}">
                <a16:creationId xmlns:a16="http://schemas.microsoft.com/office/drawing/2014/main" id="{974300AC-A9BF-4C45-80E0-39D5A573DE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222325"/>
            <a:ext cx="2838450"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09941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511E84-3337-4EEF-9D7F-702A3951403D}"/>
              </a:ext>
            </a:extLst>
          </p:cNvPr>
          <p:cNvSpPr>
            <a:spLocks noGrp="1"/>
          </p:cNvSpPr>
          <p:nvPr>
            <p:ph type="title"/>
          </p:nvPr>
        </p:nvSpPr>
        <p:spPr/>
        <p:txBody>
          <a:bodyPr/>
          <a:lstStyle/>
          <a:p>
            <a:r>
              <a:rPr lang="pt-BR" dirty="0"/>
              <a:t>Trabalhos futuros</a:t>
            </a:r>
          </a:p>
        </p:txBody>
      </p:sp>
      <p:sp>
        <p:nvSpPr>
          <p:cNvPr id="3" name="Espaço Reservado para Conteúdo 2">
            <a:extLst>
              <a:ext uri="{FF2B5EF4-FFF2-40B4-BE49-F238E27FC236}">
                <a16:creationId xmlns:a16="http://schemas.microsoft.com/office/drawing/2014/main" id="{E050FF96-01FD-47B2-8824-6DA2E79D7C38}"/>
              </a:ext>
            </a:extLst>
          </p:cNvPr>
          <p:cNvSpPr>
            <a:spLocks noGrp="1"/>
          </p:cNvSpPr>
          <p:nvPr>
            <p:ph idx="1"/>
          </p:nvPr>
        </p:nvSpPr>
        <p:spPr/>
        <p:txBody>
          <a:bodyPr>
            <a:normAutofit fontScale="92500" lnSpcReduction="20000"/>
          </a:bodyPr>
          <a:lstStyle/>
          <a:p>
            <a:pPr indent="274320" algn="just">
              <a:lnSpc>
                <a:spcPct val="150000"/>
              </a:lnSpc>
              <a:spcAft>
                <a:spcPts val="600"/>
              </a:spcAft>
            </a:pPr>
            <a:r>
              <a:rPr lang="pt-BR" sz="1800" dirty="0" err="1">
                <a:effectLst/>
                <a:latin typeface="Arial" panose="020B0604020202020204" pitchFamily="34" charset="0"/>
                <a:ea typeface="Times New Roman" panose="02020603050405020304" pitchFamily="18" charset="0"/>
              </a:rPr>
              <a:t>Charbonnier-voirin</a:t>
            </a:r>
            <a:r>
              <a:rPr lang="pt-BR" sz="1800" dirty="0">
                <a:effectLst/>
                <a:latin typeface="Arial" panose="020B0604020202020204" pitchFamily="34" charset="0"/>
                <a:ea typeface="Times New Roman" panose="02020603050405020304" pitchFamily="18" charset="0"/>
              </a:rPr>
              <a:t> e Roussel (2012) sugerem que, com pequenas mudanças no texto, a escala de adaptabilidade poderia ser modificada para uso por um supervisor imediato na avaliação de seus subordinados.</a:t>
            </a:r>
          </a:p>
          <a:p>
            <a:pPr indent="274320" algn="just">
              <a:lnSpc>
                <a:spcPct val="150000"/>
              </a:lnSpc>
              <a:spcAft>
                <a:spcPts val="600"/>
              </a:spcAft>
            </a:pPr>
            <a:endParaRPr lang="pt-BR" sz="1800" dirty="0">
              <a:latin typeface="Arial" panose="020B0604020202020204" pitchFamily="34" charset="0"/>
              <a:ea typeface="Times New Roman" panose="02020603050405020304" pitchFamily="18" charset="0"/>
              <a:cs typeface="Times New Roman" panose="02020603050405020304" pitchFamily="18" charset="0"/>
            </a:endParaRPr>
          </a:p>
          <a:p>
            <a:pPr indent="274320" algn="just">
              <a:lnSpc>
                <a:spcPct val="150000"/>
              </a:lnSpc>
              <a:spcAft>
                <a:spcPts val="600"/>
              </a:spcAft>
            </a:pPr>
            <a:r>
              <a:rPr lang="pt-BR" sz="1800" dirty="0">
                <a:effectLst/>
                <a:latin typeface="Arial" panose="020B0604020202020204" pitchFamily="34" charset="0"/>
                <a:ea typeface="Times New Roman" panose="02020603050405020304" pitchFamily="18" charset="0"/>
              </a:rPr>
              <a:t>Outro estudo é investigar se existe relação entre a função do respondente e os níveis de adaptabilidade individual que ele tem. Por exemplo, será que um gerente tende a ser mais adaptável de maneira interpessoal do que um desenvolvedor? Será que um desenvolvedor tende a ser mais adaptável ao aprendizado que um gerente?</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pic>
        <p:nvPicPr>
          <p:cNvPr id="13314" name="Picture 2" descr="Megatendências e Desenvolvimento de Cenários Futuros - ANPEI">
            <a:extLst>
              <a:ext uri="{FF2B5EF4-FFF2-40B4-BE49-F238E27FC236}">
                <a16:creationId xmlns:a16="http://schemas.microsoft.com/office/drawing/2014/main" id="{C5746FBA-032A-44C4-9B2B-DC175CFA2A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303360"/>
            <a:ext cx="2838450"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59581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5B7A71-0AE6-4842-8500-FF5159312A34}"/>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EBBB26C3-F96E-4074-AC85-D845AA1F466A}"/>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4205859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a:bodyPr>
          <a:lstStyle/>
          <a:p>
            <a:pPr indent="0" algn="just">
              <a:lnSpc>
                <a:spcPct val="150000"/>
              </a:lnSpc>
              <a:spcAft>
                <a:spcPts val="600"/>
              </a:spcAft>
              <a:buNone/>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Em geral, aceita-se o argumento de que os indivíduos na área precisam se adaptar a situações que ocorrem no dia a dia de trabalho como aprender novas linguagem, frameworks, lidar com a pressão de clientes, prazos e orçamentos, mudanças de equipes, </a:t>
            </a:r>
            <a:r>
              <a:rPr lang="pt-BR" sz="1800" i="1" dirty="0" err="1">
                <a:effectLst/>
                <a:latin typeface="Arial" panose="020B0604020202020204" pitchFamily="34" charset="0"/>
                <a:ea typeface="Times New Roman" panose="02020603050405020304" pitchFamily="18" charset="0"/>
                <a:cs typeface="Times New Roman" panose="02020603050405020304" pitchFamily="18" charset="0"/>
              </a:rPr>
              <a:t>job</a:t>
            </a:r>
            <a:r>
              <a:rPr lang="pt-BR" sz="1800" i="1" dirty="0">
                <a:effectLst/>
                <a:latin typeface="Arial" panose="020B0604020202020204" pitchFamily="34" charset="0"/>
                <a:ea typeface="Times New Roman" panose="02020603050405020304" pitchFamily="18" charset="0"/>
                <a:cs typeface="Times New Roman" panose="02020603050405020304" pitchFamily="18" charset="0"/>
              </a:rPr>
              <a:t> </a:t>
            </a:r>
            <a:r>
              <a:rPr lang="pt-BR" sz="1800" i="1" dirty="0" err="1">
                <a:effectLst/>
                <a:latin typeface="Arial" panose="020B0604020202020204" pitchFamily="34" charset="0"/>
                <a:ea typeface="Times New Roman" panose="02020603050405020304" pitchFamily="18" charset="0"/>
                <a:cs typeface="Times New Roman" panose="02020603050405020304" pitchFamily="18" charset="0"/>
              </a:rPr>
              <a:t>rotation</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resolução de problemas e lidar com situações inesperadas e de emergência, pois, simplesmente a área requer que o indivíduo perpasse por essas situações. Tudo isso sem levar em consideração características inerentes aos indivíduos ou até mesmo o impacto dessa adaptação nos seus trabalhos.</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0" algn="just">
              <a:lnSpc>
                <a:spcPct val="150000"/>
              </a:lnSpc>
              <a:spcAft>
                <a:spcPts val="600"/>
              </a:spcAft>
              <a:buNone/>
            </a:pPr>
            <a:endParaRPr lang="pt-BR" dirty="0"/>
          </a:p>
        </p:txBody>
      </p:sp>
    </p:spTree>
    <p:extLst>
      <p:ext uri="{BB962C8B-B14F-4D97-AF65-F5344CB8AC3E}">
        <p14:creationId xmlns:p14="http://schemas.microsoft.com/office/powerpoint/2010/main" val="770879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a:bodyPr>
          <a:lstStyle/>
          <a:p>
            <a:pPr marL="628650" indent="-28575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França,  Da Silva e Sharp (2018) afirmam que a satisfação com o trabalho pode ser expressa pela felicidade dos indivíduos com o trabalho. </a:t>
            </a:r>
          </a:p>
          <a:p>
            <a:pPr marL="628650" indent="-28575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A satisfação com o trabalho na Engenharia de Software (LENBERG; FELDT e WALLGREN, 2015).</a:t>
            </a:r>
          </a:p>
          <a:p>
            <a:pPr marL="628650" indent="-28575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A satisfação com trabalho influencia mais que a recompensa financeira (BURK; RICHARDSON; LATIN, 2000).</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0" algn="just">
              <a:lnSpc>
                <a:spcPct val="150000"/>
              </a:lnSpc>
              <a:spcAft>
                <a:spcPts val="600"/>
              </a:spcAft>
              <a:buNone/>
            </a:pPr>
            <a:endParaRPr lang="pt-BR" dirty="0"/>
          </a:p>
        </p:txBody>
      </p:sp>
      <p:pic>
        <p:nvPicPr>
          <p:cNvPr id="11266" name="Picture 2" descr="Customer Satisfaction - Perception">
            <a:extLst>
              <a:ext uri="{FF2B5EF4-FFF2-40B4-BE49-F238E27FC236}">
                <a16:creationId xmlns:a16="http://schemas.microsoft.com/office/drawing/2014/main" id="{2260DDF2-D32C-4882-8DD4-A9F6D5ECE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431304"/>
            <a:ext cx="2924175"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008828"/>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1627</TotalTime>
  <Words>3329</Words>
  <Application>Microsoft Office PowerPoint</Application>
  <PresentationFormat>Apresentação na tela (4:3)</PresentationFormat>
  <Paragraphs>206</Paragraphs>
  <Slides>79</Slides>
  <Notes>3</Notes>
  <HiddenSlides>1</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79</vt:i4>
      </vt:variant>
    </vt:vector>
  </HeadingPairs>
  <TitlesOfParts>
    <vt:vector size="85" baseType="lpstr">
      <vt:lpstr>Arial</vt:lpstr>
      <vt:lpstr>Calibri</vt:lpstr>
      <vt:lpstr>Swis721 Cn BT</vt:lpstr>
      <vt:lpstr>Times</vt:lpstr>
      <vt:lpstr>Times New Roman</vt:lpstr>
      <vt:lpstr>Tema do Office</vt:lpstr>
      <vt:lpstr>AS RELAÇÕES ENTRE ADAPTABILIDADE INDIVIDUAL, SATISFAÇÃO, BURNOUT E INSTABILIDADE DO PROJETO NA ENGENHARIA DE SOFTWARE </vt:lpstr>
      <vt:lpstr>Sumário</vt:lpstr>
      <vt:lpstr>Introdução</vt:lpstr>
      <vt:lpstr>Introdução</vt:lpstr>
      <vt:lpstr>Introdução</vt:lpstr>
      <vt:lpstr>Introdução</vt:lpstr>
      <vt:lpstr>Introdução</vt:lpstr>
      <vt:lpstr>Introdução</vt:lpstr>
      <vt:lpstr>Introdução</vt:lpstr>
      <vt:lpstr>Introdução</vt:lpstr>
      <vt:lpstr>Introdução</vt:lpstr>
      <vt:lpstr>Introdução</vt:lpstr>
      <vt:lpstr>Introdução</vt:lpstr>
      <vt:lpstr>Introdução</vt:lpstr>
      <vt:lpstr>Introdução</vt:lpstr>
      <vt:lpstr>Introdução</vt:lpstr>
      <vt:lpstr>Objetivos</vt:lpstr>
      <vt:lpstr>Referencial teórico - Adaptação</vt:lpstr>
      <vt:lpstr>Referencial teórico – Desempenho Adaptativo</vt:lpstr>
      <vt:lpstr>Referencial teórico – Desempenho Adaptativo</vt:lpstr>
      <vt:lpstr>Referencial teórico – Desempenho Adaptativo</vt:lpstr>
      <vt:lpstr>Referencial teórico – Adaptabilidade Individual</vt:lpstr>
      <vt:lpstr>Referencial teórico – Adaptabilidade Individual</vt:lpstr>
      <vt:lpstr>Referencial teórico – Adaptação na Engenharia de Software</vt:lpstr>
      <vt:lpstr>Referencial teórico – Adaptação na Engenharia de Software</vt:lpstr>
      <vt:lpstr>Referencial teórico – Satisfação</vt:lpstr>
      <vt:lpstr>Referencial teórico – Burnout</vt:lpstr>
      <vt:lpstr>Referencial teórico – Burnout</vt:lpstr>
      <vt:lpstr>Referencial teórico – Burnout</vt:lpstr>
      <vt:lpstr>Referencial teórico – Burnout</vt:lpstr>
      <vt:lpstr>Referencial teórico – Burnout</vt:lpstr>
      <vt:lpstr>Referencial teórico – Burnout</vt:lpstr>
      <vt:lpstr>Referencial teórico – Burnout</vt:lpstr>
      <vt:lpstr>Referencial teórico – Instabilidade</vt:lpstr>
      <vt:lpstr>Referencial teórico – Instabilidade</vt:lpstr>
      <vt:lpstr>Referencial teórico – Instabilidade</vt:lpstr>
      <vt:lpstr>Hipóteses de pesquisa </vt:lpstr>
      <vt:lpstr>Hipóteses de pesquisa </vt:lpstr>
      <vt:lpstr>Hipóteses de pesquisa </vt:lpstr>
      <vt:lpstr>Hipóteses de pesquisa </vt:lpstr>
      <vt:lpstr>Hipóteses de pesquisa </vt:lpstr>
      <vt:lpstr>Hipóteses de pesquisa </vt:lpstr>
      <vt:lpstr>Apresentação do PowerPoint</vt:lpstr>
      <vt:lpstr>Procedimentos metodológicos </vt:lpstr>
      <vt:lpstr>Procedimentos metodológicos </vt:lpstr>
      <vt:lpstr>Procedimentos metodológicos </vt:lpstr>
      <vt:lpstr>Apresentação do PowerPoint</vt:lpstr>
      <vt:lpstr>Apresentação do PowerPoint</vt:lpstr>
      <vt:lpstr>Resultados descritivos – Satisfação</vt:lpstr>
      <vt:lpstr>Resultados descritivos - Burnout</vt:lpstr>
      <vt:lpstr>Resultados descritivos - Burnout</vt:lpstr>
      <vt:lpstr>Resultados descritivos - Burnout</vt:lpstr>
      <vt:lpstr>Resultados descritivos - Burnout</vt:lpstr>
      <vt:lpstr>Resultados descritivos - Instabilidade</vt:lpstr>
      <vt:lpstr>Resultados descritivos - Instabilidade</vt:lpstr>
      <vt:lpstr>Resultados descritivos - Instabilidade</vt:lpstr>
      <vt:lpstr>Resultados descritivos - Instabilidade</vt:lpstr>
      <vt:lpstr>Apresentação do PowerPoint</vt:lpstr>
      <vt:lpstr>Resultados descritivos – Adaptabilidade Individual</vt:lpstr>
      <vt:lpstr>Resultados descritivos – Adaptabilidade Individual</vt:lpstr>
      <vt:lpstr>Resultados descritivos – Adaptabilidade Individual</vt:lpstr>
      <vt:lpstr>Resultados descritivos – Adaptabilidade Individual</vt:lpstr>
      <vt:lpstr>Resultados descritivos – Adaptabilidade Individual</vt:lpstr>
      <vt:lpstr>Relações entre adaptabilidade, instabilidade, satisfação e burnout</vt:lpstr>
      <vt:lpstr>Relações entre adaptabilidade, instabilidade, satisfação e burnout</vt:lpstr>
      <vt:lpstr>Relações entre adaptabilidade, instabilidade, satisfação e burnout</vt:lpstr>
      <vt:lpstr>Relações entre adaptabilidade, instabilidade, satisfação e burnout</vt:lpstr>
      <vt:lpstr>Relações entre adaptabilidade, instabilidade, satisfação e burnout</vt:lpstr>
      <vt:lpstr>Relações entre adaptabilidade, instabilidade, satisfação e burnout</vt:lpstr>
      <vt:lpstr>Relações entre adaptabilidade, instabilidade, satisfação e burnout</vt:lpstr>
      <vt:lpstr>Relações entre adaptabilidade, instabilidade, satisfação e burnout</vt:lpstr>
      <vt:lpstr>Conclusões</vt:lpstr>
      <vt:lpstr>Conclusões</vt:lpstr>
      <vt:lpstr>Conclusões</vt:lpstr>
      <vt:lpstr>Trabalhos futuros</vt:lpstr>
      <vt:lpstr>Trabalhos futuros</vt:lpstr>
      <vt:lpstr>Trabalhos futuros</vt:lpstr>
      <vt:lpstr>Trabalhos futuros</vt:lpstr>
      <vt:lpstr>Referências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Tomaz de Aquino dos Santos Junior</dc:creator>
  <cp:lastModifiedBy>Danilo Monteiro Ribeiro</cp:lastModifiedBy>
  <cp:revision>40</cp:revision>
  <dcterms:created xsi:type="dcterms:W3CDTF">2013-08-09T12:44:12Z</dcterms:created>
  <dcterms:modified xsi:type="dcterms:W3CDTF">2020-12-01T12:13:22Z</dcterms:modified>
</cp:coreProperties>
</file>