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58" r:id="rId3"/>
    <p:sldId id="257" r:id="rId4"/>
    <p:sldId id="336" r:id="rId5"/>
    <p:sldId id="337" r:id="rId6"/>
    <p:sldId id="282" r:id="rId7"/>
    <p:sldId id="283" r:id="rId8"/>
    <p:sldId id="284" r:id="rId9"/>
    <p:sldId id="285" r:id="rId10"/>
    <p:sldId id="364" r:id="rId11"/>
    <p:sldId id="286" r:id="rId12"/>
    <p:sldId id="287" r:id="rId13"/>
    <p:sldId id="365" r:id="rId14"/>
    <p:sldId id="288" r:id="rId15"/>
    <p:sldId id="289" r:id="rId16"/>
    <p:sldId id="290" r:id="rId17"/>
    <p:sldId id="338" r:id="rId18"/>
    <p:sldId id="260" r:id="rId19"/>
    <p:sldId id="291" r:id="rId20"/>
    <p:sldId id="262" r:id="rId21"/>
    <p:sldId id="366" r:id="rId22"/>
    <p:sldId id="292" r:id="rId23"/>
    <p:sldId id="346" r:id="rId24"/>
    <p:sldId id="347" r:id="rId25"/>
    <p:sldId id="345" r:id="rId26"/>
    <p:sldId id="263" r:id="rId27"/>
    <p:sldId id="293" r:id="rId28"/>
    <p:sldId id="344" r:id="rId29"/>
    <p:sldId id="264" r:id="rId30"/>
    <p:sldId id="294" r:id="rId31"/>
    <p:sldId id="267" r:id="rId32"/>
    <p:sldId id="340" r:id="rId33"/>
    <p:sldId id="301" r:id="rId34"/>
    <p:sldId id="302" r:id="rId35"/>
    <p:sldId id="348" r:id="rId36"/>
    <p:sldId id="350" r:id="rId37"/>
    <p:sldId id="351" r:id="rId38"/>
    <p:sldId id="265" r:id="rId39"/>
    <p:sldId id="266" r:id="rId40"/>
    <p:sldId id="296" r:id="rId41"/>
    <p:sldId id="295" r:id="rId42"/>
    <p:sldId id="298" r:id="rId43"/>
    <p:sldId id="299" r:id="rId44"/>
    <p:sldId id="300" r:id="rId45"/>
    <p:sldId id="308" r:id="rId46"/>
    <p:sldId id="268" r:id="rId47"/>
    <p:sldId id="304" r:id="rId48"/>
    <p:sldId id="305" r:id="rId49"/>
    <p:sldId id="342" r:id="rId50"/>
    <p:sldId id="343" r:id="rId51"/>
    <p:sldId id="269" r:id="rId52"/>
    <p:sldId id="309" r:id="rId53"/>
    <p:sldId id="353" r:id="rId54"/>
    <p:sldId id="354" r:id="rId55"/>
    <p:sldId id="352" r:id="rId56"/>
    <p:sldId id="270" r:id="rId57"/>
    <p:sldId id="355" r:id="rId58"/>
    <p:sldId id="356" r:id="rId59"/>
    <p:sldId id="357" r:id="rId60"/>
    <p:sldId id="310" r:id="rId61"/>
    <p:sldId id="311" r:id="rId62"/>
    <p:sldId id="272" r:id="rId63"/>
    <p:sldId id="271" r:id="rId64"/>
    <p:sldId id="312" r:id="rId65"/>
    <p:sldId id="313" r:id="rId66"/>
    <p:sldId id="314" r:id="rId67"/>
    <p:sldId id="273" r:id="rId68"/>
    <p:sldId id="319" r:id="rId69"/>
    <p:sldId id="320" r:id="rId70"/>
    <p:sldId id="321" r:id="rId71"/>
    <p:sldId id="322" r:id="rId72"/>
    <p:sldId id="274" r:id="rId73"/>
    <p:sldId id="315" r:id="rId74"/>
    <p:sldId id="316" r:id="rId75"/>
    <p:sldId id="317" r:id="rId76"/>
    <p:sldId id="318" r:id="rId77"/>
    <p:sldId id="275" r:id="rId78"/>
    <p:sldId id="324" r:id="rId79"/>
    <p:sldId id="325" r:id="rId80"/>
    <p:sldId id="326" r:id="rId81"/>
    <p:sldId id="327" r:id="rId82"/>
    <p:sldId id="328" r:id="rId83"/>
    <p:sldId id="358" r:id="rId84"/>
    <p:sldId id="359" r:id="rId85"/>
    <p:sldId id="329" r:id="rId86"/>
    <p:sldId id="330" r:id="rId87"/>
    <p:sldId id="279" r:id="rId88"/>
    <p:sldId id="331" r:id="rId89"/>
    <p:sldId id="332" r:id="rId90"/>
    <p:sldId id="278" r:id="rId91"/>
    <p:sldId id="333" r:id="rId92"/>
    <p:sldId id="334" r:id="rId93"/>
    <p:sldId id="335" r:id="rId94"/>
    <p:sldId id="280" r:id="rId95"/>
    <p:sldId id="360" r:id="rId96"/>
    <p:sldId id="361" r:id="rId97"/>
    <p:sldId id="362" r:id="rId98"/>
    <p:sldId id="363" r:id="rId9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intervalos de tempo regulares, a equipe reflete sobre como se tornar mais efetiva e, então, refina e ajusta seu comportamento de acordo.”(MANIFESTO, 2001).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se sentem insatisfeitos com seu desenvolvimento profissional e, infelizes consigo, experimentando um sentimento de que são incompetentes ao realizar seu trabalho, o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seja, as pessoas experimentam um sentimento crescente de que não têm habilidades e capacidades para realizar adequadamente seu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8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De acordo com </a:t>
            </a:r>
            <a:r>
              <a:rPr lang="pt-BR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Cullen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et al. (2014), adaptabilidade individual influencia a maneira como os indivíduos interpretam e respondem a uma situação. Para os autores, indivíduos mais adaptáveis são mais propensos a perceber as situações de maneira positiva. Por exemplo, os indivíduos visualizam o fato de aprender algo novo como um desafio e não como algo estressante ou negativo (CULLEN et al. 2014).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5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43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8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5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96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3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9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qual menciona que uma das competências a serem desenvolvidas nos egressos é: “adequar-se rapidamente às mudanças tecnológicas e aos novos ambientes de trabalho”(MINISTÉRIO DA EDUCAÇÃO, 2016).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1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4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352839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EF6-3213-4E1F-BF11-F9A2367C79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Satisfação também está relacionada com as condições do trabalho e da tarefa que os indivíduos realizam como, por exemplo, lidar com estresse, incerteza, aprendizado, resolução de problemas e relações interpessoais </a:t>
            </a:r>
            <a:r>
              <a:rPr lang="en-US" dirty="0">
                <a:effectLst/>
                <a:latin typeface="Swis721 Cn BT" panose="020B0506020202030204"/>
                <a:ea typeface="Times New Roman" panose="02020603050405020304" pitchFamily="18" charset="0"/>
              </a:rPr>
              <a:t>(FRANCA; DA SILVA; SHARP, 2018; GRAZIOTIN; WANG; ABRAHAMSSON, 2016; SACH; SHARP; PETRE,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3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54E6BE30-E63A-4935-A4F1-ED28C6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7272"/>
            <a:ext cx="2186269" cy="21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BAE04285-8F1E-42EB-B331-29AEACE5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13714"/>
            <a:ext cx="2160242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3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question mark - Wiktionary">
            <a:extLst>
              <a:ext uri="{FF2B5EF4-FFF2-40B4-BE49-F238E27FC236}">
                <a16:creationId xmlns:a16="http://schemas.microsoft.com/office/drawing/2014/main" id="{60274AFB-7FCC-4D3B-992A-E006363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2102124" cy="2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348880"/>
            <a:ext cx="8568952" cy="3528392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Mudanças &lt;-&gt; Instabilidade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93097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F321575D-7898-40BA-8DD0-AAA643F3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316"/>
            <a:ext cx="2079105" cy="20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9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u="sng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87612-A7C4-42B9-866F-4AEB293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Referencial</a:t>
            </a:r>
          </a:p>
          <a:p>
            <a:r>
              <a:rPr lang="pt-BR" dirty="0"/>
              <a:t>Hipótese </a:t>
            </a:r>
          </a:p>
          <a:p>
            <a:r>
              <a:rPr lang="pt-BR" dirty="0"/>
              <a:t>Procedimentos metodológicos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</a:t>
            </a:r>
          </a:p>
          <a:p>
            <a:r>
              <a:rPr lang="pt-BR" dirty="0"/>
              <a:t>Trabalhos futuros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571760"/>
            <a:ext cx="8075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33589" y="2564904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percepção da capacidade dos profissionais de se ajustarem e lidarem com a natureza imprevisível das situações, o quão impactante é para os profissionais mudarem sua orientação ou foco, quando necessário e até que ponto eles conseguem tomar decisões razoáveis, apesar da incerteza inerente e da ambiguidade da situação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2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534380" y="2536523"/>
            <a:ext cx="8075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capacidade de desempenhar de maneira eficaz em diferentes culturas, aprendendo novas linguagens, valores, tradições e políticas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dirty="0">
                <a:latin typeface="Arial" panose="020B0604020202020204" pitchFamily="34" charset="0"/>
              </a:rPr>
              <a:t>A adaptação do seu corpo ou ao ambiente difíceis de trabalhar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5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08920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quanto que o indivíduo consegue permanecer de maneira composta e calma quando confrontado com circunstâncias difíceis ou uma carga de trabalho ou cronograma altamente exigente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mede percepção do indivíduo quanto à capacidade dele de reagir a situações de urgências, de emergências, ou perigosas de forma adequada, analisando rapidamente as opções existentes para lidar com as situações e suas implicações.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80928"/>
            <a:ext cx="8075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como a capacidade de se preparar e aprender novas habilidades que serão requeridas em trabalhos futuros ou para a nova carreira.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demonstrar flexibilidade interpessoal; ajustar o estilo interpessoal para atingir um objetivo; adaptar o comportamento interpessoal para trabalhar efetivamente com uma nova equipe, colegas de trabalho ou clientes; e ser um prestador de serviços flexível e responsivo, capaz de antecipar e atender efetivamente às necessidades do cliente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64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Cinco dimensões, que são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resolução de problemas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reatividade diante de Emergências ou Circunstâncias Inesperadas, Adaptabilidade Interpessoal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Treinamento e Aprendizado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Gerenciamento do Estresse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 liderança para cooperação, resolução de problemas e liderança para coordenação.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Agente reativo, limitador e adaptador. </a:t>
            </a:r>
          </a:p>
          <a:p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8B6C23-1B16-4E09-B754-F2A6F75E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45024"/>
            <a:ext cx="5533727" cy="24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Kude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et al. (2014) 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Foram identificados eventos (não rotineiros) que fazem os indivíduos se adaptarem. Estes eventos foram classificados em três categorias: 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volatilidade da tarefa, </a:t>
            </a:r>
            <a:r>
              <a:rPr lang="pt-BR" sz="1800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disrupção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tecnológica e instabilidade da equipe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Deixa ou pista </a:t>
            </a:r>
            <a:r>
              <a:rPr lang="pt-BR" sz="1800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cue</a:t>
            </a: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Uma deixa é conceituada como qualquer tipo de evento não rotineiro que pode ser previamente conhecido ou não, que tem potencial para perturbar e afetar o processo atual (LOUIS; SUTTON, 1991). 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-&gt;  A percepção de um </a:t>
            </a:r>
            <a:r>
              <a:rPr lang="pt-BR" sz="32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conjunto de deixas que podem levar o individuo ou a equipe a se adaptar.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671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tarefa é definida como a percepção do indivíduo sobre as mudanças que ocorrem em suas tarefas, em especial, com novos requisitos, </a:t>
            </a: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da equipe 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instabilidade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instabilidade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497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16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4876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Maslach, Schaufeli, Leiter (2001):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xaustão emocional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aixa realização pessoal no trabalho, também chamada de eficácia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despersonalização ou cinismo,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caracterizada pela situação em que o indivíduo passa a tratar os outros indivíduos ao redor do seu trabalho, como clientes e colegas de trabalho, como objetos, desenvolvendo, assim, uma insensibilidade emocional.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91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baixa realização pessoal no trabalho, também chamada de eficácia,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pode ser definida como uma tendência do trabalhador a se autoavaliar de forma negativa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56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Maslach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Schaufeli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Leiter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(2001): resposta a um conjunto de situações que ocorre no trabalho.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2562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1115616" y="764704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H1 - A percepção da adaptabilidade individual tem uma relação positiva com a satisfação com o trabalho dos indivíduos na Engenharia de Software.</a:t>
            </a:r>
          </a:p>
          <a:p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b="1" i="1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H2 – A percepção da adaptabilidade individual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92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H3– A percepção da satisfação com o trabalho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9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H4 - A percepção da instabilidade está relacionada positivamente com burnout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H5 - A percepção da instabilidade está relacionada negativamente com a satisfação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36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1331640" y="2348880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6FA15D-2593-4F08-B45F-9F92AC21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20328"/>
              </p:ext>
            </p:extLst>
          </p:nvPr>
        </p:nvGraphicFramePr>
        <p:xfrm>
          <a:off x="323529" y="2591841"/>
          <a:ext cx="8640960" cy="1771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1756557045"/>
                    </a:ext>
                  </a:extLst>
                </a:gridCol>
              </a:tblGrid>
              <a:tr h="38743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2000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265394"/>
                  </a:ext>
                </a:extLst>
              </a:tr>
              <a:tr h="38743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Eu mantenho minha calma em situações em que sou obrigado a tomar muitas decisões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914494"/>
                  </a:ext>
                </a:extLst>
              </a:tr>
              <a:tr h="7748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Eu faço treinamento regularmente ou fora do trabalho para manter minhas competências atualizadas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13495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ABCD5F5-3963-42DC-B49C-A62B2EDC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55494"/>
              </p:ext>
            </p:extLst>
          </p:nvPr>
        </p:nvGraphicFramePr>
        <p:xfrm>
          <a:off x="251520" y="4725144"/>
          <a:ext cx="8640959" cy="1265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9">
                  <a:extLst>
                    <a:ext uri="{9D8B030D-6E8A-4147-A177-3AD203B41FA5}">
                      <a16:colId xmlns:a16="http://schemas.microsoft.com/office/drawing/2014/main" val="3425179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018592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Considerando tudo, estou satisfeito com meu trabalho. 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580376"/>
                  </a:ext>
                </a:extLst>
              </a:tr>
              <a:tr h="35146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Em geral, eu gosto de trabalhar aqui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3082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Em geral, não gosto do meu trabalho 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05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144CE0-706B-408D-B0B6-CA0A57A38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93120"/>
              </p:ext>
            </p:extLst>
          </p:nvPr>
        </p:nvGraphicFramePr>
        <p:xfrm>
          <a:off x="107504" y="2697479"/>
          <a:ext cx="8856984" cy="1307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1194876426"/>
                    </a:ext>
                  </a:extLst>
                </a:gridCol>
              </a:tblGrid>
              <a:tr h="32689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Traduzido por Da Silva et al.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488493"/>
                  </a:ext>
                </a:extLst>
              </a:tr>
              <a:tr h="32689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Estou perdendo o entusiasmo pelo meu trabalho 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064672"/>
                  </a:ext>
                </a:extLst>
              </a:tr>
              <a:tr h="32689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No meu trabalho, eu me sinto confiante de que realizo minhas tarefas com efetividade 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063418"/>
                  </a:ext>
                </a:extLst>
              </a:tr>
              <a:tr h="32689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Acho que meu trabalho não contribui para nada 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00224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83FF167-53DB-49E2-8C57-336A7D52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8" y="2696686"/>
            <a:ext cx="14359473" cy="4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DC4F6B1-7649-4C20-9745-EB4EDCCBB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73258"/>
              </p:ext>
            </p:extLst>
          </p:nvPr>
        </p:nvGraphicFramePr>
        <p:xfrm>
          <a:off x="107504" y="4149080"/>
          <a:ext cx="885698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435817452"/>
                    </a:ext>
                  </a:extLst>
                </a:gridCol>
              </a:tblGrid>
              <a:tr h="19095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Instabilidade de equipe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683155"/>
                  </a:ext>
                </a:extLst>
              </a:tr>
              <a:tr h="58878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...membros da minha equipe precisaram se ausentar/afastar temporariamente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...pessoas entraram e/ou saíram do projeto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459672"/>
                  </a:ext>
                </a:extLst>
              </a:tr>
              <a:tr h="19095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Instabilidade da tarefa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726975"/>
                  </a:ext>
                </a:extLst>
              </a:tr>
              <a:tr h="73199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...foram adicionados requisitos que não estavam previstos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...os requisitos do software não estavam claros (em relação a completude, ambiguidade, consistência, </a:t>
                      </a:r>
                      <a:r>
                        <a:rPr lang="pt-BR" sz="2000" dirty="0" err="1">
                          <a:effectLst/>
                          <a:latin typeface="Swis721 Cn BT" panose="020B0506020202030204"/>
                        </a:rPr>
                        <a:t>etc</a:t>
                      </a: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)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21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488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84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a validação de face, também foram seguidas as recomendações propostas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 e Costa (2014) e se utilizou um grupo de especialistas com no conhecimento no conteúdo da escala para revisar os itens selecionados. Nesta fase, participaram 12 pessoas. </a:t>
            </a:r>
            <a:endParaRPr lang="pt-BR" sz="32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CONSTRUÇÃO DA ESCALA DE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A004CD-01B3-419F-ACFF-DAFF7C9F9F8D}"/>
              </a:ext>
            </a:extLst>
          </p:cNvPr>
          <p:cNvPicPr/>
          <p:nvPr/>
        </p:nvPicPr>
        <p:blipFill rotWithShape="1">
          <a:blip r:embed="rId2"/>
          <a:srcRect l="1323" t="4383" r="3675" b="26372"/>
          <a:stretch/>
        </p:blipFill>
        <p:spPr bwMode="auto">
          <a:xfrm>
            <a:off x="899592" y="2996951"/>
            <a:ext cx="7632848" cy="324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769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307774-6EC7-4FD7-92FA-67281D2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74" y="3645023"/>
            <a:ext cx="2581214" cy="25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319" y="2852936"/>
            <a:ext cx="6544736" cy="3744417"/>
          </a:xfrm>
        </p:spPr>
        <p:txBody>
          <a:bodyPr>
            <a:normAutofit fontScale="85000" lnSpcReduction="10000"/>
          </a:bodyPr>
          <a:lstStyle/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</a:rPr>
              <a:t>Mudanças - &gt; Adaptação</a:t>
            </a:r>
          </a:p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A habilidade, capacidade, disposição e/ou motivação do indivíduo para alterar ou se ajustar a diferentes características da tarefa (sociais e ambientais), quando exigido ou de maneira proativa (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2006). </a:t>
            </a:r>
            <a:endParaRPr lang="pt-BR" sz="3600" dirty="0">
              <a:latin typeface="Swis721 Cn BT" panose="020B0506020202030204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800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16" y="2736507"/>
            <a:ext cx="5626968" cy="40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595BFA-6998-49DC-8C47-1A0B80E19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6" r="2536"/>
          <a:stretch/>
        </p:blipFill>
        <p:spPr>
          <a:xfrm>
            <a:off x="271778" y="2637724"/>
            <a:ext cx="8504138" cy="36791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2033F17-90D2-4A82-A9AB-0289D4E809C8}"/>
              </a:ext>
            </a:extLst>
          </p:cNvPr>
          <p:cNvSpPr txBox="1">
            <a:spLocks/>
          </p:cNvSpPr>
          <p:nvPr/>
        </p:nvSpPr>
        <p:spPr>
          <a:xfrm>
            <a:off x="609600" y="15743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/>
              <a:t>Resultados descritivos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993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8C4B0-B4A9-4C2F-87CF-7568D864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2" y="2708920"/>
            <a:ext cx="7492455" cy="2077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5772" y="520526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0.81</a:t>
            </a:r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- Burnout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64DA9F-3BBD-445A-AB47-220EA667D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083574"/>
              </p:ext>
            </p:extLst>
          </p:nvPr>
        </p:nvGraphicFramePr>
        <p:xfrm>
          <a:off x="971600" y="4320341"/>
          <a:ext cx="7850440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403830278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6529397"/>
                    </a:ext>
                  </a:extLst>
                </a:gridCol>
                <a:gridCol w="1253811">
                  <a:extLst>
                    <a:ext uri="{9D8B030D-6E8A-4147-A177-3AD203B41FA5}">
                      <a16:colId xmlns:a16="http://schemas.microsoft.com/office/drawing/2014/main" val="2626789937"/>
                    </a:ext>
                  </a:extLst>
                </a:gridCol>
                <a:gridCol w="52675">
                  <a:extLst>
                    <a:ext uri="{9D8B030D-6E8A-4147-A177-3AD203B41FA5}">
                      <a16:colId xmlns:a16="http://schemas.microsoft.com/office/drawing/2014/main" val="660889785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Exaustão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3,20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1,495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15667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90A841A-3465-4AE1-A17A-E74CF24F0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85300"/>
              </p:ext>
            </p:extLst>
          </p:nvPr>
        </p:nvGraphicFramePr>
        <p:xfrm>
          <a:off x="971600" y="3284984"/>
          <a:ext cx="7850440" cy="517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297712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1767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Cinismo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2,43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1,39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22042F-9D66-4685-BF9B-816D390E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37049"/>
              </p:ext>
            </p:extLst>
          </p:nvPr>
        </p:nvGraphicFramePr>
        <p:xfrm>
          <a:off x="971600" y="3820578"/>
          <a:ext cx="7850440" cy="562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4520361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4796266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597221803"/>
                    </a:ext>
                  </a:extLst>
                </a:gridCol>
              </a:tblGrid>
              <a:tr h="56244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Eficácia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5,58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1,010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9278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02909F-2DE8-4EF9-9960-F82138FC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18784"/>
              </p:ext>
            </p:extLst>
          </p:nvPr>
        </p:nvGraphicFramePr>
        <p:xfrm>
          <a:off x="971600" y="2382453"/>
          <a:ext cx="7850440" cy="86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Dimensão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67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02" y="188640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22838"/>
              </p:ext>
            </p:extLst>
          </p:nvPr>
        </p:nvGraphicFramePr>
        <p:xfrm>
          <a:off x="611560" y="1143000"/>
          <a:ext cx="763284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687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13411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487751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4694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2416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681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20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" y="2348880"/>
            <a:ext cx="8553238" cy="23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9AAC0-7BC2-48F9-BA66-3F7542C2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67" y="2189973"/>
            <a:ext cx="9408196" cy="24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5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1143000"/>
          </a:xfrm>
        </p:spPr>
        <p:txBody>
          <a:bodyPr/>
          <a:lstStyle/>
          <a:p>
            <a:r>
              <a:rPr lang="pt-BR" dirty="0"/>
              <a:t>Resultados descritivos - Instabilidade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298A84-4987-48E9-A568-02EAAADC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03590"/>
              </p:ext>
            </p:extLst>
          </p:nvPr>
        </p:nvGraphicFramePr>
        <p:xfrm>
          <a:off x="827584" y="2555776"/>
          <a:ext cx="7560840" cy="28681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816609">
                  <a:extLst>
                    <a:ext uri="{9D8B030D-6E8A-4147-A177-3AD203B41FA5}">
                      <a16:colId xmlns:a16="http://schemas.microsoft.com/office/drawing/2014/main" val="638176050"/>
                    </a:ext>
                  </a:extLst>
                </a:gridCol>
                <a:gridCol w="1384759">
                  <a:extLst>
                    <a:ext uri="{9D8B030D-6E8A-4147-A177-3AD203B41FA5}">
                      <a16:colId xmlns:a16="http://schemas.microsoft.com/office/drawing/2014/main" val="4038628910"/>
                    </a:ext>
                  </a:extLst>
                </a:gridCol>
                <a:gridCol w="2359472">
                  <a:extLst>
                    <a:ext uri="{9D8B030D-6E8A-4147-A177-3AD203B41FA5}">
                      <a16:colId xmlns:a16="http://schemas.microsoft.com/office/drawing/2014/main" val="583512057"/>
                    </a:ext>
                  </a:extLst>
                </a:gridCol>
              </a:tblGrid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Dimensão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6774886"/>
                  </a:ext>
                </a:extLst>
              </a:tr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 tecnológica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1,00113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09721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 de equipe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3,92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1,32498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8724"/>
                  </a:ext>
                </a:extLst>
              </a:tr>
              <a:tr h="106286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 de tarefas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4,81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1,27840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</a:endParaRP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326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149247"/>
            <a:ext cx="7474411" cy="51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" y="1700808"/>
            <a:ext cx="9108352" cy="38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182563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9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Portanto, adaptabilidade é algo que merece atenção na Engenharia de Software</a:t>
            </a:r>
            <a:endParaRPr lang="pt-BR" sz="1900" b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0047"/>
              </p:ext>
            </p:extLst>
          </p:nvPr>
        </p:nvGraphicFramePr>
        <p:xfrm>
          <a:off x="971600" y="1185515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09D56A-5D6F-4901-A5A3-97631AF7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5" y="3188028"/>
            <a:ext cx="9132235" cy="255935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C171460-1CB8-4CC6-9BEF-CCD3779C8510}"/>
              </a:ext>
            </a:extLst>
          </p:cNvPr>
          <p:cNvSpPr txBox="1">
            <a:spLocks/>
          </p:cNvSpPr>
          <p:nvPr/>
        </p:nvSpPr>
        <p:spPr>
          <a:xfrm>
            <a:off x="1115616" y="2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Resultados Correlação -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859316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C73A21C4-8E9B-44AF-8E85-AB1994C4A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17420"/>
              </p:ext>
            </p:extLst>
          </p:nvPr>
        </p:nvGraphicFramePr>
        <p:xfrm>
          <a:off x="457200" y="2564904"/>
          <a:ext cx="8496942" cy="419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3617166359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112334491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440470250"/>
                    </a:ext>
                  </a:extLst>
                </a:gridCol>
              </a:tblGrid>
              <a:tr h="515287">
                <a:tc>
                  <a:txBody>
                    <a:bodyPr/>
                    <a:lstStyle/>
                    <a:p>
                      <a:r>
                        <a:rPr lang="pt-BR" dirty="0"/>
                        <a:t>Dimensão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Desvio Padrão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0352"/>
                  </a:ext>
                </a:extLst>
              </a:tr>
              <a:tr h="82648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Reatividade diante de emergências ou circunstâncias inesperadas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41553"/>
                  </a:ext>
                </a:extLst>
              </a:tr>
              <a:tr h="65460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a resolução de problemas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,93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28216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Gerenciamento do estresse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5,67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,96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77283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Treinamento e aprendizado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5,79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02855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interpessoal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6,19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04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35418"/>
              </p:ext>
            </p:extLst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AVE 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408956" cy="40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08920"/>
            <a:ext cx="90010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9" y="2780928"/>
            <a:ext cx="8260411" cy="35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93631"/>
              </p:ext>
            </p:extLst>
          </p:nvPr>
        </p:nvGraphicFramePr>
        <p:xfrm>
          <a:off x="251520" y="2621739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73808"/>
            <a:ext cx="6624736" cy="60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adaptabilidade, instabilidade, satisfação e </a:t>
            </a:r>
            <a:r>
              <a:rPr lang="pt-BR" dirty="0" err="1"/>
              <a:t>burnout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na área precisam se adaptar a situações que ocorrem no dia a dia de trabalho como aprender novas linguagem, frameworks, lidar com a pressão de clientes, prazos e orçamentos, mudanças de equipes,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resolução de problemas e lidar com situações inesperadas e de emergência, pois, simplesmente a área requer que o indivíduo perpasse por essas situações.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79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4" y="2564904"/>
            <a:ext cx="7644152" cy="35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Resumo da Hipóteses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BF6031-CA69-42C3-A61E-E9ED212F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24135"/>
            <a:ext cx="866929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3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Problemas com VME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(2015)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Gurlek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Açlkgöz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Latham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(2019)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Pradhan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Jena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Singh (2017)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satisfação e todas as dimensões do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validação da escala de burnout na Engenharia de software com análise confirmatória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Recomendações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5ABFB1-4642-4DB0-BE13-32D2DB2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" y="1177280"/>
            <a:ext cx="9504335" cy="5580112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9F2875D-C37F-43B3-B4EB-898F1126FEDE}"/>
              </a:ext>
            </a:extLst>
          </p:cNvPr>
          <p:cNvCxnSpPr/>
          <p:nvPr/>
        </p:nvCxnSpPr>
        <p:spPr>
          <a:xfrm>
            <a:off x="3995936" y="184482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6981DEA-A751-4EA2-A5AD-F880DD542E3A}"/>
              </a:ext>
            </a:extLst>
          </p:cNvPr>
          <p:cNvCxnSpPr/>
          <p:nvPr/>
        </p:nvCxnSpPr>
        <p:spPr>
          <a:xfrm>
            <a:off x="7524328" y="1843431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793FC5-8E9B-4C85-9440-D2602BC48418}"/>
              </a:ext>
            </a:extLst>
          </p:cNvPr>
          <p:cNvCxnSpPr/>
          <p:nvPr/>
        </p:nvCxnSpPr>
        <p:spPr>
          <a:xfrm>
            <a:off x="4242792" y="3429000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E579705-EFE3-4057-81E2-DA2C98132A91}"/>
              </a:ext>
            </a:extLst>
          </p:cNvPr>
          <p:cNvCxnSpPr>
            <a:cxnSpLocks/>
          </p:cNvCxnSpPr>
          <p:nvPr/>
        </p:nvCxnSpPr>
        <p:spPr>
          <a:xfrm>
            <a:off x="251520" y="3645024"/>
            <a:ext cx="86409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1154CBE-C09F-4B15-A2FA-B440B8EEB8CA}"/>
              </a:ext>
            </a:extLst>
          </p:cNvPr>
          <p:cNvCxnSpPr/>
          <p:nvPr/>
        </p:nvCxnSpPr>
        <p:spPr>
          <a:xfrm>
            <a:off x="4860032" y="472514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8B95035-30B5-48D2-BEAE-1995B509A948}"/>
              </a:ext>
            </a:extLst>
          </p:cNvPr>
          <p:cNvCxnSpPr/>
          <p:nvPr/>
        </p:nvCxnSpPr>
        <p:spPr>
          <a:xfrm>
            <a:off x="66328" y="4980357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83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87"/>
            <a:ext cx="8229600" cy="1143000"/>
          </a:xfrm>
        </p:spPr>
        <p:txBody>
          <a:bodyPr/>
          <a:lstStyle/>
          <a:p>
            <a:r>
              <a:rPr lang="pt-BR" dirty="0"/>
              <a:t>Recomendações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72577-C89B-4E57-ABC9-F8EE2FC4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" y="2399184"/>
            <a:ext cx="8870517" cy="3384376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1FD0B53-F18C-4F14-87B4-CBA1A6E742E2}"/>
              </a:ext>
            </a:extLst>
          </p:cNvPr>
          <p:cNvCxnSpPr>
            <a:cxnSpLocks/>
          </p:cNvCxnSpPr>
          <p:nvPr/>
        </p:nvCxnSpPr>
        <p:spPr>
          <a:xfrm>
            <a:off x="4753135" y="3356992"/>
            <a:ext cx="8373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9AE73A-44B9-4B08-BDDC-3876912DAD40}"/>
              </a:ext>
            </a:extLst>
          </p:cNvPr>
          <p:cNvCxnSpPr>
            <a:cxnSpLocks/>
          </p:cNvCxnSpPr>
          <p:nvPr/>
        </p:nvCxnSpPr>
        <p:spPr>
          <a:xfrm>
            <a:off x="539552" y="3573016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CB1C16-B17F-452A-A68F-66319C6A5A56}"/>
              </a:ext>
            </a:extLst>
          </p:cNvPr>
          <p:cNvCxnSpPr>
            <a:cxnSpLocks/>
          </p:cNvCxnSpPr>
          <p:nvPr/>
        </p:nvCxnSpPr>
        <p:spPr>
          <a:xfrm>
            <a:off x="5076056" y="4581128"/>
            <a:ext cx="9115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019EDF-B36B-4E13-B30B-31C921336873}"/>
              </a:ext>
            </a:extLst>
          </p:cNvPr>
          <p:cNvCxnSpPr>
            <a:cxnSpLocks/>
          </p:cNvCxnSpPr>
          <p:nvPr/>
        </p:nvCxnSpPr>
        <p:spPr>
          <a:xfrm>
            <a:off x="1187624" y="4829971"/>
            <a:ext cx="77544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099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99" y="2349449"/>
            <a:ext cx="8229600" cy="3528392"/>
          </a:xfrm>
        </p:spPr>
        <p:txBody>
          <a:bodyPr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Tradução de uma escala de adaptabilidade individual produzida por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 Roussel (2012);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de uma escala de adaptabilidade individual através de análise confirmatória;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da escala de burnout já utilizada na Engenharia de Software em português através de análise fatorial confirmatória. Ela tinha sido validada e traduzida por Da Silva et al. (2016), utilizando apenas o Alfa de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Cronbach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-Desenvolvimento da escala de instabilidade de tarefas e de equipes, utilizando análise fatorial exploratória;</a:t>
            </a:r>
            <a:endParaRPr lang="pt-BR" sz="1800" dirty="0">
              <a:latin typeface="Swis721 Cn BT" panose="020B0506020202030204"/>
            </a:endParaRPr>
          </a:p>
        </p:txBody>
      </p:sp>
      <p:pic>
        <p:nvPicPr>
          <p:cNvPr id="15362" name="Picture 2" descr="How to write an excellent thesis conclusion - Paperpile">
            <a:extLst>
              <a:ext uri="{FF2B5EF4-FFF2-40B4-BE49-F238E27FC236}">
                <a16:creationId xmlns:a16="http://schemas.microsoft.com/office/drawing/2014/main" id="{D400246D-EDD6-4272-BA8E-92640110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Entender como o processo se manifesta no nível coletivo também é importante, pois existem outros fatores como o suporte mútuo e liderança, que também afetam as relações da adaptabilidade individual, assim como a satisfação e o burnout (BARNETT; BRADLEY, 2007; HOEGL; GEMUENDEN, 2001; NELSON; COOPRIDER, 1996; WEIMAR, 2013).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56DEE9A3-680E-4807-8671-FC852C4C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02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Mas, 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Roussel (2012) sugerem que, com pequenas mudanças no texto, a escala de adaptabilidade poderia ser modificada para uso por um supervisor imediato na avaliação de seus subordinados.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5746FBA-032A-44C4-9B2B-DC175CFA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336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6315</Words>
  <Application>Microsoft Office PowerPoint</Application>
  <PresentationFormat>Apresentação na tela (4:3)</PresentationFormat>
  <Paragraphs>577</Paragraphs>
  <Slides>98</Slides>
  <Notes>20</Notes>
  <HiddenSlides>14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 - Geral</vt:lpstr>
      <vt:lpstr>Introdução</vt:lpstr>
      <vt:lpstr>Introdução - Adaptabilidade</vt:lpstr>
      <vt:lpstr>Introdução - Adaptabilidade</vt:lpstr>
      <vt:lpstr>Introdução</vt:lpstr>
      <vt:lpstr>Introdução - Satisfação</vt:lpstr>
      <vt:lpstr>Introdução - Satisfação</vt:lpstr>
      <vt:lpstr>Introdução</vt:lpstr>
      <vt:lpstr>Introdução - Burnout</vt:lpstr>
      <vt:lpstr>Introdução - Burnout</vt:lpstr>
      <vt:lpstr>Introdução</vt:lpstr>
      <vt:lpstr>Introdução</vt:lpstr>
      <vt:lpstr>Introdução Instabilidade</vt:lpstr>
      <vt:lpstr>Introdução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Apresentação do PowerPoint</vt:lpstr>
      <vt:lpstr>Hipóteses de pesquisa </vt:lpstr>
      <vt:lpstr>Hipóteses de pesquisa </vt:lpstr>
      <vt:lpstr>Hipóteses de pesquisa </vt:lpstr>
      <vt:lpstr>Hipóteses de pesquisa </vt:lpstr>
      <vt:lpstr>Hipóteses de pesquisa 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Resultados descritivos</vt:lpstr>
      <vt:lpstr>Apresentação do PowerPoint</vt:lpstr>
      <vt:lpstr>Resultados descritivos – Satisfação</vt:lpstr>
      <vt:lpstr>Resultados descritivos - Burnout</vt:lpstr>
      <vt:lpstr>Resultados AFC- Burnout</vt:lpstr>
      <vt:lpstr>Resultados AFC - Burnout</vt:lpstr>
      <vt:lpstr>Resultados AFC- Burnout</vt:lpstr>
      <vt:lpstr>Resultados descritivos - Instabilidade</vt:lpstr>
      <vt:lpstr>Resultados AFE - Instabilidade</vt:lpstr>
      <vt:lpstr>Resultados AFC- Instabilidade</vt:lpstr>
      <vt:lpstr>Resultados AFC - Instabilidade</vt:lpstr>
      <vt:lpstr>Apresentação do PowerPoint</vt:lpstr>
      <vt:lpstr>Resultados descritivos – Adaptabilidade Individual</vt:lpstr>
      <vt:lpstr>Resultados descritivos – Adaptabilidade Individual</vt:lpstr>
      <vt:lpstr>Resultados AVE – Adaptabilidade Individual</vt:lpstr>
      <vt:lpstr>Resultados Correlação – Adaptabilidade Individual</vt:lpstr>
      <vt:lpstr>Resultados Confiabilidade – Adaptabilidade Individual</vt:lpstr>
      <vt:lpstr>Relações entre adaptabilidade e satisfação</vt:lpstr>
      <vt:lpstr>Relações entre adaptabilidade e burnout</vt:lpstr>
      <vt:lpstr>Relações entre adaptabilidade, instabilidade, satisfação e burnout</vt:lpstr>
      <vt:lpstr>Relações entre instabilidade e burnout</vt:lpstr>
      <vt:lpstr>Relações entre instabilidade e satisfação</vt:lpstr>
      <vt:lpstr>Resumo da Hipóteses</vt:lpstr>
      <vt:lpstr>Implicações</vt:lpstr>
      <vt:lpstr>Implicações</vt:lpstr>
      <vt:lpstr>Recomendações </vt:lpstr>
      <vt:lpstr>Recomendações</vt:lpstr>
      <vt:lpstr>Conclusões</vt:lpstr>
      <vt:lpstr>Conclusões</vt:lpstr>
      <vt:lpstr>Conclusões</vt:lpstr>
      <vt:lpstr>Trabalhos futuros</vt:lpstr>
      <vt:lpstr>Trabalhos futuros</vt:lpstr>
      <vt:lpstr>Trabalhos futuros</vt:lpstr>
      <vt:lpstr>Trabalhos futuros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Danilo Monteiro Ribeiro</cp:lastModifiedBy>
  <cp:revision>81</cp:revision>
  <dcterms:created xsi:type="dcterms:W3CDTF">2013-08-09T12:44:12Z</dcterms:created>
  <dcterms:modified xsi:type="dcterms:W3CDTF">2020-12-06T19:10:31Z</dcterms:modified>
</cp:coreProperties>
</file>