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6" r:id="rId2"/>
    <p:sldId id="258" r:id="rId3"/>
    <p:sldId id="257" r:id="rId4"/>
    <p:sldId id="336" r:id="rId5"/>
    <p:sldId id="337" r:id="rId6"/>
    <p:sldId id="282" r:id="rId7"/>
    <p:sldId id="283" r:id="rId8"/>
    <p:sldId id="284" r:id="rId9"/>
    <p:sldId id="285" r:id="rId10"/>
    <p:sldId id="364" r:id="rId11"/>
    <p:sldId id="286" r:id="rId12"/>
    <p:sldId id="287" r:id="rId13"/>
    <p:sldId id="365" r:id="rId14"/>
    <p:sldId id="288" r:id="rId15"/>
    <p:sldId id="289" r:id="rId16"/>
    <p:sldId id="290" r:id="rId17"/>
    <p:sldId id="338" r:id="rId18"/>
    <p:sldId id="260" r:id="rId19"/>
    <p:sldId id="291" r:id="rId20"/>
    <p:sldId id="262" r:id="rId21"/>
    <p:sldId id="366" r:id="rId22"/>
    <p:sldId id="292" r:id="rId23"/>
    <p:sldId id="346" r:id="rId24"/>
    <p:sldId id="347" r:id="rId25"/>
    <p:sldId id="345" r:id="rId26"/>
    <p:sldId id="263" r:id="rId27"/>
    <p:sldId id="293" r:id="rId28"/>
    <p:sldId id="344" r:id="rId29"/>
    <p:sldId id="264" r:id="rId30"/>
    <p:sldId id="294" r:id="rId31"/>
    <p:sldId id="267" r:id="rId32"/>
    <p:sldId id="340" r:id="rId33"/>
    <p:sldId id="301" r:id="rId34"/>
    <p:sldId id="302" r:id="rId35"/>
    <p:sldId id="348" r:id="rId36"/>
    <p:sldId id="350" r:id="rId37"/>
    <p:sldId id="351" r:id="rId38"/>
    <p:sldId id="265" r:id="rId39"/>
    <p:sldId id="266" r:id="rId40"/>
    <p:sldId id="296" r:id="rId41"/>
    <p:sldId id="295" r:id="rId42"/>
    <p:sldId id="298" r:id="rId43"/>
    <p:sldId id="299" r:id="rId44"/>
    <p:sldId id="300" r:id="rId45"/>
    <p:sldId id="308" r:id="rId46"/>
    <p:sldId id="268" r:id="rId47"/>
    <p:sldId id="304" r:id="rId48"/>
    <p:sldId id="305" r:id="rId49"/>
    <p:sldId id="342" r:id="rId50"/>
    <p:sldId id="343" r:id="rId51"/>
    <p:sldId id="269" r:id="rId52"/>
    <p:sldId id="353" r:id="rId53"/>
    <p:sldId id="309" r:id="rId54"/>
    <p:sldId id="352" r:id="rId55"/>
    <p:sldId id="270" r:id="rId56"/>
    <p:sldId id="355" r:id="rId57"/>
    <p:sldId id="356" r:id="rId58"/>
    <p:sldId id="357" r:id="rId59"/>
    <p:sldId id="310" r:id="rId60"/>
    <p:sldId id="311" r:id="rId61"/>
    <p:sldId id="272" r:id="rId62"/>
    <p:sldId id="271" r:id="rId63"/>
    <p:sldId id="312" r:id="rId64"/>
    <p:sldId id="313" r:id="rId65"/>
    <p:sldId id="314" r:id="rId66"/>
    <p:sldId id="273" r:id="rId67"/>
    <p:sldId id="319" r:id="rId68"/>
    <p:sldId id="320" r:id="rId69"/>
    <p:sldId id="321" r:id="rId70"/>
    <p:sldId id="367" r:id="rId71"/>
    <p:sldId id="322" r:id="rId72"/>
    <p:sldId id="274" r:id="rId73"/>
    <p:sldId id="315" r:id="rId74"/>
    <p:sldId id="316" r:id="rId75"/>
    <p:sldId id="317" r:id="rId76"/>
    <p:sldId id="318" r:id="rId77"/>
    <p:sldId id="275" r:id="rId78"/>
    <p:sldId id="324" r:id="rId79"/>
    <p:sldId id="325" r:id="rId80"/>
    <p:sldId id="326" r:id="rId81"/>
    <p:sldId id="327" r:id="rId82"/>
    <p:sldId id="368" r:id="rId83"/>
    <p:sldId id="369" r:id="rId84"/>
    <p:sldId id="371" r:id="rId85"/>
    <p:sldId id="372" r:id="rId86"/>
    <p:sldId id="328" r:id="rId87"/>
    <p:sldId id="358" r:id="rId88"/>
    <p:sldId id="359" r:id="rId89"/>
    <p:sldId id="373" r:id="rId90"/>
    <p:sldId id="374" r:id="rId91"/>
    <p:sldId id="329" r:id="rId92"/>
    <p:sldId id="330" r:id="rId93"/>
    <p:sldId id="279" r:id="rId94"/>
    <p:sldId id="331" r:id="rId95"/>
    <p:sldId id="332" r:id="rId96"/>
    <p:sldId id="278" r:id="rId97"/>
    <p:sldId id="333" r:id="rId98"/>
    <p:sldId id="334" r:id="rId99"/>
    <p:sldId id="335" r:id="rId100"/>
    <p:sldId id="280" r:id="rId101"/>
    <p:sldId id="360" r:id="rId102"/>
    <p:sldId id="361" r:id="rId103"/>
    <p:sldId id="362" r:id="rId104"/>
    <p:sldId id="363" r:id="rId10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78003" autoAdjust="0"/>
  </p:normalViewPr>
  <p:slideViewPr>
    <p:cSldViewPr>
      <p:cViewPr varScale="1">
        <p:scale>
          <a:sx n="49" d="100"/>
          <a:sy n="49" d="100"/>
        </p:scale>
        <p:origin x="16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2B5-875D-4003-895D-F40CEBB778A9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50E8-F985-49B9-B26F-7854039BF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intervalos de tempo regulares, a equipe reflete sobre como se tornar mais efetiva e, então, refina e ajusta seu comportamento de acordo.”(MANIFESTO, 2001).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2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deixa é um fator primordial dentro da adaptação, pois é um processo individual de reconhecimento de informações em que cada membro da equipe busca por situações no ambiente que podem ter o potencial de afetar o sucesso da missão da equipe (BURKE </a:t>
            </a:r>
            <a:r>
              <a:rPr lang="pt-BR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2006).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76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Maslach, Schaufeli, Leiter (2001), o burnout é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constituído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por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dimensões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estão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relacionadas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atuam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forma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independente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primeira dimensão é a de exaustão emocional que tem como principal característica a ausência ou carência de entusiasmo e energia, além de sentimento de esgotamento de recursos pelo indivíduo.</a:t>
            </a:r>
            <a:endParaRPr lang="pt-BR" dirty="0"/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merriweather"/>
              </a:rPr>
              <a:t>Por não mais conseguir lidar com os sentimentos vividos nas relações interpessoais no trabalho, o profissional, desenvolve uma insensibilidade emocional, sendo que o mesmo passa a tratar seus clientes/alunos/pacientes e colegas de trabalho como objetos e de forma fria, impessoal e massificada.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24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indivíduos se sentem insatisfeitos com seu desenvolvimento profissional e, infelizes consigo, experimentando um sentimento de que são incompetentes ao realizar seu trabalho, o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seja, as pessoas experimentam um sentimento crescente de que não têm habilidades e capacidades para realizar adequadamente seu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18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 significa que 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existir uma discrepância entre as habilidades dos funcionários e as expectativas de trabalho, necessitando, assim, que o indivíduo mude.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8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De acordo com </a:t>
            </a:r>
            <a:r>
              <a:rPr lang="pt-BR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Cullen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et al. (2014), adaptabilidade individual influencia a maneira como os indivíduos interpretam e respondem a uma situação. Para os autores, indivíduos mais adaptáveis são mais propensos a perceber as situações de maneira positiva. Por exemplo, os indivíduos visualizam o fato de aprender algo novo como um desafio e não como algo estressante ou negativo (CULLEN et al. 2014).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15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43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288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552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9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031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5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99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41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observar que os valores da variância média extraída estão abaixo do valor de referência. Todavia, se a AVE for menor que 0,5, mas a confiabilidade composta for superior a 0,6, a validade convergente do constructo ainda é adequada (FORNELL; LARCKER, 1981; LAM, 2012; SALKIND, 2010).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97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 análise de validade discriminante, utilizamos o critério de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Fornell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Larcker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(1981) em que se avalia se a raiz quadrada das VME (diagonal com valores em negrito na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Tabela 15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de cada fator é maior do que as correlações entre os fatores. Como pode ser verificado, quase todas as correlações são maiores que a raiz da VME, o que não evidenciaria a validade discriminante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esta razão, uma análise complementar, utilizando o critério de Anderson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Gerbin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(1988), foi realizada para a validade discriminante, em que se compara dois modelos: o modelo livre e um modelo fixando a correlação de dois fatores como sendo um. O objetivo é verificar se o modelo livre possui um melhor ajuste, bem como refutar a hipótese de que os modelos são iguais. Nesse sentido, analisamos o modelo livre e o modelo fixando a correlação entre Gerenciamento do estresse no trabalho e Reatividade diante de emergências, por ser a maior correlação identificada no modelo. Os dois modelos apresentaram diferença significativa (p &lt; 0,001), por meio da </a:t>
            </a:r>
            <a:r>
              <a:rPr lang="pt-BR" sz="1800" i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 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teste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-quadrado, sendo o modelo livre (ꭓ²  = 569.77) com melhor ajuste do que o modelo fixado (ꭓ² = </a:t>
            </a:r>
            <a:r>
              <a:rPr lang="pt-BR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641.93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p&lt;0,001. Assim, há evidência de validade discriminante no modelo.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qual menciona que uma das competências a serem desenvolvidas nos egressos é: “adequar-se rapidamente às mudanças tecnológicas e aos novos ambientes de trabalho”(MINISTÉRIO DA EDUCAÇÃO, 2016).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1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013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domain-general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takes a situation-spanning perspective that views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adaptive capabilities as generic. This work is based in the individual differences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litera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-</a:t>
            </a:r>
            <a:endParaRPr lang="en-US" b="0" i="0" dirty="0">
              <a:solidFill>
                <a:srgbClr val="231F20"/>
              </a:solidFill>
              <a:effectLst/>
              <a:latin typeface="ff5"/>
            </a:endParaRP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ture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characterized by the key underlying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that adaptation can be captured as </a:t>
            </a:r>
            <a:endParaRPr lang="en-US" b="0" i="0" dirty="0">
              <a:solidFill>
                <a:srgbClr val="231F20"/>
              </a:solidFill>
              <a:effectLst/>
              <a:latin typeface="ff6"/>
            </a:endParaRP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 relatively stable (set of) trait(s) and related performance constructs that can be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gener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alized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across domains  a performance construct (i.e., a set of dimensions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characterize adaptive job performance;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Pulakos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et al., 2000) or an individual differ-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ence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construct (i.e., a set of broadband, relatively stable traits;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Ployhart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&amp;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Bliese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2006). Conversely, the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domain-specific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focuses on key skills and/or processes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relevant to adaptation for domain-specific knowledge and skills. A key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this approach is that specific capabilities under-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lying performance adaptation can be learned and that their application is specific to 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knowledge and skill domain rather than general across a range of work situations. The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primary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target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for this work is to develop knowledge, skills, and capabilities via training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or other developmental experiences that can increase performance in a task context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shifts in novelty, difficulty, and/or complexity. Within this approach, researchers have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pically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adopted one of two general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conceptualizations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performance adaptation—a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domain-specific performance change (i.e., a change in performance from a routine to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novel task;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4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84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352839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DEF6-3213-4E1F-BF11-F9A2367C79DC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RELAÇÕES ENTRE ADAPTABILIDADE INDIVIDUAL, SATISFAÇÃO, BURNOUT E INSTABILIDADE DO PROJETO NA ENGENHARIA DE SOFTWARE</a:t>
            </a:r>
            <a:br>
              <a:rPr lang="pt-BR" sz="18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cap="al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pt-BR" sz="1800" b="0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danilo monteiro ribeiro</a:t>
            </a:r>
            <a:endParaRPr lang="pt-BR" sz="1800" b="1" cap="all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Fabio Queda Bueno 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SiIva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José Jorge Lima Dias Junior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Satisfação também está relacionada com as condições do trabalho e da tarefa que os indivíduos realizam como, por exemplo, lidar com estresse, incerteza, aprendizado, resolução de problemas e relações interpessoais </a:t>
            </a:r>
            <a:r>
              <a:rPr lang="en-US" dirty="0">
                <a:effectLst/>
                <a:latin typeface="Swis721 Cn BT" panose="020B0506020202030204"/>
                <a:ea typeface="Times New Roman" panose="02020603050405020304" pitchFamily="18" charset="0"/>
              </a:rPr>
              <a:t>(FRANCA; DA SILVA; SHARP, 2018; GRAZIOTIN; WANG; ABRAHAMSSON, 2016; SACH; SHARP; PETRE,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3185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WILLIAMS, Laurie; COCKBURN, Alistair. Agile software development: it’s about feedback and change.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36, n. 6, p. 39–43, 2003.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MELNIK, Grigori; MAURER, Frank. Comparative Analysis of Job Satisfaction in Agile and Non-agile Software Development Teams.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XP’06 Proceedings of the 7th international conference on Extreme Programming and Agile Processes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32–42, 2006.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http://www.springerlink.com/index/V556H4T270612011.pdf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Barry W. Get ready for agile methods, with care.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Barry W.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Boehm’S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Lifetime Contributions to Software Development, Management, and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535–543, 2007.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MANIFESTO,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Manifesto for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2001.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PLOYHART, R. E.; BLIESE, P. D. Individual Adaptability (I-ADAPT) Theory: Conceptualizing the Antecedents, Consequences, and Measurement of Individual Differences in Adaptability Robert.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Human Performance and Cognitive Engineering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6, p. 3–39, 2006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http://www.scopus.com/inward/record.url?eid=2-s2.0-33645845680&amp;partnerID=tZOtx3y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8597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Paul Luo; KO, Andrew J.; ZHU,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makes a great software engineer? In:  2015, Proceedings - International Conference on Software Engineering. [S. l.: s. n.] p. 700–710.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Faheem et al. Soft skills requirements in software development jobs : a cross-cultural empirical study. Journal of Systems and Information Technology, [S. l.], v. 14, n. 1, p. 58–81, 2017.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INVERARDI, Paola; JAZAYERI, Mehdi. Software Engineering Education in the Modern Age: Software Education and Training Sessions at the International Conference, on Software Engineering, ICSE 2005, St. Louis, MO, USA, May 15-21, 2005, Revised Lectures. [S. l.]: Springer, 2006. v. 4309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Curriculares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Nacionais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(DCN16).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CNE/CES no 5, de 16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2016, [S. l.], v. 2016, p. 9, 2016.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http://portal.mec.gov.br/index.php?option=com_docman&amp;view=download&amp;alias=52101-rces005-16-pdf&amp;category_slug=novembro-2016-pdf&amp;Itemid=30192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FRANCA, Cesar; DA SILVA, Fabio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Bueno; SHARP, Helen. Motivation and Satisfaction of Software Engineers. IEEE Transactions on Software Engineering, [S. l.], p. 1–27, 2018.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LENBERG, Per; FELDT, Robert; WALLGREN, Lars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software engineering: A definition and systematic literature review. Journal of Systems and Software, [S. l.], v. 107, p. 15–37, 2015.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BURK, Lisa; RICHARDSON, Jean; LATIN, Lisa. Conflict Management in Software Development Environments. Eighteenth Annual Pacific Northwest Software Quality Conference, [S. l.], p. 1–65, 2000.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https://www.researchgate.net/publication/318987959_Conflict_Management_in_Software_Development_Environments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Christina; SCHAUFELI, Wilmar B.; LEITER, Michael P. JOB BURNOUT.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Rev. Psychol., [S. l.], v. 52, p. 397–422, 2001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765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SWIDER, Brian W.; ZIMMERMAN, Ryan D. Born to burnout: A meta-analytic path model of personality, job burnout, and work outcomes. Journal of Vocational Behavior, [S. l.], v. 76, n. 3, p. 487–506, 2010.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http://dx.doi.org/10.1016/j.jvb.2010.01.003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BAARD, Samantha K.; RENCH, Tara A.; KOZLOWSKI, Steve W. J. Performance Adaptation: A Theoretical Integration and Review. [S. l.: s. n.]. v. 40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PULAKOS, Elaine D. et al. Adaptability in the workplace: Development of a taxonomy of adaptive performance. Journal of Applied Psychology, [S. l.], v. 85, n. 4, p. 612–624, 2000.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CHARBONNIER-VOIRIN, Audrey; ROUSSEL, Patrice. Adaptive performance: A new scale to measure individual performance in organizations. Canadian Journal of Administrative Sciences, [S. l.], v. 29, n. 3, p. 280–293,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DIAS-JR, Jose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lima. MODELO DE COMPETÊNCIAS À LUZ DA ADAPTABILIDADE PARA ANÁLISE DA ATUAÇÃO EM EQUIPES DE SOFTWARE. 2018. - UFPB, [s. l.], 2018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KUDE, Thomas et al. Adaptation Patterns in Agile Information Systems Development Teams.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[S. l.], p. 1–15, 2014.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516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LOUIS, Meryl Reis; SUTTON, Robert I. Switching Cognitive Gears: From Habits of Mind to Active Thinking. Human Relations, [S. l.], v. 44, n. 1, p. 55–76, 1991.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Julie Yu-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Relationships among interpersonal conflict , requirements uncertainty , and software project performance. International Journal of Project Management, [S. l.], v. 29, n. 5, p. 547–556, 2011.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http://dx.doi.org/10.1016/j.ijproman.2010.04.007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ZOWGHI, Didar; NURMULIANI, N. A Study of the Impact of Requirements Volatility on Software Project Performance. In:  2002, Proceedings of the Ninth Asia-Pacific Software Engineering Conference. [S. l.: s. n.] p. 1–9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SONNETAG, Sabine; BRODBECK, Felix C.; JRT, Dt. Stressor-burnout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Stressor-burnout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relationship in software development teams development. Journal of Occupational and Organizational Psychology, [S. l.], v. 67, p. 327–341, 1994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AKGÜN, Ali E. et al. Knowledge networks in new product development projects: A transactive memory perspective. Information and Management, [S. l.], v. 42, n. 8, p. 1105–1120, 2005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ROBBES, Romain; LUNGU, Mircea; RÖTHLISBERGER, David. How do developers react to API deprecation? The case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ecosystem. Proceedings of the ACM SIGSOFT 20th International Symposium on the Foundations of Software Engineering, FSE 2012, [S. l.], 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1623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BAVOTA, Gabriele et al. The evolution of project inter-dependencies in a software ecosystem: The case of apache. IEEE International Conference on Software Maintenance, ICSM, [S. l.], p. 280–289, 2013.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LOCKE, Edwin A. What is Job Satisfaction ? Organizational Behavior an Human Performance, [S. l.], v. 4, p. 309–336, 1969.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C.; LEITER, M. .. Burnout. Stress: Concepts, Cognition, Emotion, and Behavior, [S. l.], p. 351–357, 2016.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FREUDENBERGER, Herbert J. Staff Burn-Out. [S. l.], v. 90, n. 1, p. 159–165, 1974.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TOPPINEN-TANNER, Salla. Process of burnout: structure, antecedents, and consequences. [S. l.: s. n.]. v. 34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PASQUALI, Luiz.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Psicometria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testes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psicológicos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[S. l.]: Ed.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DEVELLIS, Robert F. Scale development: Theory and applications. [S. l.]: Sage publications, 2016. v. 26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Selahattin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GURLEK,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Effects of Organizational Structures and Learning Organization on Job Embeddedness and Individual Adaptive Performance. Procedia Economics and Finance, [S. l.], v. 23, n. December, p. 1358–1366, 2015.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http://dx.doi.org/10.1016/S2212-5671(15)00523-7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PRADHAN, Rabindra Kumar; JENA,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Lalatendu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SINGH, Sanjay Kumar. Examining the role of emotional intelligence between organizational learning and adaptive performance in Indian manufacturing industries. Journal of Workplace Learning, [S. l.], v. 29, n. 3, p. 235–247, 2017.</a:t>
            </a:r>
            <a:endParaRPr lang="pt-BR" dirty="0"/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40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54E6BE30-E63A-4935-A4F1-ED28C6DB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37272"/>
            <a:ext cx="2186269" cy="21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B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urnout de trabalho, que é uma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síndrome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em que os estressores de um trabalho alteram as respostas às atribuições de tarefas de maneiras negativas (MASLACH; SCHAUFELI; LEITER, 2001).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ndivíduos têm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comportamentos destrutivos 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como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conflitos pessoais, cansaço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, bem como eventos organizacionais, tal qual 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rotatividade, o absenteísmo e a redução do desempenho no trabalho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(SWIDER; ZIMMERMAN,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5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</a:rPr>
              <a:t>Huarng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(2001) investigou a quantidade de pessoas que tinha burnout do trabalho e encontrou que ao menos 39%</a:t>
            </a:r>
          </a:p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OMS classificou o burnout no trabalho como uma doença com o lançamento do CID-11 (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Classificação Internacional de Doenças) (OMS, 2019)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0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BAE04285-8F1E-42EB-B331-29AEACE56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13714"/>
            <a:ext cx="2160242" cy="216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3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question mark - Wiktionary">
            <a:extLst>
              <a:ext uri="{FF2B5EF4-FFF2-40B4-BE49-F238E27FC236}">
                <a16:creationId xmlns:a16="http://schemas.microsoft.com/office/drawing/2014/main" id="{60274AFB-7FCC-4D3B-992A-E006363F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3056"/>
            <a:ext cx="2102124" cy="21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85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Instabilidade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348880"/>
            <a:ext cx="8568952" cy="3528392"/>
          </a:xfrm>
        </p:spPr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Mudanças &lt;-&gt; Instabilidade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-&gt;  A percepção de um conjunto de situações que podem levar o individuo ou a equipe a se adaptar.</a:t>
            </a:r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litical Instability - Baker Tilly">
            <a:extLst>
              <a:ext uri="{FF2B5EF4-FFF2-40B4-BE49-F238E27FC236}">
                <a16:creationId xmlns:a16="http://schemas.microsoft.com/office/drawing/2014/main" id="{B2F38AC6-6A79-4B00-B24E-32F4F60A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93097"/>
            <a:ext cx="4462743" cy="23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6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F321575D-7898-40BA-8DD0-AAA643F3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316"/>
            <a:ext cx="2079105" cy="20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9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92312"/>
            <a:ext cx="8363271" cy="4205039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OG: 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Investigar as relações entre a adaptabilidade individual, a satisfação com o trabalho, a instabilidade e o </a:t>
            </a:r>
            <a:r>
              <a:rPr lang="pt-BR" sz="2300" b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na percepção dos membros de equipes de software.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OE1.Traduzir para o português e validar uma escala sobre adaptabilidade individual na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OE2. Desenvolver e validar uma escala sobre instabilidade para 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OE3. Avaliar a significância das relações entre a adaptabilidade individual, satisfação com o trabalho, instabilidade, Burnout na Engenharia de Software e suas respectivas positividades e negatividades.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12290" name="Picture 2" descr="Strategic Objectives | BDO Ideas at work">
            <a:extLst>
              <a:ext uri="{FF2B5EF4-FFF2-40B4-BE49-F238E27FC236}">
                <a16:creationId xmlns:a16="http://schemas.microsoft.com/office/drawing/2014/main" id="{4F71832A-9026-4A18-AE2F-615CC90F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462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4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CFB65-B4C8-45DF-B626-1CB27426C7C3}"/>
              </a:ext>
            </a:extLst>
          </p:cNvPr>
          <p:cNvSpPr txBox="1"/>
          <p:nvPr/>
        </p:nvSpPr>
        <p:spPr>
          <a:xfrm>
            <a:off x="457200" y="26369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afirmam que o fenômeno do desempenho adaptativo pode ser considerado como </a:t>
            </a:r>
            <a:r>
              <a:rPr lang="pt-BR" sz="2800" b="1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alterações cognitivas, afetivas, motivacionais e comportamentais realizadas devido às demandas que ocorrem no ambiente.</a:t>
            </a:r>
          </a:p>
        </p:txBody>
      </p:sp>
    </p:spTree>
    <p:extLst>
      <p:ext uri="{BB962C8B-B14F-4D97-AF65-F5344CB8AC3E}">
        <p14:creationId xmlns:p14="http://schemas.microsoft.com/office/powerpoint/2010/main" val="32931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2A8D-3E6A-4B10-B358-19015E39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C87612-A7C4-42B9-866F-4AEB293A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Referencial</a:t>
            </a:r>
          </a:p>
          <a:p>
            <a:r>
              <a:rPr lang="pt-BR" dirty="0"/>
              <a:t>Hipótese </a:t>
            </a:r>
          </a:p>
          <a:p>
            <a:r>
              <a:rPr lang="pt-BR" dirty="0"/>
              <a:t>Procedimentos metodológicos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 </a:t>
            </a:r>
          </a:p>
          <a:p>
            <a:r>
              <a:rPr lang="pt-BR" dirty="0"/>
              <a:t>Trabalhos futuros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FAB2C0-9629-4F1F-B214-FF439289D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204864"/>
            <a:ext cx="728315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571760"/>
            <a:ext cx="80752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(II) lidar com situações de trabalho incertas e imprevisíveis;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(III)adaptabilidade cultural;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(IV)adaptabilidade física;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(V)lidar com o estresse do trabalho;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(VI) lidar com situações de emergências ou crise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(VII)aprender novas tarefas de trabalho, tecnologias e procedimentos;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(VIII)adaptabilidade interpessoal;</a:t>
            </a: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1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33589" y="2564904"/>
            <a:ext cx="807524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(II) lidar com situações de trabalho incertas e imprevisíveis;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percepção da capacidade dos profissionais de se ajustarem e lidarem com a natureza imprevisível das situações, o quão impactante é para os profissionais mudarem sua orientação ou foco, quando necessário e até que ponto eles conseguem tomar decisões razoáveis, apesar da incerteza inerente e da ambiguidade da situação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2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534380" y="2536523"/>
            <a:ext cx="8075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(III)adaptabilidade cultural;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capacidade de desempenhar de maneira eficaz em diferentes culturas, aprendendo novas linguagens, valores, tradições e políticas 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(IV)adaptabilidade física; </a:t>
            </a:r>
          </a:p>
          <a:p>
            <a:r>
              <a:rPr lang="pt-BR" dirty="0">
                <a:latin typeface="Arial" panose="020B0604020202020204" pitchFamily="34" charset="0"/>
              </a:rPr>
              <a:t>A adaptação do seu corpo ou ao ambiente difíceis de trabalhar</a:t>
            </a: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54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708920"/>
            <a:ext cx="807524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(V)lidar com o estresse do trabalho;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quanto que o indivíduo consegue permanecer de maneira composta e calma quando confrontado com circunstâncias difíceis ou uma carga de trabalho ou cronograma altamente exigente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(VI) lidar com situações de emergências ou crise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Essa dimensão mede percepção do indivíduo quanto à capacidade dele de reagir a situações de urgências, de emergências, ou perigosas de forma adequada, analisando rapidamente as opções existentes para lidar com as situações e suas implicações.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57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780928"/>
            <a:ext cx="80752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(VII)aprender novas tarefas de trabalho, tecnologias e procedimentos;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essa dimensão como a capacidade de se preparar e aprender novas habilidades que serão requeridas em trabalhos futuros ou para a nova carreira.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(VIII)adaptabilidade interpessoal;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demonstrar flexibilidade interpessoal; ajustar o estilo interpessoal para atingir um objetivo; adaptar o comportamento interpessoal para trabalhar efetivamente com uma nova equipe, colegas de trabalho ou clientes; e ser um prestador de serviços flexível e responsivo, capaz de antecipar e atender efetivamente às necessidades do cliente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pPr marL="400050" indent="-400050">
              <a:buAutoNum type="romanLcParenBoth"/>
            </a:pP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pPr marL="400050" indent="-400050">
              <a:buAutoNum type="romanLcParenBoth"/>
            </a:pP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64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 definem que a adaptabilidade é um conjunto de habilidades, competências e motivações que um indivíduo tem para ser proativo e/ou reativo a mudanças em diferentes situações no ambiente.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4277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54E87E-E1B9-4A8E-9CDD-A60C6E12B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70" y="2222706"/>
            <a:ext cx="7740860" cy="414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BFF7A4-808C-473A-81A7-2D7E04C053E9}"/>
              </a:ext>
            </a:extLst>
          </p:cNvPr>
          <p:cNvSpPr txBox="1"/>
          <p:nvPr/>
        </p:nvSpPr>
        <p:spPr>
          <a:xfrm>
            <a:off x="2843808" y="63634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(2006)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9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A366C81-D13C-47A8-9459-B53BA1C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 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Roussel (2012)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adaptabilidade interpessoal e cultural foram carregadas em um único fator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lidar com situações de incerteza e de emergência e crise.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retirada da dimensão física. </a:t>
            </a:r>
          </a:p>
          <a:p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Cinco dimensões, que são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resolução de problemas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reatividade diante de Emergências ou Circunstâncias Inesperadas, Adaptabilidade Interpessoal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Treinamento e Aprendizado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 Gerenciamento do Estresse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6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Dias-Jr (2018)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modelo de competências à luz da adaptabilidade. (Domínio específico)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Controle emocional, busca por ajuda, resiliência, autoaprendizagem liderança para cooperação, resolução de problemas e liderança para coordenação.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7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8B6C23-1B16-4E09-B754-F2A6F75E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645024"/>
            <a:ext cx="5533727" cy="24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0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Kude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et al. (2014) </a:t>
            </a:r>
          </a:p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Foram identificados eventos (não rotineiros) que fazem os indivíduos se adaptarem. Estes eventos foram classificados em três categorias: </a:t>
            </a:r>
            <a:r>
              <a:rPr lang="pt-BR" sz="1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volatilidade da tarefa, </a:t>
            </a:r>
            <a:r>
              <a:rPr lang="pt-BR" sz="1800" i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disrupção</a:t>
            </a:r>
            <a:r>
              <a:rPr lang="pt-BR" sz="1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tecnológica e instabilidade da equipe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dirty="0">
                <a:latin typeface="Swis721 Cn BT" panose="020B0506020202030204"/>
              </a:rPr>
              <a:t>Padrões de adaptação para os times</a:t>
            </a:r>
          </a:p>
        </p:txBody>
      </p:sp>
    </p:spTree>
    <p:extLst>
      <p:ext uri="{BB962C8B-B14F-4D97-AF65-F5344CB8AC3E}">
        <p14:creationId xmlns:p14="http://schemas.microsoft.com/office/powerpoint/2010/main" val="2450781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2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2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-&gt;  A percepção de um </a:t>
            </a:r>
            <a:r>
              <a:rPr lang="pt-BR" sz="32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conjunto de deixas que podem levar o individuo ou a equipe a se adaptar.</a:t>
            </a:r>
            <a:endParaRPr lang="pt-BR" sz="32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671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et al. (2014)</a:t>
            </a:r>
          </a:p>
          <a:p>
            <a:endParaRPr lang="pt-BR" dirty="0">
              <a:effectLst/>
              <a:latin typeface="Swis721 Cn BT" panose="020B0506020202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A percepção da instabilidade tarefa é definida como a percepção do indivíduo sobre as mudanças que ocorrem em suas tarefas, em especial, com novos requisitos, </a:t>
            </a: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repriorizações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 prazos.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739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A percepção da instabilidade da equipe é definida como a percepção dos indivíduos quanto às mudanças que ocorrem em relação à saída e à entrada de membros que influenciam as atividades da equipe. 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6047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</a:rPr>
              <a:t>nstabilidade tecnológica é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108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</a:rPr>
              <a:t>instabilidade tecnológica é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44975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435280" cy="367240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Liu et al. (2011):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instabilidade dos requisitos e os conflitos interpessoais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Zowghi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Nurmuliani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(2002):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instabilidade dos requisitos e o desempenho do projeto de software (-).</a:t>
            </a:r>
            <a:endParaRPr lang="pt-BR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Slotegraaf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Atuahene-Gima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(2011): estabilidade da equipe no debate da equipe e na compreensão das tomadas de decisão da equipe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Akgün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(2005): estabilidade da equipe e sistemas de memória transitiva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Robbes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Lungu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Röthlisberger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(2012): Instabilidade tecnológica impacta ciclo de vida do software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Bavota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(2013) Framework/bibliotecas podem impactar fortemente o código-fonte do projeto 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8687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9A4FBB-AE65-4790-A841-361DFF27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Locke (1969) define a satisfação com trabalho como o resultado de uma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autoavaliação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que o indivíduo faz sobre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seu trabalho ou a realização de seus valores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em que ele revela uma emoção que pode ser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positiva ou negativa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sobre o bem-estar.</a:t>
            </a:r>
          </a:p>
          <a:p>
            <a:endParaRPr lang="pt-BR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felicidade dos indivíduos com o trabalho.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48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8865"/>
            <a:ext cx="8229600" cy="1143000"/>
          </a:xfrm>
        </p:spPr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5AE9F8-55D8-4E1C-9AA4-B77D889D9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50648"/>
            <a:ext cx="7020917" cy="46088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A87338-AF76-44A7-B4B4-90EEB10D2A5C}"/>
              </a:ext>
            </a:extLst>
          </p:cNvPr>
          <p:cNvSpPr txBox="1"/>
          <p:nvPr/>
        </p:nvSpPr>
        <p:spPr>
          <a:xfrm>
            <a:off x="3101618" y="6237635"/>
            <a:ext cx="31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555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Freudenberger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realizou um dos primeiros estudos sobre o fenômeno 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definiu como um sentimento de fracasso e exaustão causado por um excessivo desgaste de energia e recursos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(FREUDENBERGER, 1974). Comportamentos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fadiga, depressão, irritabilidade, aborrecimento, sobrecarga de trabalho, rigidez e inflexibilidade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707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1600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Mudanças de membros, de requisitos, atualizações na linguagem de programação e pressão no cronograma (BOEHM, 2007; MELNIK; MAURER, 2006). </a:t>
            </a:r>
          </a:p>
          <a:p>
            <a:pPr lvl="1"/>
            <a:endParaRPr lang="pt-BR" dirty="0">
              <a:latin typeface="Swis721 Cn BT" panose="020B0506020202030204"/>
            </a:endParaRPr>
          </a:p>
        </p:txBody>
      </p:sp>
      <p:pic>
        <p:nvPicPr>
          <p:cNvPr id="1028" name="Picture 4" descr="Como está a rotatividade de funcionários em sua empresa? - Blog da Qualidade">
            <a:extLst>
              <a:ext uri="{FF2B5EF4-FFF2-40B4-BE49-F238E27FC236}">
                <a16:creationId xmlns:a16="http://schemas.microsoft.com/office/drawing/2014/main" id="{2EBBFCE4-A4C0-4DFC-99ED-6245183B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4876"/>
            <a:ext cx="2581078" cy="2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07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Maslach, Schaufeli, Leiter (2001):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xaustão emocional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espersonalização ou cinismo,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aixa realização pessoal no trabalho, também chamada de eficácia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8549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espersonalização ou cinismo, </a:t>
            </a: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caracterizada pela situação em que o indivíduo passa a tratar os outros indivíduos ao redor do seu trabalho, como clientes e colegas de trabalho, como objetos, desenvolvendo, assim, uma insensibilidade emocional.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(MASLACH; LEITER, 2016).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910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baixa realização pessoal no trabalho, também chamada de eficácia, </a:t>
            </a: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pode ser definida como uma tendência do trabalhador a se autoavaliar de forma negativa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(MASLACH; LEITER, 2016)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356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Maslach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Schaufeli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Leiter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(2001): resposta a um conjunto de situações que ocorre no trabalho.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situação acontece no ambiente de trabalho e o indivíduo não consegue se ajustar a ela, seja pessoa/trabalho, seja pessoa/organização (MASLACH; LEITER, 2016). </a:t>
            </a: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7695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 grau de ajuste, ou correspondência, entre a pessoa e o trabalho determinará até que ponto a pessoa consegue lidar com o burnout (MASLACH; GOLDBERG, 1998; TOPPINEN-TANNER, 2011).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2562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E01C-006F-4353-A4B1-70D3D0C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AC65B-4A9E-4347-A3F1-97E645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0291B-AC6B-4A46-BC0A-45FC485EF377}"/>
              </a:ext>
            </a:extLst>
          </p:cNvPr>
          <p:cNvPicPr/>
          <p:nvPr/>
        </p:nvPicPr>
        <p:blipFill rotWithShape="1">
          <a:blip r:embed="rId2"/>
          <a:srcRect t="5603" r="4016" b="4149"/>
          <a:stretch/>
        </p:blipFill>
        <p:spPr bwMode="auto">
          <a:xfrm>
            <a:off x="1115616" y="764704"/>
            <a:ext cx="7489041" cy="511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5732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H1 - A percepção da adaptabilidade individual tem uma relação positiva com a satisfação com o trabalho dos indivíduos na Engenharia de Software.</a:t>
            </a:r>
          </a:p>
          <a:p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42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1800" b="1" i="1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H2 – A percepção da adaptabilidade individual está relacionada negativamente com a percepção do burnout dos indivíduos na Engenharia de Software.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92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H3– A percepção da satisfação com o trabalho está relacionada negativamente com a percepção do burnout dos indivíduos na Engenharia de Software.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98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latin typeface="Swis721 Cn BT" panose="020B0506020202030204"/>
                <a:cs typeface="Times New Roman" panose="02020603050405020304" pitchFamily="18" charset="0"/>
              </a:rPr>
              <a:t>H4 - A percepção da instabilidade está relacionada positivamente com burnout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1C6F7B-95BC-44B7-A24F-9CA63445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263" y="1916832"/>
            <a:ext cx="5305737" cy="411358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C039EC-9661-49C9-81DA-28DB5CE5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9" y="2491104"/>
            <a:ext cx="3968263" cy="33843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FB807D2-907A-4414-A5B8-0C0533E8B21B}"/>
              </a:ext>
            </a:extLst>
          </p:cNvPr>
          <p:cNvSpPr/>
          <p:nvPr/>
        </p:nvSpPr>
        <p:spPr>
          <a:xfrm>
            <a:off x="971600" y="5229200"/>
            <a:ext cx="3096344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9578-F6A4-4DCD-B60D-21C8963F0B51}"/>
              </a:ext>
            </a:extLst>
          </p:cNvPr>
          <p:cNvSpPr/>
          <p:nvPr/>
        </p:nvSpPr>
        <p:spPr>
          <a:xfrm>
            <a:off x="3589987" y="3365856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1F7613-7727-4281-8D6B-529322F5067A}"/>
              </a:ext>
            </a:extLst>
          </p:cNvPr>
          <p:cNvSpPr/>
          <p:nvPr/>
        </p:nvSpPr>
        <p:spPr>
          <a:xfrm>
            <a:off x="6057900" y="5454352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6744C-DD0E-46ED-90F9-CFFFF5DFD025}"/>
              </a:ext>
            </a:extLst>
          </p:cNvPr>
          <p:cNvSpPr txBox="1"/>
          <p:nvPr/>
        </p:nvSpPr>
        <p:spPr>
          <a:xfrm>
            <a:off x="5724128" y="63093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da imagem: https://www.facebook.com/fiap/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4147B-5770-4E50-AFCB-99CD06CC136D}"/>
              </a:ext>
            </a:extLst>
          </p:cNvPr>
          <p:cNvSpPr txBox="1"/>
          <p:nvPr/>
        </p:nvSpPr>
        <p:spPr>
          <a:xfrm>
            <a:off x="971600" y="630932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Manifesto (2001)</a:t>
            </a:r>
          </a:p>
        </p:txBody>
      </p:sp>
    </p:spTree>
    <p:extLst>
      <p:ext uri="{BB962C8B-B14F-4D97-AF65-F5344CB8AC3E}">
        <p14:creationId xmlns:p14="http://schemas.microsoft.com/office/powerpoint/2010/main" val="2026066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b="1" i="1" dirty="0">
              <a:latin typeface="Swis721 Cn BT" panose="020B0506020202030204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b="1" i="1" dirty="0">
              <a:latin typeface="Swis721 Cn BT" panose="020B0506020202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latin typeface="Swis721 Cn BT" panose="020B0506020202030204"/>
                <a:cs typeface="Times New Roman" panose="02020603050405020304" pitchFamily="18" charset="0"/>
              </a:rPr>
              <a:t>H5 - A percepção da instabilidade está relacionada negativamente com a satisfação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36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E1C9620-72B5-481B-A892-B0DF7E7D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0116"/>
              </p:ext>
            </p:extLst>
          </p:nvPr>
        </p:nvGraphicFramePr>
        <p:xfrm>
          <a:off x="906016" y="2708920"/>
          <a:ext cx="7780784" cy="34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08">
                  <a:extLst>
                    <a:ext uri="{9D8B030D-6E8A-4147-A177-3AD203B41FA5}">
                      <a16:colId xmlns:a16="http://schemas.microsoft.com/office/drawing/2014/main" val="1166893029"/>
                    </a:ext>
                  </a:extLst>
                </a:gridCol>
                <a:gridCol w="3739076">
                  <a:extLst>
                    <a:ext uri="{9D8B030D-6E8A-4147-A177-3AD203B41FA5}">
                      <a16:colId xmlns:a16="http://schemas.microsoft.com/office/drawing/2014/main" val="3493196624"/>
                    </a:ext>
                  </a:extLst>
                </a:gridCol>
              </a:tblGrid>
              <a:tr h="44480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 da pesquisa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77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Posição filosófica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955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Tipo de questão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90142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Natureza da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30150"/>
                  </a:ext>
                </a:extLst>
              </a:tr>
              <a:tr h="578514">
                <a:tc>
                  <a:txBody>
                    <a:bodyPr/>
                    <a:lstStyle/>
                    <a:p>
                      <a:r>
                        <a:rPr lang="pt-BR" b="1" dirty="0"/>
                        <a:t>Método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Survey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2749"/>
                  </a:ext>
                </a:extLst>
              </a:tr>
              <a:tr h="225491">
                <a:tc>
                  <a:txBody>
                    <a:bodyPr/>
                    <a:lstStyle/>
                    <a:p>
                      <a:r>
                        <a:rPr lang="pt-BR" b="1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Cross-</a:t>
                      </a:r>
                      <a:r>
                        <a:rPr lang="pt-BR" dirty="0" err="1"/>
                        <a:t>section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seleção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Auto-seleção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3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probabilista e por conveniência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Instrumentos de coleta </a:t>
            </a: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69A227AE-36BC-42BF-9709-ABFA69B0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15076"/>
              </p:ext>
            </p:extLst>
          </p:nvPr>
        </p:nvGraphicFramePr>
        <p:xfrm>
          <a:off x="1331640" y="2962137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7572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Escalas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4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Individual </a:t>
                      </a:r>
                      <a:r>
                        <a:rPr lang="pt-BR" sz="1800" b="1" dirty="0" err="1">
                          <a:effectLst/>
                          <a:latin typeface="Swis721 Cn BT" panose="020B0506020202030204"/>
                        </a:rPr>
                        <a:t>Charbonnier-voirin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; Roussel (2012)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Satisfação com o trabalho 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CAMMANN 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1979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2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JOB BURNOUT (16) 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Traduzido por Da Silva et al.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7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Instabilidade (Criado)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79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78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– coleta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454DC-EA8B-45A1-840C-D02DEA26CAA9}"/>
              </a:ext>
            </a:extLst>
          </p:cNvPr>
          <p:cNvPicPr/>
          <p:nvPr/>
        </p:nvPicPr>
        <p:blipFill rotWithShape="1">
          <a:blip r:embed="rId2"/>
          <a:srcRect r="-1500" b="63156"/>
          <a:stretch/>
        </p:blipFill>
        <p:spPr bwMode="auto">
          <a:xfrm>
            <a:off x="-9016" y="2557645"/>
            <a:ext cx="6552728" cy="397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ow To Flawlessly Customize The Same Piece Of Content Across Twitter,  Facebook, and LinkedIn">
            <a:extLst>
              <a:ext uri="{FF2B5EF4-FFF2-40B4-BE49-F238E27FC236}">
                <a16:creationId xmlns:a16="http://schemas.microsoft.com/office/drawing/2014/main" id="{05A632F0-F183-4095-90A2-582F52BC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45" y="33691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345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4F146-D31B-47C2-B123-9919E42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6707"/>
            <a:ext cx="6552728" cy="37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442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Fatorial Exploratória</a:t>
            </a:r>
          </a:p>
          <a:p>
            <a:r>
              <a:rPr lang="pt-BR" dirty="0"/>
              <a:t>Análise Fatorial Confirmatória</a:t>
            </a:r>
          </a:p>
          <a:p>
            <a:r>
              <a:rPr lang="pt-BR" dirty="0"/>
              <a:t>Alfa de </a:t>
            </a:r>
            <a:r>
              <a:rPr lang="pt-BR" dirty="0" err="1"/>
              <a:t>Cronbach</a:t>
            </a:r>
            <a:endParaRPr lang="pt-BR" dirty="0"/>
          </a:p>
          <a:p>
            <a:r>
              <a:rPr lang="pt-BR" dirty="0"/>
              <a:t>Modelagem de equações estruturais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80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TRADUÇÃO da escala DE ADAPTABILIDADE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DE6AE-ABD3-4414-98B3-E98A02606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29814"/>
            <a:ext cx="69847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04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1" cap="all" dirty="0">
                <a:effectLst/>
                <a:latin typeface="Swis721 Cn BT" panose="020B0506020202030204"/>
                <a:ea typeface="Times New Roman" panose="02020603050405020304" pitchFamily="18" charset="0"/>
              </a:rPr>
              <a:t>PROCESSO DE CONSTRUÇÃO DA ESCALA DE INSTABILIDADE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 Jr(2018),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Pasquali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(1997) e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(2016).</a:t>
            </a:r>
          </a:p>
          <a:p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Com base em </a:t>
            </a:r>
            <a:r>
              <a:rPr lang="pt-BR" dirty="0" err="1">
                <a:latin typeface="Swis721 Cn BT" panose="020B0506020202030204"/>
                <a:ea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 et al. (2016)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a validação de face, também foram seguidas as recomendações propostas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(2016)e se utilizou um grupo de especialistas com no conhecimento no conteúdo da escala para revisar os itens selecionados. Nesta fase, participaram 12 pessoas. </a:t>
            </a:r>
            <a:endParaRPr lang="pt-BR" sz="32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9718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CONSTRUÇÃO DA ESCALA DE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A004CD-01B3-419F-ACFF-DAFF7C9F9F8D}"/>
              </a:ext>
            </a:extLst>
          </p:cNvPr>
          <p:cNvPicPr/>
          <p:nvPr/>
        </p:nvPicPr>
        <p:blipFill rotWithShape="1">
          <a:blip r:embed="rId2"/>
          <a:srcRect l="1323" t="4383" r="3675" b="26372"/>
          <a:stretch/>
        </p:blipFill>
        <p:spPr bwMode="auto">
          <a:xfrm>
            <a:off x="899592" y="2996951"/>
            <a:ext cx="7632848" cy="3240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7694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EC6AE-4811-4C2E-ADDD-C7F3F48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População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3C055E-35B3-4E86-8F03-313E3AD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16" y="2736507"/>
            <a:ext cx="5626968" cy="40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6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7307774-6EC7-4FD7-92FA-67281D23A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74" y="3645023"/>
            <a:ext cx="2581214" cy="25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1319" y="2852936"/>
            <a:ext cx="6544736" cy="3744417"/>
          </a:xfrm>
        </p:spPr>
        <p:txBody>
          <a:bodyPr>
            <a:normAutofit fontScale="85000" lnSpcReduction="10000"/>
          </a:bodyPr>
          <a:lstStyle/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latin typeface="Swis721 Cn BT" panose="020B0506020202030204"/>
              </a:rPr>
              <a:t>Mudanças - &gt; Adaptação</a:t>
            </a:r>
          </a:p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A habilidade, capacidade, disposição e/ou motivação do indivíduo para alterar ou se ajustar a diferentes características da tarefa (sociais e ambientais), quando exigido ou de maneira proativa (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2006). </a:t>
            </a:r>
            <a:endParaRPr lang="pt-BR" sz="3600" dirty="0">
              <a:latin typeface="Swis721 Cn BT" panose="020B0506020202030204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8008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595BFA-6998-49DC-8C47-1A0B80E19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6" r="2536"/>
          <a:stretch/>
        </p:blipFill>
        <p:spPr>
          <a:xfrm>
            <a:off x="271778" y="2637724"/>
            <a:ext cx="8504138" cy="367917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2033F17-90D2-4A82-A9AB-0289D4E809C8}"/>
              </a:ext>
            </a:extLst>
          </p:cNvPr>
          <p:cNvSpPr txBox="1">
            <a:spLocks/>
          </p:cNvSpPr>
          <p:nvPr/>
        </p:nvSpPr>
        <p:spPr>
          <a:xfrm>
            <a:off x="609600" y="15743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/>
              <a:t>Resultados descritivos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9938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F8C4B0-B4A9-4C2F-87CF-7568D864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2" y="2708920"/>
            <a:ext cx="7492455" cy="20773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39CD1C0-7108-4D83-83DB-889B2107CD7D}"/>
              </a:ext>
            </a:extLst>
          </p:cNvPr>
          <p:cNvSpPr txBox="1"/>
          <p:nvPr/>
        </p:nvSpPr>
        <p:spPr>
          <a:xfrm>
            <a:off x="825772" y="520526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wis721 Cn BT" panose="020B0506020202030204"/>
              </a:rPr>
              <a:t>Alfa de </a:t>
            </a:r>
            <a:r>
              <a:rPr lang="pt-BR" sz="2400" dirty="0" err="1">
                <a:latin typeface="Swis721 Cn BT" panose="020B0506020202030204"/>
              </a:rPr>
              <a:t>Cronbach</a:t>
            </a:r>
            <a:r>
              <a:rPr lang="pt-BR" sz="2400" dirty="0">
                <a:latin typeface="Swis721 Cn BT" panose="020B0506020202030204"/>
              </a:rPr>
              <a:t> 0.</a:t>
            </a:r>
            <a:r>
              <a:rPr lang="pt-BR" sz="2400" dirty="0">
                <a:solidFill>
                  <a:srgbClr val="222222"/>
                </a:solidFill>
                <a:effectLst/>
                <a:latin typeface="Swis721 Cn BT" panose="020B0506020202030204"/>
                <a:ea typeface="Times New Roman" panose="02020603050405020304" pitchFamily="18" charset="0"/>
              </a:rPr>
              <a:t>823</a:t>
            </a:r>
            <a:endParaRPr lang="pt-BR" sz="24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18916795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- Burnout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564DA9F-3BBD-445A-AB47-220EA667D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083574"/>
              </p:ext>
            </p:extLst>
          </p:nvPr>
        </p:nvGraphicFramePr>
        <p:xfrm>
          <a:off x="971600" y="4320341"/>
          <a:ext cx="7850440" cy="79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403830278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06529397"/>
                    </a:ext>
                  </a:extLst>
                </a:gridCol>
                <a:gridCol w="1253811">
                  <a:extLst>
                    <a:ext uri="{9D8B030D-6E8A-4147-A177-3AD203B41FA5}">
                      <a16:colId xmlns:a16="http://schemas.microsoft.com/office/drawing/2014/main" val="2626789937"/>
                    </a:ext>
                  </a:extLst>
                </a:gridCol>
                <a:gridCol w="52675">
                  <a:extLst>
                    <a:ext uri="{9D8B030D-6E8A-4147-A177-3AD203B41FA5}">
                      <a16:colId xmlns:a16="http://schemas.microsoft.com/office/drawing/2014/main" val="660889785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Exaustão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3,20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1,495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156674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90A841A-3465-4AE1-A17A-E74CF24F0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85300"/>
              </p:ext>
            </p:extLst>
          </p:nvPr>
        </p:nvGraphicFramePr>
        <p:xfrm>
          <a:off x="971600" y="3284984"/>
          <a:ext cx="7850440" cy="517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val="23759563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8571888"/>
                    </a:ext>
                  </a:extLst>
                </a:gridCol>
                <a:gridCol w="1297712">
                  <a:extLst>
                    <a:ext uri="{9D8B030D-6E8A-4147-A177-3AD203B41FA5}">
                      <a16:colId xmlns:a16="http://schemas.microsoft.com/office/drawing/2014/main" val="2330257911"/>
                    </a:ext>
                  </a:extLst>
                </a:gridCol>
              </a:tblGrid>
              <a:tr h="51767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Cinismo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2,43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1,39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561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622042F-9D66-4685-BF9B-816D390EF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37049"/>
              </p:ext>
            </p:extLst>
          </p:nvPr>
        </p:nvGraphicFramePr>
        <p:xfrm>
          <a:off x="971600" y="3820578"/>
          <a:ext cx="7850440" cy="562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245203619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4796266"/>
                    </a:ext>
                  </a:extLst>
                </a:gridCol>
                <a:gridCol w="1306486">
                  <a:extLst>
                    <a:ext uri="{9D8B030D-6E8A-4147-A177-3AD203B41FA5}">
                      <a16:colId xmlns:a16="http://schemas.microsoft.com/office/drawing/2014/main" val="597221803"/>
                    </a:ext>
                  </a:extLst>
                </a:gridCol>
              </a:tblGrid>
              <a:tr h="562442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Eficácia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5,58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1,010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9278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02909F-2DE8-4EF9-9960-F82138FC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18784"/>
              </p:ext>
            </p:extLst>
          </p:nvPr>
        </p:nvGraphicFramePr>
        <p:xfrm>
          <a:off x="971600" y="2382453"/>
          <a:ext cx="7850440" cy="867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23759563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8571888"/>
                    </a:ext>
                  </a:extLst>
                </a:gridCol>
                <a:gridCol w="1306486">
                  <a:extLst>
                    <a:ext uri="{9D8B030D-6E8A-4147-A177-3AD203B41FA5}">
                      <a16:colId xmlns:a16="http://schemas.microsoft.com/office/drawing/2014/main" val="2330257911"/>
                    </a:ext>
                  </a:extLst>
                </a:gridCol>
              </a:tblGrid>
              <a:tr h="548821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Dimensão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</a:rPr>
                        <a:t>Média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</a:rPr>
                        <a:t>Desvio Padrão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56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767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302" y="188640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53BBE9E-9CF0-468E-8B5C-DBB24E88B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214097"/>
              </p:ext>
            </p:extLst>
          </p:nvPr>
        </p:nvGraphicFramePr>
        <p:xfrm>
          <a:off x="611560" y="1143000"/>
          <a:ext cx="7632849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1687">
                  <a:extLst>
                    <a:ext uri="{9D8B030D-6E8A-4147-A177-3AD203B41FA5}">
                      <a16:colId xmlns:a16="http://schemas.microsoft.com/office/drawing/2014/main" val="2060891139"/>
                    </a:ext>
                  </a:extLst>
                </a:gridCol>
                <a:gridCol w="2513411">
                  <a:extLst>
                    <a:ext uri="{9D8B030D-6E8A-4147-A177-3AD203B41FA5}">
                      <a16:colId xmlns:a16="http://schemas.microsoft.com/office/drawing/2014/main" val="3784042308"/>
                    </a:ext>
                  </a:extLst>
                </a:gridCol>
                <a:gridCol w="1487751">
                  <a:extLst>
                    <a:ext uri="{9D8B030D-6E8A-4147-A177-3AD203B41FA5}">
                      <a16:colId xmlns:a16="http://schemas.microsoft.com/office/drawing/2014/main" val="3297776751"/>
                    </a:ext>
                  </a:extLst>
                </a:gridCol>
              </a:tblGrid>
              <a:tr h="4694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 de referência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8599"/>
                  </a:ext>
                </a:extLst>
              </a:tr>
              <a:tr h="102416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626.157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Quanto menor melhor; p-valor &lt; 0,05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956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4,96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2≤ꭓ²/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≤ 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4178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0,896</a:t>
                      </a:r>
                      <a:endParaRPr lang="pt-BR" sz="20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TLI≥0,9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5592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comparative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fit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0,914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68938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0,983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GFI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53677"/>
                  </a:ext>
                </a:extLst>
              </a:tr>
              <a:tr h="7681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RMSEA (Root mean square error of approximation) 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0,089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RMSEA≤ 0,08 (p-valor ≤0,05)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8523"/>
                  </a:ext>
                </a:extLst>
              </a:tr>
              <a:tr h="5120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SRMR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Randow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mean square residual)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SRMR≤ 0,08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5682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pt-BR" dirty="0"/>
              <a:t>Resultados AFC -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7C609-A2A0-4DA5-BAEE-7F78B5D5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1" y="2348880"/>
            <a:ext cx="8553238" cy="23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646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39AAC0-7BC2-48F9-BA66-3F7542C2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67" y="2189973"/>
            <a:ext cx="9408196" cy="24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057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412776"/>
            <a:ext cx="8229600" cy="1143000"/>
          </a:xfrm>
        </p:spPr>
        <p:txBody>
          <a:bodyPr/>
          <a:lstStyle/>
          <a:p>
            <a:r>
              <a:rPr lang="pt-BR" dirty="0"/>
              <a:t>Resultados descritivos - Instabilidade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298A84-4987-48E9-A568-02EAAADCA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82752"/>
              </p:ext>
            </p:extLst>
          </p:nvPr>
        </p:nvGraphicFramePr>
        <p:xfrm>
          <a:off x="827584" y="2555776"/>
          <a:ext cx="7560840" cy="286819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816609">
                  <a:extLst>
                    <a:ext uri="{9D8B030D-6E8A-4147-A177-3AD203B41FA5}">
                      <a16:colId xmlns:a16="http://schemas.microsoft.com/office/drawing/2014/main" val="638176050"/>
                    </a:ext>
                  </a:extLst>
                </a:gridCol>
                <a:gridCol w="1384759">
                  <a:extLst>
                    <a:ext uri="{9D8B030D-6E8A-4147-A177-3AD203B41FA5}">
                      <a16:colId xmlns:a16="http://schemas.microsoft.com/office/drawing/2014/main" val="4038628910"/>
                    </a:ext>
                  </a:extLst>
                </a:gridCol>
                <a:gridCol w="2359472">
                  <a:extLst>
                    <a:ext uri="{9D8B030D-6E8A-4147-A177-3AD203B41FA5}">
                      <a16:colId xmlns:a16="http://schemas.microsoft.com/office/drawing/2014/main" val="583512057"/>
                    </a:ext>
                  </a:extLst>
                </a:gridCol>
              </a:tblGrid>
              <a:tr h="43555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Dimensão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Média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Desvio padrão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6774886"/>
                  </a:ext>
                </a:extLst>
              </a:tr>
              <a:tr h="43555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Tecnológica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4,20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1,00113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09721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Equipe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  <a:latin typeface="Swis721 Cn BT" panose="020B0506020202030204"/>
                        </a:rPr>
                        <a:t>3,92</a:t>
                      </a:r>
                      <a:endParaRPr lang="pt-BR" sz="20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  <a:latin typeface="Swis721 Cn BT" panose="020B0506020202030204"/>
                        </a:rPr>
                        <a:t>1,32498</a:t>
                      </a:r>
                      <a:endParaRPr lang="pt-BR" sz="20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68724"/>
                  </a:ext>
                </a:extLst>
              </a:tr>
              <a:tr h="106286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Tarefas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4,81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1,27840</a:t>
                      </a: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2000" dirty="0">
                        <a:effectLst/>
                        <a:latin typeface="Swis721 Cn BT" panose="020B0506020202030204"/>
                      </a:endParaRP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5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832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8113"/>
            <a:ext cx="8229600" cy="1143000"/>
          </a:xfrm>
        </p:spPr>
        <p:txBody>
          <a:bodyPr/>
          <a:lstStyle/>
          <a:p>
            <a:r>
              <a:rPr lang="pt-BR" dirty="0"/>
              <a:t>Resultados AFE - Instabilidade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8008F-3BD1-433F-A8B6-AD5EF7F9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4" y="1149247"/>
            <a:ext cx="7474411" cy="51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55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987"/>
            <a:ext cx="8229600" cy="1143000"/>
          </a:xfrm>
        </p:spPr>
        <p:txBody>
          <a:bodyPr/>
          <a:lstStyle/>
          <a:p>
            <a:r>
              <a:rPr lang="pt-BR" dirty="0"/>
              <a:t>Resultados AFC-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8EB4-68C6-4720-8FB5-7EE7C01E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" y="1700808"/>
            <a:ext cx="9108352" cy="38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0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8438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F12D35-1194-429B-A9CC-DB378A6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90047"/>
              </p:ext>
            </p:extLst>
          </p:nvPr>
        </p:nvGraphicFramePr>
        <p:xfrm>
          <a:off x="971600" y="1185515"/>
          <a:ext cx="7560839" cy="518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4503599"/>
                    </a:ext>
                  </a:extLst>
                </a:gridCol>
                <a:gridCol w="2789197">
                  <a:extLst>
                    <a:ext uri="{9D8B030D-6E8A-4147-A177-3AD203B41FA5}">
                      <a16:colId xmlns:a16="http://schemas.microsoft.com/office/drawing/2014/main" val="628896863"/>
                    </a:ext>
                  </a:extLst>
                </a:gridCol>
                <a:gridCol w="1891322">
                  <a:extLst>
                    <a:ext uri="{9D8B030D-6E8A-4147-A177-3AD203B41FA5}">
                      <a16:colId xmlns:a16="http://schemas.microsoft.com/office/drawing/2014/main" val="1469928185"/>
                    </a:ext>
                  </a:extLst>
                </a:gridCol>
              </a:tblGrid>
              <a:tr h="5243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Item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 de referência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7320"/>
                  </a:ext>
                </a:extLst>
              </a:tr>
              <a:tr h="78654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Teste 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Qui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quadrado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87.249 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Quanto menor melhor; p-valor &lt; 0,05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247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ꭓ²/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2,702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2≤ꭓ²/gl ≤ 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64825"/>
                  </a:ext>
                </a:extLst>
              </a:tr>
              <a:tr h="2621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 (Tucker-Lewis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TLI≥0,9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61184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(comparative fit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0,979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≥ 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0112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GFI(goodness of fit index)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0,955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63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 (Root mean square erro of approximation) 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RMSEA≤ 0,08 (p-valor ≤0,05)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9425"/>
                  </a:ext>
                </a:extLst>
              </a:tr>
              <a:tr h="1005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 (Randow mean square residual)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0,042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SRMR≤ 0,08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7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24" y="980728"/>
            <a:ext cx="8229600" cy="1143000"/>
          </a:xfrm>
        </p:spPr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224" y="1844824"/>
            <a:ext cx="8229600" cy="4680520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Ao se olhar para a literatura da área, a adaptabilidade aparece como: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fatores que fazem um bom desenvolvedor de software (LI; KO; ZHU, 2015);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mais procurados requisitos  em profissionais na Engenharia de Software (AHMED </a:t>
            </a:r>
            <a:r>
              <a:rPr lang="pt-BR" sz="19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2013),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desafios no ensino na área (INVERARDI; JAZAYERI, 2006).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A adaptação está até mesmo inserida nas diretrizes curriculares nacionais dos cursos de computação</a:t>
            </a:r>
            <a:r>
              <a:rPr lang="pt-BR" sz="19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EDUCAÇÃO, 2016).</a:t>
            </a:r>
          </a:p>
          <a:p>
            <a:pPr marL="182563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9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Portanto, adaptabilidade é algo que merece atenção na Engenharia de Software</a:t>
            </a:r>
            <a:endParaRPr lang="pt-BR" sz="1900" b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endParaRPr lang="pt-BR" sz="19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09278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910A-1BFD-4CDB-96B0-F4DE4FEA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D9EBF49-8152-43F7-8365-3E4899412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007007"/>
              </p:ext>
            </p:extLst>
          </p:nvPr>
        </p:nvGraphicFramePr>
        <p:xfrm>
          <a:off x="1695450" y="3291681"/>
          <a:ext cx="5753100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67252880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85392311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89826100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670742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</a:rPr>
                        <a:t>Dimensões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</a:rPr>
                        <a:t>Variância média extraída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</a:rPr>
                        <a:t>Confiabilidade Composta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</a:rPr>
                        <a:t>Alfa de </a:t>
                      </a:r>
                      <a:r>
                        <a:rPr lang="pt-BR" sz="1200" dirty="0" err="1">
                          <a:solidFill>
                            <a:schemeClr val="bg1"/>
                          </a:solidFill>
                          <a:effectLst/>
                        </a:rPr>
                        <a:t>Cronbach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97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Tecnológica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Tarefa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Escala completa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0.361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0. 457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0. 535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0. 421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0.624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0.828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0.859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0.590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0.638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0.843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0.850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734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09D56A-5D6F-4901-A5A3-97631AF78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7" y="2708920"/>
            <a:ext cx="9132235" cy="2559353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C171460-1CB8-4CC6-9BEF-CCD3779C8510}"/>
              </a:ext>
            </a:extLst>
          </p:cNvPr>
          <p:cNvSpPr txBox="1">
            <a:spLocks/>
          </p:cNvSpPr>
          <p:nvPr/>
        </p:nvSpPr>
        <p:spPr>
          <a:xfrm>
            <a:off x="1115616" y="2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Resultados Correlação - Instabilidade</a:t>
            </a:r>
          </a:p>
        </p:txBody>
      </p:sp>
    </p:spTree>
    <p:extLst>
      <p:ext uri="{BB962C8B-B14F-4D97-AF65-F5344CB8AC3E}">
        <p14:creationId xmlns:p14="http://schemas.microsoft.com/office/powerpoint/2010/main" val="33859316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Adaptabilidade Individual</a:t>
            </a:r>
          </a:p>
        </p:txBody>
      </p: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C73A21C4-8E9B-44AF-8E85-AB1994C4A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17420"/>
              </p:ext>
            </p:extLst>
          </p:nvPr>
        </p:nvGraphicFramePr>
        <p:xfrm>
          <a:off x="457200" y="2564904"/>
          <a:ext cx="8496942" cy="419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4">
                  <a:extLst>
                    <a:ext uri="{9D8B030D-6E8A-4147-A177-3AD203B41FA5}">
                      <a16:colId xmlns:a16="http://schemas.microsoft.com/office/drawing/2014/main" val="3617166359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1123344913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440470250"/>
                    </a:ext>
                  </a:extLst>
                </a:gridCol>
              </a:tblGrid>
              <a:tr h="515287">
                <a:tc>
                  <a:txBody>
                    <a:bodyPr/>
                    <a:lstStyle/>
                    <a:p>
                      <a:r>
                        <a:rPr lang="pt-BR" dirty="0"/>
                        <a:t>Dimensão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Desvio Padrão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0352"/>
                  </a:ext>
                </a:extLst>
              </a:tr>
              <a:tr h="82648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Reatividade diante de emergências ou circunstâncias inesperadas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5,50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41553"/>
                  </a:ext>
                </a:extLst>
              </a:tr>
              <a:tr h="65460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a resolução de problemas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5,54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,93</a:t>
                      </a: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28216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Gerenciamento do estresse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5,67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,96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77283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Treinamento e aprendizado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5,79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02855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interpessoal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6,19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048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descritivos – Adaptabilidade Individual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6F7B36B2-540B-4439-82AB-C80568871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235418"/>
              </p:ext>
            </p:extLst>
          </p:nvPr>
        </p:nvGraphicFramePr>
        <p:xfrm>
          <a:off x="1043609" y="1259632"/>
          <a:ext cx="7344816" cy="500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361">
                  <a:extLst>
                    <a:ext uri="{9D8B030D-6E8A-4147-A177-3AD203B41FA5}">
                      <a16:colId xmlns:a16="http://schemas.microsoft.com/office/drawing/2014/main" val="260339789"/>
                    </a:ext>
                  </a:extLst>
                </a:gridCol>
                <a:gridCol w="2587513">
                  <a:extLst>
                    <a:ext uri="{9D8B030D-6E8A-4147-A177-3AD203B41FA5}">
                      <a16:colId xmlns:a16="http://schemas.microsoft.com/office/drawing/2014/main" val="3822008775"/>
                    </a:ext>
                  </a:extLst>
                </a:gridCol>
                <a:gridCol w="1802942">
                  <a:extLst>
                    <a:ext uri="{9D8B030D-6E8A-4147-A177-3AD203B41FA5}">
                      <a16:colId xmlns:a16="http://schemas.microsoft.com/office/drawing/2014/main" val="3654364883"/>
                    </a:ext>
                  </a:extLst>
                </a:gridCol>
              </a:tblGrid>
              <a:tr h="47359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Valores de referência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6732"/>
                  </a:ext>
                </a:extLst>
              </a:tr>
              <a:tr h="91974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569.766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(P-valor .000)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Quanto menor melhor; p-valor &lt; 0,05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7103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4,01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2≤ꭓ²/gl ≤ 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26118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TLI≥0,9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69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CFI (comparative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CFI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48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GFI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5993"/>
                  </a:ext>
                </a:extLst>
              </a:tr>
              <a:tr h="7103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RMSEA≤ 0,08 (p-valor ≤0,05)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7302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SRMR (Random mean square residual)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SRMR≤ 0,08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228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AVE – Adaptabilidade Individual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3A6A21-E3FF-454D-9E26-FC54DC62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D18F-AAF0-4F96-9631-9225014B7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20888"/>
            <a:ext cx="8408956" cy="40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Correlação – Adaptabilidade Individual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62D989-EA10-47F5-A2BF-CB9D1C07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08920"/>
            <a:ext cx="900100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845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Confiabilidade – Adaptabilidade Individual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4F06E-23F7-4F29-A209-A0CC5D6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9" y="2780928"/>
            <a:ext cx="8260411" cy="35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247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 e satisfação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2DCA91-D76E-47FF-AEC5-6294EBA0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093631"/>
              </p:ext>
            </p:extLst>
          </p:nvPr>
        </p:nvGraphicFramePr>
        <p:xfrm>
          <a:off x="251520" y="2621739"/>
          <a:ext cx="8663880" cy="303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690">
                  <a:extLst>
                    <a:ext uri="{9D8B030D-6E8A-4147-A177-3AD203B41FA5}">
                      <a16:colId xmlns:a16="http://schemas.microsoft.com/office/drawing/2014/main" val="1343499611"/>
                    </a:ext>
                  </a:extLst>
                </a:gridCol>
                <a:gridCol w="2661961">
                  <a:extLst>
                    <a:ext uri="{9D8B030D-6E8A-4147-A177-3AD203B41FA5}">
                      <a16:colId xmlns:a16="http://schemas.microsoft.com/office/drawing/2014/main" val="877138604"/>
                    </a:ext>
                  </a:extLst>
                </a:gridCol>
                <a:gridCol w="1111962">
                  <a:extLst>
                    <a:ext uri="{9D8B030D-6E8A-4147-A177-3AD203B41FA5}">
                      <a16:colId xmlns:a16="http://schemas.microsoft.com/office/drawing/2014/main" val="158611361"/>
                    </a:ext>
                  </a:extLst>
                </a:gridCol>
                <a:gridCol w="1499248">
                  <a:extLst>
                    <a:ext uri="{9D8B030D-6E8A-4147-A177-3AD203B41FA5}">
                      <a16:colId xmlns:a16="http://schemas.microsoft.com/office/drawing/2014/main" val="2404890529"/>
                    </a:ext>
                  </a:extLst>
                </a:gridCol>
                <a:gridCol w="1446843">
                  <a:extLst>
                    <a:ext uri="{9D8B030D-6E8A-4147-A177-3AD203B41FA5}">
                      <a16:colId xmlns:a16="http://schemas.microsoft.com/office/drawing/2014/main" val="2172047143"/>
                    </a:ext>
                  </a:extLst>
                </a:gridCol>
                <a:gridCol w="943176">
                  <a:extLst>
                    <a:ext uri="{9D8B030D-6E8A-4147-A177-3AD203B41FA5}">
                      <a16:colId xmlns:a16="http://schemas.microsoft.com/office/drawing/2014/main" val="2826641149"/>
                    </a:ext>
                  </a:extLst>
                </a:gridCol>
              </a:tblGrid>
              <a:tr h="11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Hipótese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Tipo de 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Significância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Coeficiente de regressão padronizado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Decisão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2563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H1.1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Adpt.RP</a:t>
                      </a: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. → 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0.263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8726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H1.2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Adpt.GE.→satisfação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0.376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8325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0.364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75720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Adpt.TA.→satisfação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0.323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65768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H1.5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Adpt.AI.→satisfação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7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020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/>
          <a:lstStyle/>
          <a:p>
            <a:r>
              <a:rPr lang="pt-BR" dirty="0"/>
              <a:t>Relações entre adaptabilidade e burnout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AF65C-3303-445C-B970-BF74A470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73808"/>
            <a:ext cx="6624736" cy="60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726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adaptabilidade, instabilidade, satisfação e </a:t>
            </a:r>
            <a:r>
              <a:rPr lang="pt-BR" dirty="0" err="1"/>
              <a:t>burnout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285B3-96D9-4D5C-9B80-5333E1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3074970"/>
            <a:ext cx="8543275" cy="24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3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indivíduos na área precisam se adaptar a situações que ocorrem no dia a dia de trabalho como aprender novas linguagem, frameworks, lidar com a pressão de clientes, prazos e orçamentos, mudanças de equipes,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resolução de problemas e lidar com situações inesperadas e de emergência, pois, simplesmente a área requer que o indivíduo perpasse por essas situações.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8799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burnout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0BFC4-18C8-4295-A176-56B0504E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24" y="2564904"/>
            <a:ext cx="7644152" cy="35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996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F69C2-97B5-4909-A811-6209050E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875928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00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adaptabilidade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 indivíduos tem uma relação positiva com a satisfação. (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Calarco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Cullen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2014, Hussein,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Mcadams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2010, Sony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Mekoth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2017 )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Existe relação negativa entre a percepção do burnout e a percepção da adaptabilidade individual. Esses resultados são consistentes com os apresentados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Garner, Knight e Simpson (2007), por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Bemiller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Williams (2011), Young e Young (2016), Monteiro (2015 ),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outras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áreas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do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conhecimento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093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Foi observado, em conformidade com o modelo proposto por Franca, Da Silva e Sharp (2018), que uma característica do trabalho (as percepções da instabilidades da equipe e da tarefa) está relacionada de maneira negativa e significativa com a satisfação.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Além disso, as percepções da instabilidade da equipe e da tarefa também estão relacionadas positivamente e de maneira significativa com o burnout.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34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escala de burnout passou por mais uma validação dentro da área de Engenharia de Software onde foi realizada uma análise fatorial confirmatória.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Os dois itens que tiveram problemas foram explicitados e podem ser levados em consideração em futuras pesquisas.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Outros estudos apontam problemas com a escala do burnout na Engenharia de Software ao realizar AFC, por exemplo, Singh e Suar (2013), em seu trabalho, tiveram que retirar um item da dimensão eficácia, pois ele estava abaixo de 0,3 (ponto de corte utilizado pelos autores, que é inferior ao utilizado nesta tese). Infelizmente, o item retirado não foi especificado.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723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Foram observados maiores médias nas dimensões de exaustão e menores médias de baixa eficácia. Esse resultado é diferente do apresentado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Cook (2015), onde o nível de cinismo foi maior que o burnout, mas que também apresentou a eficácia como o fator menos preocupante.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 outro estudo,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Moore (2000) já alertava para níveis altos de exaustão na Engenharia de Software.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6746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143000"/>
          </a:xfrm>
        </p:spPr>
        <p:txBody>
          <a:bodyPr/>
          <a:lstStyle/>
          <a:p>
            <a:r>
              <a:rPr lang="pt-BR" dirty="0"/>
              <a:t>Resumo da Hipóteses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BF6031-CA69-42C3-A61E-E9ED212F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24135"/>
            <a:ext cx="866929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335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escala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Roussel (2012)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Tradução e Validação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Problemas com VME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Kanten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Kanten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(2015)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Gurlek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Açlkgöz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Latham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(2019)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Pradhan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Jena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Singh (2017) 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a validação do modelo teórico de adaptabilidade individual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(2006)</a:t>
            </a: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417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satisfação e todas as dimensões do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e validação de uma escala que pode medir a instabilidade do ambiente em relação às tarefas e à equipe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as instabilidades da tarefa e da equipe com 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Compreensão da relação entre uma característica do trabalho (instabilidade) e a satisfação 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validação da escala de burnout na Engenharia de software com análise confirmatória</a:t>
            </a: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132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Para a indústria, quando os gerentes/líderes observarem que os seus liderados estão percebendo o ambiente muito instável, eles devem ficar em alerta e monitorar também a percepção do burnout desses indivíduos para que não tenham problemas como o absenteísmo (NASSER, 2018; SWIDER; ZIMMERMAN, 2010) ou turnover do trabalho (MASLACH; LEITER, 2016), entre outros que são consequências do burnout.</a:t>
            </a: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7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o trabalho na Engenharia de Software (LENBERG; FELDT e WALLGREN, 2015).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088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Indivíduos que percebem o ambiente instável tendem a se perceber menos satisfeitos. Este é mais um argumento para que os gerentes/líderes busquem monitorar a percepção da instabilidade e, se possível, minimizá-la.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503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143000"/>
          </a:xfrm>
        </p:spPr>
        <p:txBody>
          <a:bodyPr/>
          <a:lstStyle/>
          <a:p>
            <a:r>
              <a:rPr lang="pt-BR" dirty="0"/>
              <a:t>Recomendações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5ABFB1-4642-4DB0-BE13-32D2DB23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50" y="1177280"/>
            <a:ext cx="9504335" cy="5580112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9F2875D-C37F-43B3-B4EB-898F1126FEDE}"/>
              </a:ext>
            </a:extLst>
          </p:cNvPr>
          <p:cNvCxnSpPr/>
          <p:nvPr/>
        </p:nvCxnSpPr>
        <p:spPr>
          <a:xfrm>
            <a:off x="3995936" y="1844824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6981DEA-A751-4EA2-A5AD-F880DD542E3A}"/>
              </a:ext>
            </a:extLst>
          </p:cNvPr>
          <p:cNvCxnSpPr/>
          <p:nvPr/>
        </p:nvCxnSpPr>
        <p:spPr>
          <a:xfrm>
            <a:off x="7524328" y="1843431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793FC5-8E9B-4C85-9440-D2602BC48418}"/>
              </a:ext>
            </a:extLst>
          </p:cNvPr>
          <p:cNvCxnSpPr/>
          <p:nvPr/>
        </p:nvCxnSpPr>
        <p:spPr>
          <a:xfrm>
            <a:off x="4242792" y="3429000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E579705-EFE3-4057-81E2-DA2C98132A91}"/>
              </a:ext>
            </a:extLst>
          </p:cNvPr>
          <p:cNvCxnSpPr>
            <a:cxnSpLocks/>
          </p:cNvCxnSpPr>
          <p:nvPr/>
        </p:nvCxnSpPr>
        <p:spPr>
          <a:xfrm>
            <a:off x="251520" y="3645024"/>
            <a:ext cx="86409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1154CBE-C09F-4B15-A2FA-B440B8EEB8CA}"/>
              </a:ext>
            </a:extLst>
          </p:cNvPr>
          <p:cNvCxnSpPr/>
          <p:nvPr/>
        </p:nvCxnSpPr>
        <p:spPr>
          <a:xfrm>
            <a:off x="4860032" y="4725144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8B95035-30B5-48D2-BEAE-1995B509A948}"/>
              </a:ext>
            </a:extLst>
          </p:cNvPr>
          <p:cNvCxnSpPr/>
          <p:nvPr/>
        </p:nvCxnSpPr>
        <p:spPr>
          <a:xfrm>
            <a:off x="66328" y="4980357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835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87"/>
            <a:ext cx="8229600" cy="1143000"/>
          </a:xfrm>
        </p:spPr>
        <p:txBody>
          <a:bodyPr/>
          <a:lstStyle/>
          <a:p>
            <a:r>
              <a:rPr lang="pt-BR" dirty="0"/>
              <a:t>Recomendações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D72577-C89B-4E57-ABC9-F8EE2FC4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6" y="2399184"/>
            <a:ext cx="8870517" cy="3384376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1FD0B53-F18C-4F14-87B4-CBA1A6E742E2}"/>
              </a:ext>
            </a:extLst>
          </p:cNvPr>
          <p:cNvCxnSpPr>
            <a:cxnSpLocks/>
          </p:cNvCxnSpPr>
          <p:nvPr/>
        </p:nvCxnSpPr>
        <p:spPr>
          <a:xfrm>
            <a:off x="4753135" y="3356992"/>
            <a:ext cx="83732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9AE73A-44B9-4B08-BDDC-3876912DAD40}"/>
              </a:ext>
            </a:extLst>
          </p:cNvPr>
          <p:cNvCxnSpPr>
            <a:cxnSpLocks/>
          </p:cNvCxnSpPr>
          <p:nvPr/>
        </p:nvCxnSpPr>
        <p:spPr>
          <a:xfrm>
            <a:off x="539552" y="3573016"/>
            <a:ext cx="6480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9CB1C16-B17F-452A-A68F-66319C6A5A56}"/>
              </a:ext>
            </a:extLst>
          </p:cNvPr>
          <p:cNvCxnSpPr>
            <a:cxnSpLocks/>
          </p:cNvCxnSpPr>
          <p:nvPr/>
        </p:nvCxnSpPr>
        <p:spPr>
          <a:xfrm>
            <a:off x="5076056" y="4581128"/>
            <a:ext cx="91155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019EDF-B36B-4E13-B30B-31C921336873}"/>
              </a:ext>
            </a:extLst>
          </p:cNvPr>
          <p:cNvCxnSpPr>
            <a:cxnSpLocks/>
          </p:cNvCxnSpPr>
          <p:nvPr/>
        </p:nvCxnSpPr>
        <p:spPr>
          <a:xfrm>
            <a:off x="1187624" y="4829971"/>
            <a:ext cx="77544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099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392"/>
          </a:xfrm>
        </p:spPr>
        <p:txBody>
          <a:bodyPr/>
          <a:lstStyle/>
          <a:p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D16F78CD-2600-4065-8801-3108FD79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086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887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99" y="2349449"/>
            <a:ext cx="8229600" cy="3528392"/>
          </a:xfrm>
        </p:spPr>
        <p:txBody>
          <a:bodyPr>
            <a:noAutofit/>
          </a:bodyPr>
          <a:lstStyle/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Tradução de uma escala de adaptabilidade individual produzida por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; Roussel (2012);</a:t>
            </a:r>
          </a:p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-Validação de uma escala de adaptabilidade individual através de análise confirmatória;</a:t>
            </a:r>
          </a:p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-Validação da escala de burnout já utilizada na Engenharia de Software em português através de análise fatorial confirmatória. Ela tinha sido validada e traduzida por Da Silva et al. (2016), utilizando apenas o Alfa de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Cronbach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-Desenvolvimento da escala de instabilidade de tarefas e de equipes, utilizando análise fatorial exploratória;</a:t>
            </a:r>
            <a:endParaRPr lang="pt-BR" sz="1800" dirty="0">
              <a:latin typeface="Swis721 Cn BT" panose="020B0506020202030204"/>
            </a:endParaRPr>
          </a:p>
        </p:txBody>
      </p:sp>
      <p:pic>
        <p:nvPicPr>
          <p:cNvPr id="15362" name="Picture 2" descr="How to write an excellent thesis conclusion - Paperpile">
            <a:extLst>
              <a:ext uri="{FF2B5EF4-FFF2-40B4-BE49-F238E27FC236}">
                <a16:creationId xmlns:a16="http://schemas.microsoft.com/office/drawing/2014/main" id="{D400246D-EDD6-4272-BA8E-92640110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273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 que faz indivíduos na computação se sentirem tão eficazes? Os resultados encontrados apontam para o fato de eles se perceberem mais adaptáveis a possíveis situações, e que isso tem relação com sua eficácia percebida. </a:t>
            </a: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Entender como o processo se manifesta no nível coletivo também é importante, pois existem outros fatores como o suporte mútuo e liderança, que também afetam as relações da adaptabilidade individual, assim como a satisfação e o burnout (BARNETT; BRADLEY, 2007; HOEGL; GEMUENDEN, 2001; NELSON; COOPRIDER, 1996; WEIMAR, 2013). </a:t>
            </a:r>
          </a:p>
          <a:p>
            <a:endParaRPr lang="pt-BR" sz="2000" dirty="0">
              <a:latin typeface="Swis721 Cn BT" panose="020B0506020202030204"/>
            </a:endParaRP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C7CEF6A-273A-4CBA-8E14-595CFF08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173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importante entender também a direção da relação entre o burnout e a adaptabilidade individual e os motivos de ela ocorrer. 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possível suposição a ser investigada é que a adaptabilidade individual leva indivíduos a se sentirem mais adequados para suas funções e, por isso, com menores índices de burnout. </a:t>
            </a: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56DEE9A3-680E-4807-8671-FC852C4C0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402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Mas, de acordo com o modelo de Franca, Da Silva e Sharp (2018), as características individuais moderam a relação da característica do trabalho com a satisfação. Outra possível investigação é entender se esses resultados, de fato, acorrem com a adaptabilidade individual. </a:t>
            </a:r>
          </a:p>
        </p:txBody>
      </p:sp>
      <p:pic>
        <p:nvPicPr>
          <p:cNvPr id="14338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974300AC-A9BF-4C45-80E0-39D5A57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994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Roussel (2012) sugerem que, com pequenas mudanças no texto, a escala de adaptabilidade poderia ser modificada para uso por um supervisor imediato na avaliação de seus subordinados.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Outro estudo é investigar se existe relação entre a função do respondente e os níveis de adaptabilidade individual que ele tem. Por exemplo, será que um gerente tende a ser mais adaptável de maneira interpessoal do que um desenvolvedor? Será que um desenvolvedor tende a ser mais adaptável ao aprendizado que um gerente?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5746FBA-032A-44C4-9B2B-DC175CFA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3360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58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7256</Words>
  <Application>Microsoft Office PowerPoint</Application>
  <PresentationFormat>Apresentação na tela (4:3)</PresentationFormat>
  <Paragraphs>639</Paragraphs>
  <Slides>104</Slides>
  <Notes>24</Notes>
  <HiddenSlides>17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104</vt:i4>
      </vt:variant>
    </vt:vector>
  </HeadingPairs>
  <TitlesOfParts>
    <vt:vector size="113" baseType="lpstr">
      <vt:lpstr>Arial</vt:lpstr>
      <vt:lpstr>Calibri</vt:lpstr>
      <vt:lpstr>ff5</vt:lpstr>
      <vt:lpstr>ff6</vt:lpstr>
      <vt:lpstr>merriweather</vt:lpstr>
      <vt:lpstr>Swis721 Cn BT</vt:lpstr>
      <vt:lpstr>Times</vt:lpstr>
      <vt:lpstr>Times New Roman</vt:lpstr>
      <vt:lpstr>Tema do Office</vt:lpstr>
      <vt:lpstr>AS RELAÇÕES ENTRE ADAPTABILIDADE INDIVIDUAL, SATISFAÇÃO, BURNOUT E INSTABILIDADE DO PROJETO NA ENGENHARIA DE SOFTWARE </vt:lpstr>
      <vt:lpstr>Sumário</vt:lpstr>
      <vt:lpstr>Introdução - Geral</vt:lpstr>
      <vt:lpstr>Introdução - Geral</vt:lpstr>
      <vt:lpstr>Introdução</vt:lpstr>
      <vt:lpstr>Introdução - Adaptabilidade</vt:lpstr>
      <vt:lpstr>Introdução - Adaptabilidade</vt:lpstr>
      <vt:lpstr>Introdução</vt:lpstr>
      <vt:lpstr>Introdução - Satisfação</vt:lpstr>
      <vt:lpstr>Introdução - Satisfação</vt:lpstr>
      <vt:lpstr>Introdução</vt:lpstr>
      <vt:lpstr>Introdução - Burnout</vt:lpstr>
      <vt:lpstr>Introdução - Burnout</vt:lpstr>
      <vt:lpstr>Introdução</vt:lpstr>
      <vt:lpstr>Introdução</vt:lpstr>
      <vt:lpstr>Introdução Instabilidade</vt:lpstr>
      <vt:lpstr>Introdução</vt:lpstr>
      <vt:lpstr>Objetivos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Adaptabilidade Individual</vt:lpstr>
      <vt:lpstr>Referencial teórico – Adaptabilidade Individual</vt:lpstr>
      <vt:lpstr>Referencial teórico – Adaptabilidade Individual</vt:lpstr>
      <vt:lpstr>Referencial teórico – Adaptação na Engenharia de Software</vt:lpstr>
      <vt:lpstr>Referencial teórico – Adaptação na Engenharia de Software</vt:lpstr>
      <vt:lpstr>Referencial teórico – Instabilidade</vt:lpstr>
      <vt:lpstr>Referencial teórico – Instabilidade da tarefa</vt:lpstr>
      <vt:lpstr>Referencial teórico – Instabilidade da equipe</vt:lpstr>
      <vt:lpstr>Referencial teórico – Instabilidade tecnológica</vt:lpstr>
      <vt:lpstr>Referencial teórico – Instabilidade tecnológica</vt:lpstr>
      <vt:lpstr>Referencial teórico – Instabilidade</vt:lpstr>
      <vt:lpstr>Referencial teórico – Satisfação</vt:lpstr>
      <vt:lpstr>Referencial teórico – Satisfação</vt:lpstr>
      <vt:lpstr>Referencial teórico – Burnout</vt:lpstr>
      <vt:lpstr>Referencial teórico – Burnout</vt:lpstr>
      <vt:lpstr>Referencial teórico – Burnout</vt:lpstr>
      <vt:lpstr>Referencial teórico – Burnout</vt:lpstr>
      <vt:lpstr>Referencial teórico – Burnout</vt:lpstr>
      <vt:lpstr>Referencial teórico – Burnout</vt:lpstr>
      <vt:lpstr>Apresentação do PowerPoint</vt:lpstr>
      <vt:lpstr>Hipóteses de pesquisa </vt:lpstr>
      <vt:lpstr>Hipóteses de pesquisa </vt:lpstr>
      <vt:lpstr>Hipóteses de pesquisa </vt:lpstr>
      <vt:lpstr>Hipóteses de pesquisa </vt:lpstr>
      <vt:lpstr>Hipóteses de pesquisa </vt:lpstr>
      <vt:lpstr>Procedimentos metodológicos </vt:lpstr>
      <vt:lpstr>Procedimentos metodológicos Instrumentos de coleta </vt:lpstr>
      <vt:lpstr>Procedimentos metodológicos – coleta de dados</vt:lpstr>
      <vt:lpstr>Procedimentos metodológicos </vt:lpstr>
      <vt:lpstr>Procedimentos metodológicos </vt:lpstr>
      <vt:lpstr>Procedimentos metodológicos </vt:lpstr>
      <vt:lpstr>Procedimentos metodológicos </vt:lpstr>
      <vt:lpstr>Procedimentos metodológicos </vt:lpstr>
      <vt:lpstr>Resultados descritivos População</vt:lpstr>
      <vt:lpstr>Apresentação do PowerPoint</vt:lpstr>
      <vt:lpstr>Resultados descritivos – Satisfação</vt:lpstr>
      <vt:lpstr>Resultados descritivos - Burnout</vt:lpstr>
      <vt:lpstr>Resultados AFC- Burnout</vt:lpstr>
      <vt:lpstr>Resultados AFC - Burnout</vt:lpstr>
      <vt:lpstr>Resultados AFC- Burnout</vt:lpstr>
      <vt:lpstr>Resultados descritivos - Instabilidade</vt:lpstr>
      <vt:lpstr>Resultados AFE - Instabilidade</vt:lpstr>
      <vt:lpstr>Resultados AFC- Instabilidade</vt:lpstr>
      <vt:lpstr>Resultados AFC - Instabilidade</vt:lpstr>
      <vt:lpstr>Apresentação do PowerPoint</vt:lpstr>
      <vt:lpstr>Apresentação do PowerPoint</vt:lpstr>
      <vt:lpstr>Resultados descritivos – Adaptabilidade Individual</vt:lpstr>
      <vt:lpstr>Resultados descritivos – Adaptabilidade Individual</vt:lpstr>
      <vt:lpstr>Resultados AVE – Adaptabilidade Individual</vt:lpstr>
      <vt:lpstr>Resultados Correlação – Adaptabilidade Individual</vt:lpstr>
      <vt:lpstr>Resultados Confiabilidade – Adaptabilidade Individual</vt:lpstr>
      <vt:lpstr>Relações entre adaptabilidade e satisfação</vt:lpstr>
      <vt:lpstr>Relações entre adaptabilidade e burnout</vt:lpstr>
      <vt:lpstr>Relações entre adaptabilidade, instabilidade, satisfação e burnout</vt:lpstr>
      <vt:lpstr>Relações entre instabilidade e burnout</vt:lpstr>
      <vt:lpstr>Relações entre instabilidade e satisfação</vt:lpstr>
      <vt:lpstr>Discussões </vt:lpstr>
      <vt:lpstr>Discussões </vt:lpstr>
      <vt:lpstr>Discussões </vt:lpstr>
      <vt:lpstr>Discussões </vt:lpstr>
      <vt:lpstr>Resumo da Hipóteses</vt:lpstr>
      <vt:lpstr>Implicações</vt:lpstr>
      <vt:lpstr>Implicações</vt:lpstr>
      <vt:lpstr>Implicações</vt:lpstr>
      <vt:lpstr>Implicações</vt:lpstr>
      <vt:lpstr>Recomendações </vt:lpstr>
      <vt:lpstr>Recomendações</vt:lpstr>
      <vt:lpstr>Conclusões</vt:lpstr>
      <vt:lpstr>Conclusões</vt:lpstr>
      <vt:lpstr>Conclusões</vt:lpstr>
      <vt:lpstr>Trabalhos futuros</vt:lpstr>
      <vt:lpstr>Trabalhos futuros</vt:lpstr>
      <vt:lpstr>Trabalhos futuros</vt:lpstr>
      <vt:lpstr>Trabalhos futuros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Tomaz de Aquino dos Santos Junior</dc:creator>
  <cp:lastModifiedBy>Danilo Monteiro Ribeiro</cp:lastModifiedBy>
  <cp:revision>93</cp:revision>
  <dcterms:created xsi:type="dcterms:W3CDTF">2013-08-09T12:44:12Z</dcterms:created>
  <dcterms:modified xsi:type="dcterms:W3CDTF">2020-12-07T02:19:19Z</dcterms:modified>
</cp:coreProperties>
</file>