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57" r:id="rId4"/>
    <p:sldId id="274" r:id="rId5"/>
    <p:sldId id="260" r:id="rId6"/>
    <p:sldId id="295" r:id="rId7"/>
    <p:sldId id="285" r:id="rId8"/>
  </p:sldIdLst>
  <p:sldSz cx="9144000" cy="5143500" type="screen16x9"/>
  <p:notesSz cx="6858000" cy="9144000"/>
  <p:embeddedFontLst>
    <p:embeddedFont>
      <p:font typeface="Ubuntu Medium" panose="020B0604020202020204" charset="0"/>
      <p:regular r:id="rId10"/>
      <p:bold r:id="rId11"/>
      <p:italic r:id="rId12"/>
      <p:boldItalic r:id="rId13"/>
    </p:embeddedFont>
    <p:embeddedFont>
      <p:font typeface="Ubuntu Light" panose="020B0604020202020204" charset="0"/>
      <p:regular r:id="rId14"/>
      <p:bold r:id="rId15"/>
      <p:italic r:id="rId16"/>
      <p:boldItalic r:id="rId17"/>
    </p:embeddedFont>
    <p:embeddedFont>
      <p:font typeface="Ubuntu" panose="020B0604020202020204" charset="0"/>
      <p:regular r:id="rId18"/>
      <p:bold r:id="rId19"/>
      <p:italic r:id="rId20"/>
      <p:boldItalic r:id="rId21"/>
    </p:embeddedFon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Bodoni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07CCD-DD4F-4058-91B7-2DEFDB67191A}">
  <a:tblStyle styleId="{69A07CCD-DD4F-4058-91B7-2DEFDB671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95" y="8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623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59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86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92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5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62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1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27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2" r:id="rId6"/>
    <p:sldLayoutId id="2147483664" r:id="rId7"/>
    <p:sldLayoutId id="2147483665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2733065" y="1355094"/>
            <a:ext cx="7312151" cy="156653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uk-UA" dirty="0" smtClean="0"/>
              <a:t>Портал новин</a:t>
            </a:r>
            <a:endParaRPr sz="3100"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2597872" y="112068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uk-UA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презентація до </a:t>
            </a:r>
            <a:r>
              <a:rPr lang="uk-UA" sz="1800" dirty="0" smtClean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курсової роботи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F18823-AA4B-4E37-A79E-696EF58204ED}"/>
              </a:ext>
            </a:extLst>
          </p:cNvPr>
          <p:cNvSpPr txBox="1"/>
          <p:nvPr/>
        </p:nvSpPr>
        <p:spPr>
          <a:xfrm>
            <a:off x="5493412" y="4064071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студента </a:t>
            </a:r>
            <a:r>
              <a:rPr lang="uk-UA" dirty="0" smtClean="0"/>
              <a:t>ІІ </a:t>
            </a:r>
            <a:r>
              <a:rPr lang="uk-UA" dirty="0"/>
              <a:t>курсу групи </a:t>
            </a:r>
            <a:r>
              <a:rPr lang="uk-UA" dirty="0" smtClean="0"/>
              <a:t>ІПЗ-20-4</a:t>
            </a:r>
            <a:endParaRPr lang="en-US" dirty="0"/>
          </a:p>
          <a:p>
            <a:pPr algn="just"/>
            <a:r>
              <a:rPr lang="uk-UA" dirty="0"/>
              <a:t>с</a:t>
            </a:r>
            <a:r>
              <a:rPr lang="ru-RU" dirty="0" err="1"/>
              <a:t>пеціальн</a:t>
            </a:r>
            <a:r>
              <a:rPr lang="uk-UA" dirty="0"/>
              <a:t>ості </a:t>
            </a:r>
            <a:r>
              <a:rPr lang="ru-RU" dirty="0"/>
              <a:t>121 </a:t>
            </a:r>
            <a:endParaRPr lang="uk-UA" dirty="0"/>
          </a:p>
          <a:p>
            <a:pPr algn="just"/>
            <a:r>
              <a:rPr lang="uk-UA" dirty="0" smtClean="0"/>
              <a:t>Савченка Данила Павловича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96385" y="946075"/>
            <a:ext cx="822662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dirty="0"/>
              <a:t>актуальність</a:t>
            </a:r>
            <a:endParaRPr sz="32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425727" y="2421215"/>
            <a:ext cx="7896448" cy="202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Безумовно, тему створення веб-додатків можна вважати актуальною, адже відсоток використання веб-технологій помітно зростає в усіх сферах людського життя.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Використовуючи веб-ресурси, можна суттєво підвищити ефективність виконання буденних задач. </a:t>
            </a: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Більш того, це найкраща реклама, 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інформаційна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сторінка для будь-якої 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організації - 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це важливий крок компанії до розширення кордонів власного бізнесу та здобуття нової аудиторії.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ВСТУП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3" y="109976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Об’єкт дослідження: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285098" y="2769134"/>
            <a:ext cx="3852434" cy="72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Використання веб-технологій для забезпечення інформаційних потреб предметної області.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3" y="222723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Предмет дослідження: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285098" y="1636742"/>
            <a:ext cx="4401134" cy="799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Методи та засоби розробки CMS за визначеними предметними областями,  а також прогнозування поведінки користувача.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285098" y="3871217"/>
            <a:ext cx="3781469" cy="9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	Дослідження особливостей проектування та реалізації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cистеми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адміністрування веб-сайтом, а також створення інтерфейсу та бази даних для взаємодії з ним.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3" y="3319237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Мета дослідження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669;p48">
            <a:extLst>
              <a:ext uri="{FF2B5EF4-FFF2-40B4-BE49-F238E27FC236}">
                <a16:creationId xmlns="" xmlns:a16="http://schemas.microsoft.com/office/drawing/2014/main" id="{C666960E-5E69-485E-B309-08D17D5D110F}"/>
              </a:ext>
            </a:extLst>
          </p:cNvPr>
          <p:cNvGrpSpPr/>
          <p:nvPr/>
        </p:nvGrpSpPr>
        <p:grpSpPr>
          <a:xfrm>
            <a:off x="1907513" y="1667061"/>
            <a:ext cx="5328973" cy="2793092"/>
            <a:chOff x="1907514" y="1611245"/>
            <a:chExt cx="5328973" cy="2793092"/>
          </a:xfrm>
        </p:grpSpPr>
        <p:sp>
          <p:nvSpPr>
            <p:cNvPr id="27" name="Google Shape;670;p48">
              <a:extLst>
                <a:ext uri="{FF2B5EF4-FFF2-40B4-BE49-F238E27FC236}">
                  <a16:creationId xmlns="" xmlns:a16="http://schemas.microsoft.com/office/drawing/2014/main" id="{D19E2944-6438-44CF-A311-819DEB8043DD}"/>
                </a:ext>
              </a:extLst>
            </p:cNvPr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1;p48">
              <a:extLst>
                <a:ext uri="{FF2B5EF4-FFF2-40B4-BE49-F238E27FC236}">
                  <a16:creationId xmlns="" xmlns:a16="http://schemas.microsoft.com/office/drawing/2014/main" id="{895B9858-375E-41B3-BC53-1F3066833236}"/>
                </a:ext>
              </a:extLst>
            </p:cNvPr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2;p48">
              <a:extLst>
                <a:ext uri="{FF2B5EF4-FFF2-40B4-BE49-F238E27FC236}">
                  <a16:creationId xmlns="" xmlns:a16="http://schemas.microsoft.com/office/drawing/2014/main" id="{9D9D5D32-1E1E-43DC-9FF7-CF02DAC8A447}"/>
                </a:ext>
              </a:extLst>
            </p:cNvPr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3;p48">
              <a:extLst>
                <a:ext uri="{FF2B5EF4-FFF2-40B4-BE49-F238E27FC236}">
                  <a16:creationId xmlns="" xmlns:a16="http://schemas.microsoft.com/office/drawing/2014/main" id="{014A90F5-E935-44CF-A784-ECCE4A172230}"/>
                </a:ext>
              </a:extLst>
            </p:cNvPr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4;p48">
              <a:extLst>
                <a:ext uri="{FF2B5EF4-FFF2-40B4-BE49-F238E27FC236}">
                  <a16:creationId xmlns="" xmlns:a16="http://schemas.microsoft.com/office/drawing/2014/main" id="{C9A47B87-7E8E-4505-AFB3-BB55AA8A5E90}"/>
                </a:ext>
              </a:extLst>
            </p:cNvPr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5;p48">
              <a:extLst>
                <a:ext uri="{FF2B5EF4-FFF2-40B4-BE49-F238E27FC236}">
                  <a16:creationId xmlns="" xmlns:a16="http://schemas.microsoft.com/office/drawing/2014/main" id="{1CD199F1-DB7E-4610-A14D-90DD75C78EE8}"/>
                </a:ext>
              </a:extLst>
            </p:cNvPr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6;p48">
              <a:extLst>
                <a:ext uri="{FF2B5EF4-FFF2-40B4-BE49-F238E27FC236}">
                  <a16:creationId xmlns="" xmlns:a16="http://schemas.microsoft.com/office/drawing/2014/main" id="{D301CFE2-1C4D-4CB0-8EC1-0F6753B91B30}"/>
                </a:ext>
              </a:extLst>
            </p:cNvPr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7;p48">
              <a:extLst>
                <a:ext uri="{FF2B5EF4-FFF2-40B4-BE49-F238E27FC236}">
                  <a16:creationId xmlns="" xmlns:a16="http://schemas.microsoft.com/office/drawing/2014/main" id="{DD5DF705-CA43-4453-BC3B-E704AEA4F3ED}"/>
                </a:ext>
              </a:extLst>
            </p:cNvPr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8;p48">
              <a:extLst>
                <a:ext uri="{FF2B5EF4-FFF2-40B4-BE49-F238E27FC236}">
                  <a16:creationId xmlns="" xmlns:a16="http://schemas.microsoft.com/office/drawing/2014/main" id="{885F6882-E48A-43C7-B366-255A96765F23}"/>
                </a:ext>
              </a:extLst>
            </p:cNvPr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9;p48">
              <a:extLst>
                <a:ext uri="{FF2B5EF4-FFF2-40B4-BE49-F238E27FC236}">
                  <a16:creationId xmlns="" xmlns:a16="http://schemas.microsoft.com/office/drawing/2014/main" id="{A6D5C78A-A5B2-4951-8DAE-83BC6B245ACF}"/>
                </a:ext>
              </a:extLst>
            </p:cNvPr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0;p48">
              <a:extLst>
                <a:ext uri="{FF2B5EF4-FFF2-40B4-BE49-F238E27FC236}">
                  <a16:creationId xmlns="" xmlns:a16="http://schemas.microsoft.com/office/drawing/2014/main" id="{22F595CE-63D3-41B2-BF66-CE49DB31EB2E}"/>
                </a:ext>
              </a:extLst>
            </p:cNvPr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0" y="194960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dirty="0"/>
              <a:t>Аналіз задачі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1889839" y="1752423"/>
            <a:ext cx="1115150" cy="98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uk-UA" sz="1200" dirty="0" err="1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Спроектувти</a:t>
            </a:r>
            <a:r>
              <a:rPr lang="uk-UA" sz="1200" dirty="0">
                <a:solidFill>
                  <a:schemeClr val="tx2">
                    <a:lumMod val="50000"/>
                  </a:schemeClr>
                </a:solidFill>
                <a:latin typeface="Ubuntu Medium" panose="020B0604020202020204" charset="0"/>
              </a:rPr>
              <a:t> та заповнити базу даних</a:t>
            </a:r>
            <a:endParaRPr sz="900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  <a:ea typeface="Ubuntu"/>
              <a:cs typeface="Ubuntu"/>
              <a:sym typeface="Ubuntu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2825740" y="3589753"/>
            <a:ext cx="1185093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Реалізація CRUD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CCCCCC"/>
                </a:solidFill>
              </a:rPr>
              <a:t>4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8" name="Google Shape;686;p48">
            <a:extLst>
              <a:ext uri="{FF2B5EF4-FFF2-40B4-BE49-F238E27FC236}">
                <a16:creationId xmlns="" xmlns:a16="http://schemas.microsoft.com/office/drawing/2014/main" id="{D71598AB-1C2B-452F-8B75-E43EC2BAA33D}"/>
              </a:ext>
            </a:extLst>
          </p:cNvPr>
          <p:cNvSpPr txBox="1">
            <a:spLocks/>
          </p:cNvSpPr>
          <p:nvPr/>
        </p:nvSpPr>
        <p:spPr>
          <a:xfrm>
            <a:off x="3830090" y="1867338"/>
            <a:ext cx="1274876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lvl="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Створення інтерфейсу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Google Shape;686;p48">
            <a:extLst>
              <a:ext uri="{FF2B5EF4-FFF2-40B4-BE49-F238E27FC236}">
                <a16:creationId xmlns="" xmlns:a16="http://schemas.microsoft.com/office/drawing/2014/main" id="{8490BEDA-F142-49C2-9AC0-BEA87B4D12F5}"/>
              </a:ext>
            </a:extLst>
          </p:cNvPr>
          <p:cNvSpPr txBox="1">
            <a:spLocks/>
          </p:cNvSpPr>
          <p:nvPr/>
        </p:nvSpPr>
        <p:spPr>
          <a:xfrm>
            <a:off x="4778222" y="3580375"/>
            <a:ext cx="1363894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Безпека користувача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Ubuntu Medium" panose="020B0604020202020204" charset="0"/>
            </a:endParaRPr>
          </a:p>
        </p:txBody>
      </p:sp>
      <p:sp>
        <p:nvSpPr>
          <p:cNvPr id="44" name="Google Shape;686;p48">
            <a:extLst>
              <a:ext uri="{FF2B5EF4-FFF2-40B4-BE49-F238E27FC236}">
                <a16:creationId xmlns="" xmlns:a16="http://schemas.microsoft.com/office/drawing/2014/main" id="{A79B7D2C-0B00-4B9E-96FF-74C41B26CE9C}"/>
              </a:ext>
            </a:extLst>
          </p:cNvPr>
          <p:cNvSpPr txBox="1">
            <a:spLocks/>
          </p:cNvSpPr>
          <p:nvPr/>
        </p:nvSpPr>
        <p:spPr>
          <a:xfrm>
            <a:off x="5838301" y="1906619"/>
            <a:ext cx="1363894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139700" indent="0" algn="ctr">
              <a:buNone/>
            </a:pPr>
            <a:r>
              <a:rPr lang="uk-UA" b="1" dirty="0">
                <a:solidFill>
                  <a:schemeClr val="tx2">
                    <a:lumMod val="50000"/>
                  </a:schemeClr>
                </a:solidFill>
              </a:rPr>
              <a:t>Підтримка </a:t>
            </a:r>
            <a:r>
              <a:rPr lang="uk-UA" b="1" dirty="0" smtClean="0">
                <a:solidFill>
                  <a:schemeClr val="tx2">
                    <a:lumMod val="50000"/>
                  </a:schemeClr>
                </a:solidFill>
              </a:rPr>
              <a:t>роботи</a:t>
            </a:r>
          </a:p>
          <a:p>
            <a:pPr marL="139700" indent="0" algn="ctr">
              <a:buNone/>
            </a:pPr>
            <a:r>
              <a:rPr lang="uk-UA" b="1" dirty="0" smtClean="0">
                <a:solidFill>
                  <a:schemeClr val="tx2">
                    <a:lumMod val="50000"/>
                  </a:schemeClr>
                </a:solidFill>
                <a:latin typeface="Ubuntu Light" panose="020B0604020202020204" charset="0"/>
              </a:rPr>
              <a:t>програми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Ubuntu Light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fld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69375" y="418132"/>
            <a:ext cx="5049520" cy="431852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393545" y="479334"/>
            <a:ext cx="1662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Алгоритм роботи </a:t>
            </a:r>
          </a:p>
          <a:p>
            <a:r>
              <a:rPr lang="uk-UA" dirty="0" smtClean="0"/>
              <a:t>програми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12;p59">
            <a:extLst>
              <a:ext uri="{FF2B5EF4-FFF2-40B4-BE49-F238E27FC236}">
                <a16:creationId xmlns="" xmlns:a16="http://schemas.microsoft.com/office/drawing/2014/main" id="{F834BB72-3522-4EB5-B1B7-A9A9628416D7}"/>
              </a:ext>
            </a:extLst>
          </p:cNvPr>
          <p:cNvSpPr/>
          <p:nvPr/>
        </p:nvSpPr>
        <p:spPr>
          <a:xfrm>
            <a:off x="2958539" y="1141763"/>
            <a:ext cx="5466921" cy="361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dirty="0"/>
              <a:t>ВИСНОВКИ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3222818" y="1979470"/>
            <a:ext cx="5669953" cy="118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Під час виконання даної роботи було проаналізовані теоретичні засади проектування та реалізації CMS та існуючі веб-сайти на обрану тематику, визначена їх унікальність.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uk-UA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Створений адаптивний інтерфейсу веб-сайту за допомогою HTML, CSS,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JavaScript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, реалізовані математичні та </a:t>
            </a:r>
            <a:r>
              <a:rPr lang="uk-UA" dirty="0" err="1">
                <a:solidFill>
                  <a:schemeClr val="tx2">
                    <a:lumMod val="50000"/>
                  </a:schemeClr>
                </a:solidFill>
              </a:rPr>
              <a:t>алгоритмічі</a:t>
            </a:r>
            <a:r>
              <a:rPr lang="uk-UA" dirty="0">
                <a:solidFill>
                  <a:schemeClr val="tx2">
                    <a:lumMod val="50000"/>
                  </a:schemeClr>
                </a:solidFill>
              </a:rPr>
              <a:t> моделі функціонування системи на основі БД, спроектована БД за визначеною предметною областю та реалізована CMS.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60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299935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122800" y="1769400"/>
            <a:ext cx="2955900" cy="134815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3600" dirty="0"/>
              <a:t>Дякую за увагу</a:t>
            </a:r>
            <a:endParaRPr i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176</Words>
  <Application>Microsoft Office PowerPoint</Application>
  <PresentationFormat>Экран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Ubuntu Medium</vt:lpstr>
      <vt:lpstr>Ubuntu Light</vt:lpstr>
      <vt:lpstr>Ubuntu</vt:lpstr>
      <vt:lpstr>Arvo</vt:lpstr>
      <vt:lpstr>Arial</vt:lpstr>
      <vt:lpstr>Bodoni</vt:lpstr>
      <vt:lpstr>Minimal Charm</vt:lpstr>
      <vt:lpstr>Портал новин</vt:lpstr>
      <vt:lpstr>актуальність</vt:lpstr>
      <vt:lpstr>ВСТУП</vt:lpstr>
      <vt:lpstr>Аналіз задачі</vt:lpstr>
      <vt:lpstr>Презентация PowerPoint</vt:lpstr>
      <vt:lpstr>ВИСНОВКИ</vt:lpstr>
      <vt:lpstr>Дякую за увагу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Інформаційно-пошукова система:  поліклініка (регістратура)</dc:title>
  <dc:creator>dan1ssimo_</dc:creator>
  <cp:lastModifiedBy>danilo.savchenko96@outlook.com</cp:lastModifiedBy>
  <cp:revision>31</cp:revision>
  <dcterms:modified xsi:type="dcterms:W3CDTF">2022-01-18T10:06:23Z</dcterms:modified>
</cp:coreProperties>
</file>