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6"/>
  </p:notesMasterIdLst>
  <p:sldIdLst>
    <p:sldId id="257" r:id="rId2"/>
    <p:sldId id="258" r:id="rId3"/>
    <p:sldId id="259" r:id="rId4"/>
    <p:sldId id="346" r:id="rId5"/>
    <p:sldId id="348" r:id="rId6"/>
    <p:sldId id="349" r:id="rId7"/>
    <p:sldId id="342" r:id="rId8"/>
    <p:sldId id="350" r:id="rId9"/>
    <p:sldId id="341" r:id="rId10"/>
    <p:sldId id="343" r:id="rId11"/>
    <p:sldId id="344" r:id="rId12"/>
    <p:sldId id="351" r:id="rId13"/>
    <p:sldId id="345" r:id="rId14"/>
    <p:sldId id="352" r:id="rId15"/>
    <p:sldId id="353" r:id="rId16"/>
    <p:sldId id="295" r:id="rId17"/>
    <p:sldId id="355" r:id="rId18"/>
    <p:sldId id="356" r:id="rId19"/>
    <p:sldId id="357" r:id="rId20"/>
    <p:sldId id="354" r:id="rId21"/>
    <p:sldId id="358" r:id="rId22"/>
    <p:sldId id="359" r:id="rId23"/>
    <p:sldId id="313" r:id="rId24"/>
    <p:sldId id="316" r:id="rId25"/>
    <p:sldId id="315" r:id="rId26"/>
    <p:sldId id="319" r:id="rId27"/>
    <p:sldId id="320" r:id="rId28"/>
    <p:sldId id="318" r:id="rId29"/>
    <p:sldId id="321" r:id="rId30"/>
    <p:sldId id="322" r:id="rId31"/>
    <p:sldId id="323" r:id="rId32"/>
    <p:sldId id="314" r:id="rId33"/>
    <p:sldId id="296" r:id="rId34"/>
    <p:sldId id="330" r:id="rId35"/>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584200" rtl="0" fontAlgn="auto" latinLnBrk="0" hangingPunct="0">
      <a:lnSpc>
        <a:spcPct val="100000"/>
      </a:lnSpc>
      <a:spcBef>
        <a:spcPts val="0"/>
      </a:spcBef>
      <a:spcAft>
        <a:spcPts val="0"/>
      </a:spcAft>
      <a:buClrTx/>
      <a:buSzTx/>
      <a:buFontTx/>
      <a:buNone/>
      <a:tabLst/>
      <a:defRPr kumimoji="0" sz="2200" b="0" i="0" u="none" strike="noStrike" cap="none" spc="0" normalizeH="0" baseline="0">
        <a:ln>
          <a:noFill/>
        </a:ln>
        <a:solidFill>
          <a:srgbClr val="000000">
            <a:alpha val="56311"/>
          </a:srgbClr>
        </a:solidFill>
        <a:effectLst/>
        <a:uFillTx/>
        <a:latin typeface="+mn-lt"/>
        <a:ea typeface="+mn-ea"/>
        <a:cs typeface="+mn-cs"/>
        <a:sym typeface="Roboto"/>
      </a:defRPr>
    </a:lvl1pPr>
    <a:lvl2pPr marL="0" marR="0" indent="228600" algn="l" defTabSz="584200" rtl="0" fontAlgn="auto" latinLnBrk="0" hangingPunct="0">
      <a:lnSpc>
        <a:spcPct val="100000"/>
      </a:lnSpc>
      <a:spcBef>
        <a:spcPts val="0"/>
      </a:spcBef>
      <a:spcAft>
        <a:spcPts val="0"/>
      </a:spcAft>
      <a:buClrTx/>
      <a:buSzTx/>
      <a:buFontTx/>
      <a:buNone/>
      <a:tabLst/>
      <a:defRPr kumimoji="0" sz="2200" b="0" i="0" u="none" strike="noStrike" cap="none" spc="0" normalizeH="0" baseline="0">
        <a:ln>
          <a:noFill/>
        </a:ln>
        <a:solidFill>
          <a:srgbClr val="000000">
            <a:alpha val="56311"/>
          </a:srgbClr>
        </a:solidFill>
        <a:effectLst/>
        <a:uFillTx/>
        <a:latin typeface="+mn-lt"/>
        <a:ea typeface="+mn-ea"/>
        <a:cs typeface="+mn-cs"/>
        <a:sym typeface="Roboto"/>
      </a:defRPr>
    </a:lvl2pPr>
    <a:lvl3pPr marL="0" marR="0" indent="457200" algn="l" defTabSz="584200" rtl="0" fontAlgn="auto" latinLnBrk="0" hangingPunct="0">
      <a:lnSpc>
        <a:spcPct val="100000"/>
      </a:lnSpc>
      <a:spcBef>
        <a:spcPts val="0"/>
      </a:spcBef>
      <a:spcAft>
        <a:spcPts val="0"/>
      </a:spcAft>
      <a:buClrTx/>
      <a:buSzTx/>
      <a:buFontTx/>
      <a:buNone/>
      <a:tabLst/>
      <a:defRPr kumimoji="0" sz="2200" b="0" i="0" u="none" strike="noStrike" cap="none" spc="0" normalizeH="0" baseline="0">
        <a:ln>
          <a:noFill/>
        </a:ln>
        <a:solidFill>
          <a:srgbClr val="000000">
            <a:alpha val="56311"/>
          </a:srgbClr>
        </a:solidFill>
        <a:effectLst/>
        <a:uFillTx/>
        <a:latin typeface="+mn-lt"/>
        <a:ea typeface="+mn-ea"/>
        <a:cs typeface="+mn-cs"/>
        <a:sym typeface="Roboto"/>
      </a:defRPr>
    </a:lvl3pPr>
    <a:lvl4pPr marL="0" marR="0" indent="685800" algn="l" defTabSz="584200" rtl="0" fontAlgn="auto" latinLnBrk="0" hangingPunct="0">
      <a:lnSpc>
        <a:spcPct val="100000"/>
      </a:lnSpc>
      <a:spcBef>
        <a:spcPts val="0"/>
      </a:spcBef>
      <a:spcAft>
        <a:spcPts val="0"/>
      </a:spcAft>
      <a:buClrTx/>
      <a:buSzTx/>
      <a:buFontTx/>
      <a:buNone/>
      <a:tabLst/>
      <a:defRPr kumimoji="0" sz="2200" b="0" i="0" u="none" strike="noStrike" cap="none" spc="0" normalizeH="0" baseline="0">
        <a:ln>
          <a:noFill/>
        </a:ln>
        <a:solidFill>
          <a:srgbClr val="000000">
            <a:alpha val="56311"/>
          </a:srgbClr>
        </a:solidFill>
        <a:effectLst/>
        <a:uFillTx/>
        <a:latin typeface="+mn-lt"/>
        <a:ea typeface="+mn-ea"/>
        <a:cs typeface="+mn-cs"/>
        <a:sym typeface="Roboto"/>
      </a:defRPr>
    </a:lvl4pPr>
    <a:lvl5pPr marL="0" marR="0" indent="914400" algn="l" defTabSz="584200" rtl="0" fontAlgn="auto" latinLnBrk="0" hangingPunct="0">
      <a:lnSpc>
        <a:spcPct val="100000"/>
      </a:lnSpc>
      <a:spcBef>
        <a:spcPts val="0"/>
      </a:spcBef>
      <a:spcAft>
        <a:spcPts val="0"/>
      </a:spcAft>
      <a:buClrTx/>
      <a:buSzTx/>
      <a:buFontTx/>
      <a:buNone/>
      <a:tabLst/>
      <a:defRPr kumimoji="0" sz="2200" b="0" i="0" u="none" strike="noStrike" cap="none" spc="0" normalizeH="0" baseline="0">
        <a:ln>
          <a:noFill/>
        </a:ln>
        <a:solidFill>
          <a:srgbClr val="000000">
            <a:alpha val="56311"/>
          </a:srgbClr>
        </a:solidFill>
        <a:effectLst/>
        <a:uFillTx/>
        <a:latin typeface="+mn-lt"/>
        <a:ea typeface="+mn-ea"/>
        <a:cs typeface="+mn-cs"/>
        <a:sym typeface="Roboto"/>
      </a:defRPr>
    </a:lvl5pPr>
    <a:lvl6pPr marL="0" marR="0" indent="1143000" algn="l" defTabSz="584200" rtl="0" fontAlgn="auto" latinLnBrk="0" hangingPunct="0">
      <a:lnSpc>
        <a:spcPct val="100000"/>
      </a:lnSpc>
      <a:spcBef>
        <a:spcPts val="0"/>
      </a:spcBef>
      <a:spcAft>
        <a:spcPts val="0"/>
      </a:spcAft>
      <a:buClrTx/>
      <a:buSzTx/>
      <a:buFontTx/>
      <a:buNone/>
      <a:tabLst/>
      <a:defRPr kumimoji="0" sz="2200" b="0" i="0" u="none" strike="noStrike" cap="none" spc="0" normalizeH="0" baseline="0">
        <a:ln>
          <a:noFill/>
        </a:ln>
        <a:solidFill>
          <a:srgbClr val="000000">
            <a:alpha val="56311"/>
          </a:srgbClr>
        </a:solidFill>
        <a:effectLst/>
        <a:uFillTx/>
        <a:latin typeface="+mn-lt"/>
        <a:ea typeface="+mn-ea"/>
        <a:cs typeface="+mn-cs"/>
        <a:sym typeface="Roboto"/>
      </a:defRPr>
    </a:lvl6pPr>
    <a:lvl7pPr marL="0" marR="0" indent="1371600" algn="l" defTabSz="584200" rtl="0" fontAlgn="auto" latinLnBrk="0" hangingPunct="0">
      <a:lnSpc>
        <a:spcPct val="100000"/>
      </a:lnSpc>
      <a:spcBef>
        <a:spcPts val="0"/>
      </a:spcBef>
      <a:spcAft>
        <a:spcPts val="0"/>
      </a:spcAft>
      <a:buClrTx/>
      <a:buSzTx/>
      <a:buFontTx/>
      <a:buNone/>
      <a:tabLst/>
      <a:defRPr kumimoji="0" sz="2200" b="0" i="0" u="none" strike="noStrike" cap="none" spc="0" normalizeH="0" baseline="0">
        <a:ln>
          <a:noFill/>
        </a:ln>
        <a:solidFill>
          <a:srgbClr val="000000">
            <a:alpha val="56311"/>
          </a:srgbClr>
        </a:solidFill>
        <a:effectLst/>
        <a:uFillTx/>
        <a:latin typeface="+mn-lt"/>
        <a:ea typeface="+mn-ea"/>
        <a:cs typeface="+mn-cs"/>
        <a:sym typeface="Roboto"/>
      </a:defRPr>
    </a:lvl7pPr>
    <a:lvl8pPr marL="0" marR="0" indent="1600200" algn="l" defTabSz="584200" rtl="0" fontAlgn="auto" latinLnBrk="0" hangingPunct="0">
      <a:lnSpc>
        <a:spcPct val="100000"/>
      </a:lnSpc>
      <a:spcBef>
        <a:spcPts val="0"/>
      </a:spcBef>
      <a:spcAft>
        <a:spcPts val="0"/>
      </a:spcAft>
      <a:buClrTx/>
      <a:buSzTx/>
      <a:buFontTx/>
      <a:buNone/>
      <a:tabLst/>
      <a:defRPr kumimoji="0" sz="2200" b="0" i="0" u="none" strike="noStrike" cap="none" spc="0" normalizeH="0" baseline="0">
        <a:ln>
          <a:noFill/>
        </a:ln>
        <a:solidFill>
          <a:srgbClr val="000000">
            <a:alpha val="56311"/>
          </a:srgbClr>
        </a:solidFill>
        <a:effectLst/>
        <a:uFillTx/>
        <a:latin typeface="+mn-lt"/>
        <a:ea typeface="+mn-ea"/>
        <a:cs typeface="+mn-cs"/>
        <a:sym typeface="Roboto"/>
      </a:defRPr>
    </a:lvl8pPr>
    <a:lvl9pPr marL="0" marR="0" indent="1828800" algn="l" defTabSz="584200" rtl="0" fontAlgn="auto" latinLnBrk="0" hangingPunct="0">
      <a:lnSpc>
        <a:spcPct val="100000"/>
      </a:lnSpc>
      <a:spcBef>
        <a:spcPts val="0"/>
      </a:spcBef>
      <a:spcAft>
        <a:spcPts val="0"/>
      </a:spcAft>
      <a:buClrTx/>
      <a:buSzTx/>
      <a:buFontTx/>
      <a:buNone/>
      <a:tabLst/>
      <a:defRPr kumimoji="0" sz="2200" b="0" i="0" u="none" strike="noStrike" cap="none" spc="0" normalizeH="0" baseline="0">
        <a:ln>
          <a:noFill/>
        </a:ln>
        <a:solidFill>
          <a:srgbClr val="000000">
            <a:alpha val="56311"/>
          </a:srgbClr>
        </a:solidFill>
        <a:effectLst/>
        <a:uFillTx/>
        <a:latin typeface="+mn-lt"/>
        <a:ea typeface="+mn-ea"/>
        <a:cs typeface="+mn-cs"/>
        <a:sym typeface="Roboto"/>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lumOff val="-13575"/>
            </a:schemeClr>
          </a:solidFill>
        </a:fill>
      </a:tcStyle>
    </a:firstCol>
    <a:lastRow>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hueOff val="114395"/>
              <a:lumOff val="-24975"/>
            </a:schemeClr>
          </a:solidFill>
        </a:fill>
      </a:tcStyle>
    </a:firstRow>
  </a:tblStyle>
  <a:tblStyle styleId="{C7B018BB-80A7-4F77-B60F-C8B233D01FF8}" styleName="">
    <a:tblBg/>
    <a:wholeTbl>
      <a:tcTxStyle b="off" i="off">
        <a:font>
          <a:latin typeface="Helvetica Neue"/>
          <a:ea typeface="Helvetica Neue"/>
          <a:cs typeface="Helvetica Neue"/>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ff" i="off">
        <a:font>
          <a:latin typeface="Helvetica Neue Medium"/>
          <a:ea typeface="Helvetica Neue Medium"/>
          <a:cs typeface="Helvetica Neue Medium"/>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3">
              <a:hueOff val="362282"/>
              <a:satOff val="31803"/>
              <a:lumOff val="-18242"/>
            </a:schemeClr>
          </a:solidFill>
        </a:fill>
      </a:tcStyle>
    </a:firstCol>
    <a:lastRow>
      <a:tcTxStyle b="off" i="off">
        <a:font>
          <a:latin typeface="Helvetica Neue"/>
          <a:ea typeface="Helvetica Neue"/>
          <a:cs typeface="Helvetica Neue"/>
        </a:font>
        <a:srgbClr val="000000"/>
      </a:tcTxStyle>
      <a:tcStyle>
        <a:tcBdr>
          <a:left>
            <a:ln w="12700" cap="flat">
              <a:solidFill>
                <a:srgbClr val="606060"/>
              </a:solidFill>
              <a:prstDash val="solid"/>
              <a:miter lim="400000"/>
            </a:ln>
          </a:left>
          <a:right>
            <a:ln w="12700" cap="flat">
              <a:solidFill>
                <a:srgbClr val="606060"/>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EBEBEB"/>
          </a:solidFill>
        </a:fill>
      </a:tcStyle>
    </a:lastRow>
    <a:firstRow>
      <a:tcTxStyle b="off" i="off">
        <a:font>
          <a:latin typeface="Helvetica Neue Medium"/>
          <a:ea typeface="Helvetica Neue Medium"/>
          <a:cs typeface="Helvetica Neue Medium"/>
        </a:font>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solidFill>
            <a:srgbClr val="017101"/>
          </a:solidFill>
        </a:fill>
      </a:tcStyle>
    </a:firstRow>
  </a:tblStyle>
  <a:tblStyle styleId="{EEE7283C-3CF3-47DC-8721-378D4A62B228}" styleName="">
    <a:tblBg/>
    <a:wholeTbl>
      <a:tcTxStyle b="off" i="off">
        <a:font>
          <a:latin typeface="Helvetica Neue Light"/>
          <a:ea typeface="Helvetica Neue Light"/>
          <a:cs typeface="Helvetica Neue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FAF7E9"/>
          </a:solidFill>
        </a:fill>
      </a:tcStyle>
    </a:wholeTbl>
    <a:band2H>
      <a:tcTxStyle/>
      <a:tcStyle>
        <a:tcBdr/>
        <a:fill>
          <a:solidFill>
            <a:srgbClr val="EDEADD"/>
          </a:solidFill>
        </a:fill>
      </a:tcStyle>
    </a:band2H>
    <a:firstCol>
      <a:tcTxStyle b="off" i="off">
        <a:font>
          <a:latin typeface="Helvetica Neue Medium"/>
          <a:ea typeface="Helvetica Neue Medium"/>
          <a:cs typeface="Helvetica Neue Medium"/>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9BA00"/>
          </a:solidFill>
        </a:fill>
      </a:tcStyle>
    </a:firstCol>
    <a:lastRow>
      <a:tcTxStyle b="off" i="off">
        <a:font>
          <a:latin typeface="Helvetica Neue Medium"/>
          <a:ea typeface="Helvetica Neue Medium"/>
          <a:cs typeface="Helvetica Neue Medium"/>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lastRow>
    <a:firstRow>
      <a:tcTxStyle b="off" i="off">
        <a:font>
          <a:latin typeface="Helvetica Neue Medium"/>
          <a:ea typeface="Helvetica Neue Medium"/>
          <a:cs typeface="Helvetica Neue Medium"/>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firstRow>
  </a:tblStyle>
  <a:tblStyle styleId="{CF821DB8-F4EB-4A41-A1BA-3FCAFE7338EE}" styleName="">
    <a:tblBg/>
    <a:wholeTbl>
      <a:tcTxStyle b="off" i="off">
        <a:font>
          <a:latin typeface="Helvetica Neue"/>
          <a:ea typeface="Helvetica Neue"/>
          <a:cs typeface="Helvetica Neue"/>
        </a:font>
        <a:srgbClr val="000000"/>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EBEBEB"/>
          </a:solidFill>
        </a:fill>
      </a:tcStyle>
    </a:wholeTbl>
    <a:band2H>
      <a:tcTxStyle/>
      <a:tcStyle>
        <a:tcBdr/>
        <a:fill>
          <a:solidFill>
            <a:srgbClr val="DADBDA"/>
          </a:solidFill>
        </a:fill>
      </a:tcStyle>
    </a:band2H>
    <a:firstCol>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chemeClr val="accent6">
              <a:hueOff val="-146070"/>
              <a:satOff val="-10048"/>
              <a:lumOff val="-30626"/>
            </a:schemeClr>
          </a:solidFill>
        </a:fill>
      </a:tcStyle>
    </a:firstCol>
    <a:la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lastRow>
    <a:fir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firstRow>
  </a:tblStyle>
  <a:tblStyle styleId="{33BA23B1-9221-436E-865A-0063620EA4FD}" styleName="">
    <a:tblBg/>
    <a:wholeTbl>
      <a:tcTxStyle b="off" i="off">
        <a:font>
          <a:latin typeface="Helvetica Neue"/>
          <a:ea typeface="Helvetica Neue"/>
          <a:cs typeface="Helvetica Neue"/>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B5B5C1"/>
          </a:solidFill>
        </a:fill>
      </a:tcStyle>
    </a:wholeTbl>
    <a:band2H>
      <a:tcTxStyle/>
      <a:tcStyle>
        <a:tcBdr/>
        <a:fill>
          <a:solidFill>
            <a:srgbClr val="9A9AA5"/>
          </a:solidFill>
        </a:fill>
      </a:tcStyle>
    </a:band2H>
    <a:firstCol>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85F"/>
          </a:solidFill>
        </a:fill>
      </a:tcStyle>
    </a:firstCol>
    <a:la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lastRow>
    <a:fir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firstRow>
  </a:tblStyle>
  <a:tblStyle styleId="{2708684C-4D16-4618-839F-0558EEFCDFE6}" styleName="">
    <a:tblBg/>
    <a:wholeTbl>
      <a:tcTxStyle b="off"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Neue"/>
          <a:ea typeface="Helvetica Neue"/>
          <a:cs typeface="Helvetica Neue"/>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90"/>
    <p:restoredTop sz="93741"/>
  </p:normalViewPr>
  <p:slideViewPr>
    <p:cSldViewPr snapToGrid="0" snapToObjects="1">
      <p:cViewPr varScale="1">
        <p:scale>
          <a:sx n="111" d="100"/>
          <a:sy n="111" d="100"/>
        </p:scale>
        <p:origin x="4026" y="1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6" name="Shape 116"/>
          <p:cNvSpPr>
            <a:spLocks noGrp="1" noRot="1" noChangeAspect="1"/>
          </p:cNvSpPr>
          <p:nvPr>
            <p:ph type="sldImg"/>
          </p:nvPr>
        </p:nvSpPr>
        <p:spPr>
          <a:xfrm>
            <a:off x="1143000" y="685800"/>
            <a:ext cx="4572000" cy="3429000"/>
          </a:xfrm>
          <a:prstGeom prst="rect">
            <a:avLst/>
          </a:prstGeom>
        </p:spPr>
        <p:txBody>
          <a:bodyPr/>
          <a:lstStyle/>
          <a:p>
            <a:endParaRPr/>
          </a:p>
        </p:txBody>
      </p:sp>
      <p:sp>
        <p:nvSpPr>
          <p:cNvPr id="117" name="Shape 117"/>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2423540954"/>
      </p:ext>
    </p:extLst>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amp; Subtitle">
    <p:spTree>
      <p:nvGrpSpPr>
        <p:cNvPr id="1" name=""/>
        <p:cNvGrpSpPr/>
        <p:nvPr/>
      </p:nvGrpSpPr>
      <p:grpSpPr>
        <a:xfrm>
          <a:off x="0" y="0"/>
          <a:ext cx="0" cy="0"/>
          <a:chOff x="0" y="0"/>
          <a:chExt cx="0" cy="0"/>
        </a:xfrm>
      </p:grpSpPr>
      <p:sp>
        <p:nvSpPr>
          <p:cNvPr id="11" name="Title Text"/>
          <p:cNvSpPr txBox="1">
            <a:spLocks noGrp="1"/>
          </p:cNvSpPr>
          <p:nvPr>
            <p:ph type="title"/>
          </p:nvPr>
        </p:nvSpPr>
        <p:spPr>
          <a:xfrm>
            <a:off x="1270000" y="1638300"/>
            <a:ext cx="10464800" cy="3302000"/>
          </a:xfrm>
          <a:prstGeom prst="rect">
            <a:avLst/>
          </a:prstGeom>
        </p:spPr>
        <p:txBody>
          <a:bodyPr anchor="b"/>
          <a:lstStyle/>
          <a:p>
            <a:r>
              <a:t>Title Text</a:t>
            </a:r>
          </a:p>
        </p:txBody>
      </p:sp>
      <p:sp>
        <p:nvSpPr>
          <p:cNvPr id="12" name="Body Level One…"/>
          <p:cNvSpPr txBox="1">
            <a:spLocks noGrp="1"/>
          </p:cNvSpPr>
          <p:nvPr>
            <p:ph type="body" sz="quarter" idx="1"/>
          </p:nvPr>
        </p:nvSpPr>
        <p:spPr>
          <a:xfrm>
            <a:off x="1270000" y="5041900"/>
            <a:ext cx="10464800" cy="1130300"/>
          </a:xfrm>
          <a:prstGeom prst="rect">
            <a:avLst/>
          </a:prstGeom>
        </p:spPr>
        <p:txBody>
          <a:bodyPr anchor="t"/>
          <a:lstStyle>
            <a:lvl1pPr marL="0" indent="0">
              <a:lnSpc>
                <a:spcPct val="100000"/>
              </a:lnSpc>
              <a:buSzTx/>
              <a:buNone/>
              <a:defRPr sz="4000">
                <a:solidFill>
                  <a:srgbClr val="000000">
                    <a:alpha val="87042"/>
                  </a:srgbClr>
                </a:solidFill>
                <a:latin typeface="Roboto Light"/>
                <a:ea typeface="Roboto Light"/>
                <a:cs typeface="Roboto Light"/>
                <a:sym typeface="Roboto Light"/>
              </a:defRPr>
            </a:lvl1pPr>
            <a:lvl2pPr marL="0" indent="0">
              <a:lnSpc>
                <a:spcPct val="100000"/>
              </a:lnSpc>
              <a:buSzTx/>
              <a:buNone/>
              <a:defRPr sz="4000">
                <a:solidFill>
                  <a:srgbClr val="000000">
                    <a:alpha val="87042"/>
                  </a:srgbClr>
                </a:solidFill>
                <a:latin typeface="Roboto Light"/>
                <a:ea typeface="Roboto Light"/>
                <a:cs typeface="Roboto Light"/>
                <a:sym typeface="Roboto Light"/>
              </a:defRPr>
            </a:lvl2pPr>
            <a:lvl3pPr marL="0" indent="0">
              <a:lnSpc>
                <a:spcPct val="100000"/>
              </a:lnSpc>
              <a:buSzTx/>
              <a:buNone/>
              <a:defRPr sz="4000">
                <a:solidFill>
                  <a:srgbClr val="000000">
                    <a:alpha val="87042"/>
                  </a:srgbClr>
                </a:solidFill>
                <a:latin typeface="Roboto Light"/>
                <a:ea typeface="Roboto Light"/>
                <a:cs typeface="Roboto Light"/>
                <a:sym typeface="Roboto Light"/>
              </a:defRPr>
            </a:lvl3pPr>
            <a:lvl4pPr marL="0" indent="0">
              <a:lnSpc>
                <a:spcPct val="100000"/>
              </a:lnSpc>
              <a:buSzTx/>
              <a:buNone/>
              <a:defRPr sz="4000">
                <a:solidFill>
                  <a:srgbClr val="000000">
                    <a:alpha val="87042"/>
                  </a:srgbClr>
                </a:solidFill>
                <a:latin typeface="Roboto Light"/>
                <a:ea typeface="Roboto Light"/>
                <a:cs typeface="Roboto Light"/>
                <a:sym typeface="Roboto Light"/>
              </a:defRPr>
            </a:lvl4pPr>
            <a:lvl5pPr marL="0" indent="0">
              <a:lnSpc>
                <a:spcPct val="100000"/>
              </a:lnSpc>
              <a:buSzTx/>
              <a:buNone/>
              <a:defRPr sz="4000">
                <a:solidFill>
                  <a:srgbClr val="000000">
                    <a:alpha val="87042"/>
                  </a:srgbClr>
                </a:solidFill>
                <a:latin typeface="Roboto Light"/>
                <a:ea typeface="Roboto Light"/>
                <a:cs typeface="Roboto Light"/>
                <a:sym typeface="Roboto Light"/>
              </a:defRPr>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txBox="1">
            <a:spLocks noGrp="1"/>
          </p:cNvSpPr>
          <p:nvPr>
            <p:ph type="sldNum" sz="quarter" idx="2"/>
          </p:nvPr>
        </p:nvSpPr>
        <p:spPr>
          <a:prstGeom prst="rect">
            <a:avLst/>
          </a:prstGeom>
        </p:spPr>
        <p:txBody>
          <a:bodyPr/>
          <a:lstStyle>
            <a:lvl1pPr>
              <a:defRPr>
                <a:latin typeface="Helvetica Neue Thin"/>
                <a:ea typeface="Helvetica Neue Thin"/>
                <a:cs typeface="Helvetica Neue Thin"/>
                <a:sym typeface="Helvetica Neue Thin"/>
              </a:defRPr>
            </a:lvl1p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02" name="Image"/>
          <p:cNvSpPr>
            <a:spLocks noGrp="1"/>
          </p:cNvSpPr>
          <p:nvPr>
            <p:ph type="pic" idx="13"/>
          </p:nvPr>
        </p:nvSpPr>
        <p:spPr>
          <a:xfrm>
            <a:off x="0" y="0"/>
            <a:ext cx="13004800" cy="9753600"/>
          </a:xfrm>
          <a:prstGeom prst="rect">
            <a:avLst/>
          </a:prstGeom>
        </p:spPr>
        <p:txBody>
          <a:bodyPr lIns="91439" tIns="45719" rIns="91439" bIns="45719" anchor="t">
            <a:noAutofit/>
          </a:bodyPr>
          <a:lstStyle/>
          <a:p>
            <a:endParaRPr/>
          </a:p>
        </p:txBody>
      </p:sp>
      <p:sp>
        <p:nvSpPr>
          <p:cNvPr id="10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1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 Centre">
    <p:spTree>
      <p:nvGrpSpPr>
        <p:cNvPr id="1" name=""/>
        <p:cNvGrpSpPr/>
        <p:nvPr/>
      </p:nvGrpSpPr>
      <p:grpSpPr>
        <a:xfrm>
          <a:off x="0" y="0"/>
          <a:ext cx="0" cy="0"/>
          <a:chOff x="0" y="0"/>
          <a:chExt cx="0" cy="0"/>
        </a:xfrm>
      </p:grpSpPr>
      <p:sp>
        <p:nvSpPr>
          <p:cNvPr id="30" name="Title Text"/>
          <p:cNvSpPr txBox="1">
            <a:spLocks noGrp="1"/>
          </p:cNvSpPr>
          <p:nvPr>
            <p:ph type="title"/>
          </p:nvPr>
        </p:nvSpPr>
        <p:spPr>
          <a:xfrm>
            <a:off x="1270000" y="3225800"/>
            <a:ext cx="10464800" cy="3302000"/>
          </a:xfrm>
          <a:prstGeom prst="rect">
            <a:avLst/>
          </a:prstGeom>
        </p:spPr>
        <p:txBody>
          <a:bodyPr/>
          <a:lstStyle/>
          <a:p>
            <a:r>
              <a:t>Title Text</a:t>
            </a:r>
          </a:p>
        </p:txBody>
      </p:sp>
      <p:sp>
        <p:nvSpPr>
          <p:cNvPr id="3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Photo - Vertical">
    <p:spTree>
      <p:nvGrpSpPr>
        <p:cNvPr id="1" name=""/>
        <p:cNvGrpSpPr/>
        <p:nvPr/>
      </p:nvGrpSpPr>
      <p:grpSpPr>
        <a:xfrm>
          <a:off x="0" y="0"/>
          <a:ext cx="0" cy="0"/>
          <a:chOff x="0" y="0"/>
          <a:chExt cx="0" cy="0"/>
        </a:xfrm>
      </p:grpSpPr>
      <p:sp>
        <p:nvSpPr>
          <p:cNvPr id="38" name="Image"/>
          <p:cNvSpPr>
            <a:spLocks noGrp="1"/>
          </p:cNvSpPr>
          <p:nvPr>
            <p:ph type="pic" sz="half" idx="13"/>
          </p:nvPr>
        </p:nvSpPr>
        <p:spPr>
          <a:xfrm>
            <a:off x="6718300" y="635000"/>
            <a:ext cx="5334000" cy="8216900"/>
          </a:xfrm>
          <a:prstGeom prst="rect">
            <a:avLst/>
          </a:prstGeom>
        </p:spPr>
        <p:txBody>
          <a:bodyPr lIns="91439" tIns="45719" rIns="91439" bIns="45719" anchor="t">
            <a:noAutofit/>
          </a:bodyPr>
          <a:lstStyle/>
          <a:p>
            <a:endParaRPr/>
          </a:p>
        </p:txBody>
      </p:sp>
      <p:sp>
        <p:nvSpPr>
          <p:cNvPr id="39" name="Title Text"/>
          <p:cNvSpPr txBox="1">
            <a:spLocks noGrp="1"/>
          </p:cNvSpPr>
          <p:nvPr>
            <p:ph type="title"/>
          </p:nvPr>
        </p:nvSpPr>
        <p:spPr>
          <a:xfrm>
            <a:off x="952500" y="635000"/>
            <a:ext cx="5334000" cy="3987800"/>
          </a:xfrm>
          <a:prstGeom prst="rect">
            <a:avLst/>
          </a:prstGeom>
        </p:spPr>
        <p:txBody>
          <a:bodyPr anchor="b"/>
          <a:lstStyle>
            <a:lvl1pPr>
              <a:defRPr sz="4000">
                <a:latin typeface="Roboto Light"/>
                <a:ea typeface="Roboto Light"/>
                <a:cs typeface="Roboto Light"/>
                <a:sym typeface="Roboto Light"/>
              </a:defRPr>
            </a:lvl1pPr>
          </a:lstStyle>
          <a:p>
            <a:r>
              <a:t>Title Text</a:t>
            </a:r>
          </a:p>
        </p:txBody>
      </p:sp>
      <p:sp>
        <p:nvSpPr>
          <p:cNvPr id="40" name="Body Level One…"/>
          <p:cNvSpPr txBox="1">
            <a:spLocks noGrp="1"/>
          </p:cNvSpPr>
          <p:nvPr>
            <p:ph type="body" sz="quarter" idx="1"/>
          </p:nvPr>
        </p:nvSpPr>
        <p:spPr>
          <a:xfrm>
            <a:off x="952500" y="4724400"/>
            <a:ext cx="5334000" cy="4114800"/>
          </a:xfrm>
          <a:prstGeom prst="rect">
            <a:avLst/>
          </a:prstGeom>
        </p:spPr>
        <p:txBody>
          <a:bodyPr anchor="t"/>
          <a:lstStyle>
            <a:lvl1pPr marL="0" indent="0">
              <a:lnSpc>
                <a:spcPct val="100000"/>
              </a:lnSpc>
              <a:buSzTx/>
              <a:buNone/>
              <a:defRPr sz="4000">
                <a:solidFill>
                  <a:srgbClr val="000000">
                    <a:alpha val="87042"/>
                  </a:srgbClr>
                </a:solidFill>
                <a:latin typeface="Roboto Light"/>
                <a:ea typeface="Roboto Light"/>
                <a:cs typeface="Roboto Light"/>
                <a:sym typeface="Roboto Light"/>
              </a:defRPr>
            </a:lvl1pPr>
            <a:lvl2pPr marL="0" indent="0">
              <a:lnSpc>
                <a:spcPct val="100000"/>
              </a:lnSpc>
              <a:buSzTx/>
              <a:buNone/>
              <a:defRPr sz="4000">
                <a:solidFill>
                  <a:srgbClr val="000000">
                    <a:alpha val="87042"/>
                  </a:srgbClr>
                </a:solidFill>
                <a:latin typeface="Roboto Light"/>
                <a:ea typeface="Roboto Light"/>
                <a:cs typeface="Roboto Light"/>
                <a:sym typeface="Roboto Light"/>
              </a:defRPr>
            </a:lvl2pPr>
            <a:lvl3pPr marL="0" indent="0">
              <a:lnSpc>
                <a:spcPct val="100000"/>
              </a:lnSpc>
              <a:buSzTx/>
              <a:buNone/>
              <a:defRPr sz="4000">
                <a:solidFill>
                  <a:srgbClr val="000000">
                    <a:alpha val="87042"/>
                  </a:srgbClr>
                </a:solidFill>
                <a:latin typeface="Roboto Light"/>
                <a:ea typeface="Roboto Light"/>
                <a:cs typeface="Roboto Light"/>
                <a:sym typeface="Roboto Light"/>
              </a:defRPr>
            </a:lvl3pPr>
            <a:lvl4pPr marL="0" indent="0">
              <a:lnSpc>
                <a:spcPct val="100000"/>
              </a:lnSpc>
              <a:buSzTx/>
              <a:buNone/>
              <a:defRPr sz="4000">
                <a:solidFill>
                  <a:srgbClr val="000000">
                    <a:alpha val="87042"/>
                  </a:srgbClr>
                </a:solidFill>
                <a:latin typeface="Roboto Light"/>
                <a:ea typeface="Roboto Light"/>
                <a:cs typeface="Roboto Light"/>
                <a:sym typeface="Roboto Light"/>
              </a:defRPr>
            </a:lvl4pPr>
            <a:lvl5pPr marL="0" indent="0">
              <a:lnSpc>
                <a:spcPct val="100000"/>
              </a:lnSpc>
              <a:buSzTx/>
              <a:buNone/>
              <a:defRPr sz="4000">
                <a:solidFill>
                  <a:srgbClr val="000000">
                    <a:alpha val="87042"/>
                  </a:srgbClr>
                </a:solidFill>
                <a:latin typeface="Roboto Light"/>
                <a:ea typeface="Roboto Light"/>
                <a:cs typeface="Roboto Light"/>
                <a:sym typeface="Roboto Light"/>
              </a:defRPr>
            </a:lvl5pPr>
          </a:lstStyle>
          <a:p>
            <a:r>
              <a:t>Body Level One</a:t>
            </a:r>
          </a:p>
          <a:p>
            <a:pPr lvl="1"/>
            <a:r>
              <a:t>Body Level Two</a:t>
            </a:r>
          </a:p>
          <a:p>
            <a:pPr lvl="2"/>
            <a:r>
              <a:t>Body Level Three</a:t>
            </a:r>
          </a:p>
          <a:p>
            <a:pPr lvl="3"/>
            <a:r>
              <a:t>Body Level Four</a:t>
            </a:r>
          </a:p>
          <a:p>
            <a:pPr lvl="4"/>
            <a:r>
              <a:t>Body Level Five</a:t>
            </a:r>
          </a:p>
        </p:txBody>
      </p:sp>
      <p:sp>
        <p:nvSpPr>
          <p:cNvPr id="4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48" name="Title Text"/>
          <p:cNvSpPr txBox="1">
            <a:spLocks noGrp="1"/>
          </p:cNvSpPr>
          <p:nvPr>
            <p:ph type="title"/>
          </p:nvPr>
        </p:nvSpPr>
        <p:spPr>
          <a:prstGeom prst="rect">
            <a:avLst/>
          </a:prstGeom>
        </p:spPr>
        <p:txBody>
          <a:bodyPr/>
          <a:lstStyle/>
          <a:p>
            <a:r>
              <a:t>Title Text</a:t>
            </a:r>
          </a:p>
        </p:txBody>
      </p:sp>
      <p:sp>
        <p:nvSpPr>
          <p:cNvPr id="4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56" name="Title Text"/>
          <p:cNvSpPr txBox="1">
            <a:spLocks noGrp="1"/>
          </p:cNvSpPr>
          <p:nvPr>
            <p:ph type="title"/>
          </p:nvPr>
        </p:nvSpPr>
        <p:spPr>
          <a:prstGeom prst="rect">
            <a:avLst/>
          </a:prstGeom>
        </p:spPr>
        <p:txBody>
          <a:bodyPr/>
          <a:lstStyle/>
          <a:p>
            <a:r>
              <a:t>Title Text</a:t>
            </a:r>
          </a:p>
        </p:txBody>
      </p:sp>
      <p:sp>
        <p:nvSpPr>
          <p:cNvPr id="57"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5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5" name="Image"/>
          <p:cNvSpPr>
            <a:spLocks noGrp="1"/>
          </p:cNvSpPr>
          <p:nvPr>
            <p:ph type="pic" sz="half" idx="13"/>
          </p:nvPr>
        </p:nvSpPr>
        <p:spPr>
          <a:xfrm>
            <a:off x="6718300" y="2590800"/>
            <a:ext cx="5334000" cy="6286500"/>
          </a:xfrm>
          <a:prstGeom prst="rect">
            <a:avLst/>
          </a:prstGeom>
        </p:spPr>
        <p:txBody>
          <a:bodyPr lIns="91439" tIns="45719" rIns="91439" bIns="45719" anchor="t">
            <a:noAutofit/>
          </a:bodyPr>
          <a:lstStyle/>
          <a:p>
            <a:endParaRPr/>
          </a:p>
        </p:txBody>
      </p:sp>
      <p:sp>
        <p:nvSpPr>
          <p:cNvPr id="66" name="Title Text"/>
          <p:cNvSpPr txBox="1">
            <a:spLocks noGrp="1"/>
          </p:cNvSpPr>
          <p:nvPr>
            <p:ph type="title"/>
          </p:nvPr>
        </p:nvSpPr>
        <p:spPr>
          <a:prstGeom prst="rect">
            <a:avLst/>
          </a:prstGeom>
        </p:spPr>
        <p:txBody>
          <a:bodyPr/>
          <a:lstStyle/>
          <a:p>
            <a:r>
              <a:t>Title Text</a:t>
            </a:r>
          </a:p>
        </p:txBody>
      </p:sp>
      <p:sp>
        <p:nvSpPr>
          <p:cNvPr id="67" name="Body Level One…"/>
          <p:cNvSpPr txBox="1">
            <a:spLocks noGrp="1"/>
          </p:cNvSpPr>
          <p:nvPr>
            <p:ph type="body" sz="half" idx="1"/>
          </p:nvPr>
        </p:nvSpPr>
        <p:spPr>
          <a:xfrm>
            <a:off x="952500" y="2590800"/>
            <a:ext cx="5334000" cy="6286500"/>
          </a:xfrm>
          <a:prstGeom prst="rect">
            <a:avLst/>
          </a:prstGeom>
        </p:spPr>
        <p:txBody>
          <a:bodyPr/>
          <a:lstStyle>
            <a:lvl1pPr marL="269421" indent="-269421">
              <a:lnSpc>
                <a:spcPct val="100000"/>
              </a:lnSpc>
              <a:defRPr>
                <a:solidFill>
                  <a:srgbClr val="000000">
                    <a:alpha val="56311"/>
                  </a:srgbClr>
                </a:solidFill>
              </a:defRPr>
            </a:lvl1pPr>
            <a:lvl2pPr marL="612321" indent="-269421">
              <a:lnSpc>
                <a:spcPct val="100000"/>
              </a:lnSpc>
              <a:defRPr>
                <a:solidFill>
                  <a:srgbClr val="000000">
                    <a:alpha val="56311"/>
                  </a:srgbClr>
                </a:solidFill>
              </a:defRPr>
            </a:lvl2pPr>
            <a:lvl3pPr marL="955221" indent="-269421">
              <a:lnSpc>
                <a:spcPct val="100000"/>
              </a:lnSpc>
              <a:defRPr>
                <a:solidFill>
                  <a:srgbClr val="000000">
                    <a:alpha val="56311"/>
                  </a:srgbClr>
                </a:solidFill>
              </a:defRPr>
            </a:lvl3pPr>
            <a:lvl4pPr marL="1298121" indent="-269421">
              <a:lnSpc>
                <a:spcPct val="100000"/>
              </a:lnSpc>
              <a:defRPr>
                <a:solidFill>
                  <a:srgbClr val="000000">
                    <a:alpha val="56311"/>
                  </a:srgbClr>
                </a:solidFill>
              </a:defRPr>
            </a:lvl4pPr>
            <a:lvl5pPr marL="1641021" indent="-269421">
              <a:lnSpc>
                <a:spcPct val="100000"/>
              </a:lnSpc>
              <a:defRPr>
                <a:solidFill>
                  <a:srgbClr val="000000">
                    <a:alpha val="56311"/>
                  </a:srgbClr>
                </a:solidFill>
              </a:defRPr>
            </a:lvl5pPr>
          </a:lstStyle>
          <a:p>
            <a:r>
              <a:t>Body Level One</a:t>
            </a:r>
          </a:p>
          <a:p>
            <a:pPr lvl="1"/>
            <a:r>
              <a:t>Body Level Two</a:t>
            </a:r>
          </a:p>
          <a:p>
            <a:pPr lvl="2"/>
            <a:r>
              <a:t>Body Level Three</a:t>
            </a:r>
          </a:p>
          <a:p>
            <a:pPr lvl="3"/>
            <a:r>
              <a:t>Body Level Four</a:t>
            </a:r>
          </a:p>
          <a:p>
            <a:pPr lvl="4"/>
            <a:r>
              <a:t>Body Level Five</a:t>
            </a:r>
          </a:p>
        </p:txBody>
      </p:sp>
      <p:sp>
        <p:nvSpPr>
          <p:cNvPr id="68" name="Slide Number"/>
          <p:cNvSpPr txBox="1">
            <a:spLocks noGrp="1"/>
          </p:cNvSpPr>
          <p:nvPr>
            <p:ph type="sldNum" sz="quarter" idx="2"/>
          </p:nvPr>
        </p:nvSpPr>
        <p:spPr>
          <a:xfrm>
            <a:off x="6328884" y="9296400"/>
            <a:ext cx="340259" cy="342900"/>
          </a:xfrm>
          <a:prstGeom prst="rect">
            <a:avLst/>
          </a:prstGeom>
        </p:spPr>
        <p:txBody>
          <a:bodyPr/>
          <a:lstStyle>
            <a:lvl1pPr>
              <a:defRPr>
                <a:latin typeface="Helvetica Light"/>
                <a:ea typeface="Helvetica Light"/>
                <a:cs typeface="Helvetica Light"/>
                <a:sym typeface="Helvetica Light"/>
              </a:defRPr>
            </a:lvl1p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75" name="Body Level One…"/>
          <p:cNvSpPr txBox="1">
            <a:spLocks noGrp="1"/>
          </p:cNvSpPr>
          <p:nvPr>
            <p:ph type="body" idx="1"/>
          </p:nvPr>
        </p:nvSpPr>
        <p:spPr>
          <a:xfrm>
            <a:off x="952500" y="1270000"/>
            <a:ext cx="11099800" cy="7213600"/>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7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83" name="Image"/>
          <p:cNvSpPr>
            <a:spLocks noGrp="1"/>
          </p:cNvSpPr>
          <p:nvPr>
            <p:ph type="pic" sz="quarter" idx="13"/>
          </p:nvPr>
        </p:nvSpPr>
        <p:spPr>
          <a:xfrm>
            <a:off x="6718300" y="5092700"/>
            <a:ext cx="5334000" cy="3771900"/>
          </a:xfrm>
          <a:prstGeom prst="rect">
            <a:avLst/>
          </a:prstGeom>
        </p:spPr>
        <p:txBody>
          <a:bodyPr lIns="91439" tIns="45719" rIns="91439" bIns="45719" anchor="t">
            <a:noAutofit/>
          </a:bodyPr>
          <a:lstStyle/>
          <a:p>
            <a:endParaRPr/>
          </a:p>
        </p:txBody>
      </p:sp>
      <p:sp>
        <p:nvSpPr>
          <p:cNvPr id="84" name="Image"/>
          <p:cNvSpPr>
            <a:spLocks noGrp="1"/>
          </p:cNvSpPr>
          <p:nvPr>
            <p:ph type="pic" sz="quarter" idx="14"/>
          </p:nvPr>
        </p:nvSpPr>
        <p:spPr>
          <a:xfrm>
            <a:off x="6718300" y="889000"/>
            <a:ext cx="5334000" cy="3771900"/>
          </a:xfrm>
          <a:prstGeom prst="rect">
            <a:avLst/>
          </a:prstGeom>
        </p:spPr>
        <p:txBody>
          <a:bodyPr lIns="91439" tIns="45719" rIns="91439" bIns="45719" anchor="t">
            <a:noAutofit/>
          </a:bodyPr>
          <a:lstStyle/>
          <a:p>
            <a:endParaRPr/>
          </a:p>
        </p:txBody>
      </p:sp>
      <p:sp>
        <p:nvSpPr>
          <p:cNvPr id="85" name="Image"/>
          <p:cNvSpPr>
            <a:spLocks noGrp="1"/>
          </p:cNvSpPr>
          <p:nvPr>
            <p:ph type="pic" sz="half" idx="15"/>
          </p:nvPr>
        </p:nvSpPr>
        <p:spPr>
          <a:xfrm>
            <a:off x="952500" y="889000"/>
            <a:ext cx="5334000" cy="7975600"/>
          </a:xfrm>
          <a:prstGeom prst="rect">
            <a:avLst/>
          </a:prstGeom>
        </p:spPr>
        <p:txBody>
          <a:bodyPr lIns="91439" tIns="45719" rIns="91439" bIns="45719" anchor="t">
            <a:noAutofit/>
          </a:bodyPr>
          <a:lstStyle/>
          <a:p>
            <a:endParaRPr/>
          </a:p>
        </p:txBody>
      </p:sp>
      <p:sp>
        <p:nvSpPr>
          <p:cNvPr id="8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93" name="–Johnny Appleseed"/>
          <p:cNvSpPr txBox="1">
            <a:spLocks noGrp="1"/>
          </p:cNvSpPr>
          <p:nvPr>
            <p:ph type="body" sz="quarter" idx="13"/>
          </p:nvPr>
        </p:nvSpPr>
        <p:spPr>
          <a:xfrm>
            <a:off x="1270000" y="6362700"/>
            <a:ext cx="10464800" cy="457200"/>
          </a:xfrm>
          <a:prstGeom prst="rect">
            <a:avLst/>
          </a:prstGeom>
        </p:spPr>
        <p:txBody>
          <a:bodyPr anchor="t">
            <a:spAutoFit/>
          </a:bodyPr>
          <a:lstStyle>
            <a:lvl1pPr marL="0" indent="0" algn="r">
              <a:lnSpc>
                <a:spcPct val="100000"/>
              </a:lnSpc>
              <a:buSzTx/>
              <a:buNone/>
              <a:defRPr>
                <a:solidFill>
                  <a:srgbClr val="000000">
                    <a:alpha val="56311"/>
                  </a:srgbClr>
                </a:solidFill>
              </a:defRPr>
            </a:lvl1pPr>
          </a:lstStyle>
          <a:p>
            <a:r>
              <a:t>–Johnny Appleseed</a:t>
            </a:r>
          </a:p>
        </p:txBody>
      </p:sp>
      <p:sp>
        <p:nvSpPr>
          <p:cNvPr id="94" name="“Type a quote here.”"/>
          <p:cNvSpPr txBox="1">
            <a:spLocks noGrp="1"/>
          </p:cNvSpPr>
          <p:nvPr>
            <p:ph type="body" sz="quarter" idx="14"/>
          </p:nvPr>
        </p:nvSpPr>
        <p:spPr>
          <a:xfrm>
            <a:off x="1270000" y="4267200"/>
            <a:ext cx="10464800" cy="609600"/>
          </a:xfrm>
          <a:prstGeom prst="rect">
            <a:avLst/>
          </a:prstGeom>
        </p:spPr>
        <p:txBody>
          <a:bodyPr>
            <a:spAutoFit/>
          </a:bodyPr>
          <a:lstStyle>
            <a:lvl1pPr marL="0" indent="0" algn="r">
              <a:lnSpc>
                <a:spcPct val="100000"/>
              </a:lnSpc>
              <a:buSzTx/>
              <a:buNone/>
              <a:defRPr>
                <a:solidFill>
                  <a:srgbClr val="000000">
                    <a:alpha val="56311"/>
                  </a:srgbClr>
                </a:solidFill>
              </a:defRPr>
            </a:lvl1pPr>
          </a:lstStyle>
          <a:p>
            <a:r>
              <a:t>“Type a quote here.” </a:t>
            </a:r>
          </a:p>
        </p:txBody>
      </p:sp>
      <p:sp>
        <p:nvSpPr>
          <p:cNvPr id="9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952500" y="254000"/>
            <a:ext cx="11099800" cy="21590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normAutofit/>
          </a:bodyPr>
          <a:lstStyle/>
          <a:p>
            <a:r>
              <a:t>Title Text</a:t>
            </a:r>
          </a:p>
        </p:txBody>
      </p:sp>
      <p:sp>
        <p:nvSpPr>
          <p:cNvPr id="3" name="Body Level One…"/>
          <p:cNvSpPr txBox="1">
            <a:spLocks noGrp="1"/>
          </p:cNvSpPr>
          <p:nvPr>
            <p:ph type="body" idx="1"/>
          </p:nvPr>
        </p:nvSpPr>
        <p:spPr>
          <a:xfrm>
            <a:off x="952500" y="2590800"/>
            <a:ext cx="11099800" cy="62865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6328884" y="9296400"/>
            <a:ext cx="340259" cy="324306"/>
          </a:xfrm>
          <a:prstGeom prst="rect">
            <a:avLst/>
          </a:prstGeom>
          <a:ln w="12700">
            <a:miter lim="400000"/>
          </a:ln>
        </p:spPr>
        <p:txBody>
          <a:bodyPr wrap="none" lIns="50800" tIns="50800" rIns="50800" bIns="50800">
            <a:spAutoFit/>
          </a:bodyPr>
          <a:lstStyle>
            <a:lvl1pPr algn="ctr">
              <a:defRPr sz="1600">
                <a:solidFill>
                  <a:srgbClr val="000000"/>
                </a:solidFill>
                <a:latin typeface="Helvetica Neue Light"/>
                <a:ea typeface="Helvetica Neue Light"/>
                <a:cs typeface="Helvetica Neue Light"/>
                <a:sym typeface="Helvetica Neue Light"/>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ransition spd="med"/>
  <p:txStyles>
    <p:titleStyle>
      <a:lvl1pPr marL="0" marR="0" indent="0" algn="l" defTabSz="584200" rtl="0" latinLnBrk="0">
        <a:lnSpc>
          <a:spcPct val="100000"/>
        </a:lnSpc>
        <a:spcBef>
          <a:spcPts val="0"/>
        </a:spcBef>
        <a:spcAft>
          <a:spcPts val="0"/>
        </a:spcAft>
        <a:buClrTx/>
        <a:buSzTx/>
        <a:buFontTx/>
        <a:buNone/>
        <a:tabLst/>
        <a:defRPr sz="5000" b="0" i="0" u="none" strike="noStrike" cap="none" spc="0" baseline="0">
          <a:ln>
            <a:noFill/>
          </a:ln>
          <a:solidFill>
            <a:srgbClr val="000000">
              <a:alpha val="87042"/>
            </a:srgbClr>
          </a:solidFill>
          <a:uFillTx/>
          <a:latin typeface="Roboto Medium"/>
          <a:ea typeface="Roboto Medium"/>
          <a:cs typeface="Roboto Medium"/>
          <a:sym typeface="Roboto Medium"/>
        </a:defRPr>
      </a:lvl1pPr>
      <a:lvl2pPr marL="0" marR="0" indent="0" algn="l" defTabSz="584200" rtl="0" latinLnBrk="0">
        <a:lnSpc>
          <a:spcPct val="100000"/>
        </a:lnSpc>
        <a:spcBef>
          <a:spcPts val="0"/>
        </a:spcBef>
        <a:spcAft>
          <a:spcPts val="0"/>
        </a:spcAft>
        <a:buClrTx/>
        <a:buSzTx/>
        <a:buFontTx/>
        <a:buNone/>
        <a:tabLst/>
        <a:defRPr sz="5000" b="0" i="0" u="none" strike="noStrike" cap="none" spc="0" baseline="0">
          <a:ln>
            <a:noFill/>
          </a:ln>
          <a:solidFill>
            <a:srgbClr val="000000">
              <a:alpha val="87042"/>
            </a:srgbClr>
          </a:solidFill>
          <a:uFillTx/>
          <a:latin typeface="Roboto Medium"/>
          <a:ea typeface="Roboto Medium"/>
          <a:cs typeface="Roboto Medium"/>
          <a:sym typeface="Roboto Medium"/>
        </a:defRPr>
      </a:lvl2pPr>
      <a:lvl3pPr marL="0" marR="0" indent="0" algn="l" defTabSz="584200" rtl="0" latinLnBrk="0">
        <a:lnSpc>
          <a:spcPct val="100000"/>
        </a:lnSpc>
        <a:spcBef>
          <a:spcPts val="0"/>
        </a:spcBef>
        <a:spcAft>
          <a:spcPts val="0"/>
        </a:spcAft>
        <a:buClrTx/>
        <a:buSzTx/>
        <a:buFontTx/>
        <a:buNone/>
        <a:tabLst/>
        <a:defRPr sz="5000" b="0" i="0" u="none" strike="noStrike" cap="none" spc="0" baseline="0">
          <a:ln>
            <a:noFill/>
          </a:ln>
          <a:solidFill>
            <a:srgbClr val="000000">
              <a:alpha val="87042"/>
            </a:srgbClr>
          </a:solidFill>
          <a:uFillTx/>
          <a:latin typeface="Roboto Medium"/>
          <a:ea typeface="Roboto Medium"/>
          <a:cs typeface="Roboto Medium"/>
          <a:sym typeface="Roboto Medium"/>
        </a:defRPr>
      </a:lvl3pPr>
      <a:lvl4pPr marL="0" marR="0" indent="0" algn="l" defTabSz="584200" rtl="0" latinLnBrk="0">
        <a:lnSpc>
          <a:spcPct val="100000"/>
        </a:lnSpc>
        <a:spcBef>
          <a:spcPts val="0"/>
        </a:spcBef>
        <a:spcAft>
          <a:spcPts val="0"/>
        </a:spcAft>
        <a:buClrTx/>
        <a:buSzTx/>
        <a:buFontTx/>
        <a:buNone/>
        <a:tabLst/>
        <a:defRPr sz="5000" b="0" i="0" u="none" strike="noStrike" cap="none" spc="0" baseline="0">
          <a:ln>
            <a:noFill/>
          </a:ln>
          <a:solidFill>
            <a:srgbClr val="000000">
              <a:alpha val="87042"/>
            </a:srgbClr>
          </a:solidFill>
          <a:uFillTx/>
          <a:latin typeface="Roboto Medium"/>
          <a:ea typeface="Roboto Medium"/>
          <a:cs typeface="Roboto Medium"/>
          <a:sym typeface="Roboto Medium"/>
        </a:defRPr>
      </a:lvl4pPr>
      <a:lvl5pPr marL="0" marR="0" indent="0" algn="l" defTabSz="584200" rtl="0" latinLnBrk="0">
        <a:lnSpc>
          <a:spcPct val="100000"/>
        </a:lnSpc>
        <a:spcBef>
          <a:spcPts val="0"/>
        </a:spcBef>
        <a:spcAft>
          <a:spcPts val="0"/>
        </a:spcAft>
        <a:buClrTx/>
        <a:buSzTx/>
        <a:buFontTx/>
        <a:buNone/>
        <a:tabLst/>
        <a:defRPr sz="5000" b="0" i="0" u="none" strike="noStrike" cap="none" spc="0" baseline="0">
          <a:ln>
            <a:noFill/>
          </a:ln>
          <a:solidFill>
            <a:srgbClr val="000000">
              <a:alpha val="87042"/>
            </a:srgbClr>
          </a:solidFill>
          <a:uFillTx/>
          <a:latin typeface="Roboto Medium"/>
          <a:ea typeface="Roboto Medium"/>
          <a:cs typeface="Roboto Medium"/>
          <a:sym typeface="Roboto Medium"/>
        </a:defRPr>
      </a:lvl5pPr>
      <a:lvl6pPr marL="0" marR="0" indent="0" algn="l" defTabSz="584200" rtl="0" latinLnBrk="0">
        <a:lnSpc>
          <a:spcPct val="100000"/>
        </a:lnSpc>
        <a:spcBef>
          <a:spcPts val="0"/>
        </a:spcBef>
        <a:spcAft>
          <a:spcPts val="0"/>
        </a:spcAft>
        <a:buClrTx/>
        <a:buSzTx/>
        <a:buFontTx/>
        <a:buNone/>
        <a:tabLst/>
        <a:defRPr sz="5000" b="0" i="0" u="none" strike="noStrike" cap="none" spc="0" baseline="0">
          <a:ln>
            <a:noFill/>
          </a:ln>
          <a:solidFill>
            <a:srgbClr val="000000">
              <a:alpha val="87042"/>
            </a:srgbClr>
          </a:solidFill>
          <a:uFillTx/>
          <a:latin typeface="Roboto Medium"/>
          <a:ea typeface="Roboto Medium"/>
          <a:cs typeface="Roboto Medium"/>
          <a:sym typeface="Roboto Medium"/>
        </a:defRPr>
      </a:lvl6pPr>
      <a:lvl7pPr marL="0" marR="0" indent="0" algn="l" defTabSz="584200" rtl="0" latinLnBrk="0">
        <a:lnSpc>
          <a:spcPct val="100000"/>
        </a:lnSpc>
        <a:spcBef>
          <a:spcPts val="0"/>
        </a:spcBef>
        <a:spcAft>
          <a:spcPts val="0"/>
        </a:spcAft>
        <a:buClrTx/>
        <a:buSzTx/>
        <a:buFontTx/>
        <a:buNone/>
        <a:tabLst/>
        <a:defRPr sz="5000" b="0" i="0" u="none" strike="noStrike" cap="none" spc="0" baseline="0">
          <a:ln>
            <a:noFill/>
          </a:ln>
          <a:solidFill>
            <a:srgbClr val="000000">
              <a:alpha val="87042"/>
            </a:srgbClr>
          </a:solidFill>
          <a:uFillTx/>
          <a:latin typeface="Roboto Medium"/>
          <a:ea typeface="Roboto Medium"/>
          <a:cs typeface="Roboto Medium"/>
          <a:sym typeface="Roboto Medium"/>
        </a:defRPr>
      </a:lvl7pPr>
      <a:lvl8pPr marL="0" marR="0" indent="0" algn="l" defTabSz="584200" rtl="0" latinLnBrk="0">
        <a:lnSpc>
          <a:spcPct val="100000"/>
        </a:lnSpc>
        <a:spcBef>
          <a:spcPts val="0"/>
        </a:spcBef>
        <a:spcAft>
          <a:spcPts val="0"/>
        </a:spcAft>
        <a:buClrTx/>
        <a:buSzTx/>
        <a:buFontTx/>
        <a:buNone/>
        <a:tabLst/>
        <a:defRPr sz="5000" b="0" i="0" u="none" strike="noStrike" cap="none" spc="0" baseline="0">
          <a:ln>
            <a:noFill/>
          </a:ln>
          <a:solidFill>
            <a:srgbClr val="000000">
              <a:alpha val="87042"/>
            </a:srgbClr>
          </a:solidFill>
          <a:uFillTx/>
          <a:latin typeface="Roboto Medium"/>
          <a:ea typeface="Roboto Medium"/>
          <a:cs typeface="Roboto Medium"/>
          <a:sym typeface="Roboto Medium"/>
        </a:defRPr>
      </a:lvl8pPr>
      <a:lvl9pPr marL="0" marR="0" indent="0" algn="l" defTabSz="584200" rtl="0" latinLnBrk="0">
        <a:lnSpc>
          <a:spcPct val="100000"/>
        </a:lnSpc>
        <a:spcBef>
          <a:spcPts val="0"/>
        </a:spcBef>
        <a:spcAft>
          <a:spcPts val="0"/>
        </a:spcAft>
        <a:buClrTx/>
        <a:buSzTx/>
        <a:buFontTx/>
        <a:buNone/>
        <a:tabLst/>
        <a:defRPr sz="5000" b="0" i="0" u="none" strike="noStrike" cap="none" spc="0" baseline="0">
          <a:ln>
            <a:noFill/>
          </a:ln>
          <a:solidFill>
            <a:srgbClr val="000000">
              <a:alpha val="87042"/>
            </a:srgbClr>
          </a:solidFill>
          <a:uFillTx/>
          <a:latin typeface="Roboto Medium"/>
          <a:ea typeface="Roboto Medium"/>
          <a:cs typeface="Roboto Medium"/>
          <a:sym typeface="Roboto Medium"/>
        </a:defRPr>
      </a:lvl9pPr>
    </p:titleStyle>
    <p:bodyStyle>
      <a:lvl1pPr marL="305593" marR="0" indent="-305593" algn="l" defTabSz="584200" rtl="0" latinLnBrk="0">
        <a:lnSpc>
          <a:spcPct val="120000"/>
        </a:lnSpc>
        <a:spcBef>
          <a:spcPts val="0"/>
        </a:spcBef>
        <a:spcAft>
          <a:spcPts val="0"/>
        </a:spcAft>
        <a:buClrTx/>
        <a:buSzPct val="145000"/>
        <a:buFontTx/>
        <a:buChar char="•"/>
        <a:tabLst/>
        <a:defRPr sz="2200" b="0" i="0" u="none" strike="noStrike" cap="none" spc="0" baseline="0">
          <a:ln>
            <a:noFill/>
          </a:ln>
          <a:solidFill>
            <a:srgbClr val="000000">
              <a:alpha val="87087"/>
            </a:srgbClr>
          </a:solidFill>
          <a:uFillTx/>
          <a:latin typeface="+mn-lt"/>
          <a:ea typeface="+mn-ea"/>
          <a:cs typeface="+mn-cs"/>
          <a:sym typeface="Roboto"/>
        </a:defRPr>
      </a:lvl1pPr>
      <a:lvl2pPr marL="750093" marR="0" indent="-305593" algn="l" defTabSz="584200" rtl="0" latinLnBrk="0">
        <a:lnSpc>
          <a:spcPct val="120000"/>
        </a:lnSpc>
        <a:spcBef>
          <a:spcPts val="0"/>
        </a:spcBef>
        <a:spcAft>
          <a:spcPts val="0"/>
        </a:spcAft>
        <a:buClrTx/>
        <a:buSzPct val="145000"/>
        <a:buFontTx/>
        <a:buChar char="•"/>
        <a:tabLst/>
        <a:defRPr sz="2200" b="0" i="0" u="none" strike="noStrike" cap="none" spc="0" baseline="0">
          <a:ln>
            <a:noFill/>
          </a:ln>
          <a:solidFill>
            <a:srgbClr val="000000">
              <a:alpha val="87087"/>
            </a:srgbClr>
          </a:solidFill>
          <a:uFillTx/>
          <a:latin typeface="+mn-lt"/>
          <a:ea typeface="+mn-ea"/>
          <a:cs typeface="+mn-cs"/>
          <a:sym typeface="Roboto"/>
        </a:defRPr>
      </a:lvl2pPr>
      <a:lvl3pPr marL="1194593" marR="0" indent="-305593" algn="l" defTabSz="584200" rtl="0" latinLnBrk="0">
        <a:lnSpc>
          <a:spcPct val="120000"/>
        </a:lnSpc>
        <a:spcBef>
          <a:spcPts val="0"/>
        </a:spcBef>
        <a:spcAft>
          <a:spcPts val="0"/>
        </a:spcAft>
        <a:buClrTx/>
        <a:buSzPct val="145000"/>
        <a:buFontTx/>
        <a:buChar char="•"/>
        <a:tabLst/>
        <a:defRPr sz="2200" b="0" i="0" u="none" strike="noStrike" cap="none" spc="0" baseline="0">
          <a:ln>
            <a:noFill/>
          </a:ln>
          <a:solidFill>
            <a:srgbClr val="000000">
              <a:alpha val="87087"/>
            </a:srgbClr>
          </a:solidFill>
          <a:uFillTx/>
          <a:latin typeface="+mn-lt"/>
          <a:ea typeface="+mn-ea"/>
          <a:cs typeface="+mn-cs"/>
          <a:sym typeface="Roboto"/>
        </a:defRPr>
      </a:lvl3pPr>
      <a:lvl4pPr marL="1639093" marR="0" indent="-305593" algn="l" defTabSz="584200" rtl="0" latinLnBrk="0">
        <a:lnSpc>
          <a:spcPct val="120000"/>
        </a:lnSpc>
        <a:spcBef>
          <a:spcPts val="0"/>
        </a:spcBef>
        <a:spcAft>
          <a:spcPts val="0"/>
        </a:spcAft>
        <a:buClrTx/>
        <a:buSzPct val="145000"/>
        <a:buFontTx/>
        <a:buChar char="•"/>
        <a:tabLst/>
        <a:defRPr sz="2200" b="0" i="0" u="none" strike="noStrike" cap="none" spc="0" baseline="0">
          <a:ln>
            <a:noFill/>
          </a:ln>
          <a:solidFill>
            <a:srgbClr val="000000">
              <a:alpha val="87087"/>
            </a:srgbClr>
          </a:solidFill>
          <a:uFillTx/>
          <a:latin typeface="+mn-lt"/>
          <a:ea typeface="+mn-ea"/>
          <a:cs typeface="+mn-cs"/>
          <a:sym typeface="Roboto"/>
        </a:defRPr>
      </a:lvl4pPr>
      <a:lvl5pPr marL="2083593" marR="0" indent="-305593" algn="l" defTabSz="584200" rtl="0" latinLnBrk="0">
        <a:lnSpc>
          <a:spcPct val="120000"/>
        </a:lnSpc>
        <a:spcBef>
          <a:spcPts val="0"/>
        </a:spcBef>
        <a:spcAft>
          <a:spcPts val="0"/>
        </a:spcAft>
        <a:buClrTx/>
        <a:buSzPct val="145000"/>
        <a:buFontTx/>
        <a:buChar char="•"/>
        <a:tabLst/>
        <a:defRPr sz="2200" b="0" i="0" u="none" strike="noStrike" cap="none" spc="0" baseline="0">
          <a:ln>
            <a:noFill/>
          </a:ln>
          <a:solidFill>
            <a:srgbClr val="000000">
              <a:alpha val="87087"/>
            </a:srgbClr>
          </a:solidFill>
          <a:uFillTx/>
          <a:latin typeface="+mn-lt"/>
          <a:ea typeface="+mn-ea"/>
          <a:cs typeface="+mn-cs"/>
          <a:sym typeface="Roboto"/>
        </a:defRPr>
      </a:lvl5pPr>
      <a:lvl6pPr marL="2528093" marR="0" indent="-305593" algn="l" defTabSz="584200" rtl="0" latinLnBrk="0">
        <a:lnSpc>
          <a:spcPct val="120000"/>
        </a:lnSpc>
        <a:spcBef>
          <a:spcPts val="0"/>
        </a:spcBef>
        <a:spcAft>
          <a:spcPts val="0"/>
        </a:spcAft>
        <a:buClrTx/>
        <a:buSzPct val="145000"/>
        <a:buFontTx/>
        <a:buChar char="•"/>
        <a:tabLst/>
        <a:defRPr sz="2200" b="0" i="0" u="none" strike="noStrike" cap="none" spc="0" baseline="0">
          <a:ln>
            <a:noFill/>
          </a:ln>
          <a:solidFill>
            <a:srgbClr val="000000">
              <a:alpha val="87087"/>
            </a:srgbClr>
          </a:solidFill>
          <a:uFillTx/>
          <a:latin typeface="+mn-lt"/>
          <a:ea typeface="+mn-ea"/>
          <a:cs typeface="+mn-cs"/>
          <a:sym typeface="Roboto"/>
        </a:defRPr>
      </a:lvl6pPr>
      <a:lvl7pPr marL="2972593" marR="0" indent="-305593" algn="l" defTabSz="584200" rtl="0" latinLnBrk="0">
        <a:lnSpc>
          <a:spcPct val="120000"/>
        </a:lnSpc>
        <a:spcBef>
          <a:spcPts val="0"/>
        </a:spcBef>
        <a:spcAft>
          <a:spcPts val="0"/>
        </a:spcAft>
        <a:buClrTx/>
        <a:buSzPct val="145000"/>
        <a:buFontTx/>
        <a:buChar char="•"/>
        <a:tabLst/>
        <a:defRPr sz="2200" b="0" i="0" u="none" strike="noStrike" cap="none" spc="0" baseline="0">
          <a:ln>
            <a:noFill/>
          </a:ln>
          <a:solidFill>
            <a:srgbClr val="000000">
              <a:alpha val="87087"/>
            </a:srgbClr>
          </a:solidFill>
          <a:uFillTx/>
          <a:latin typeface="+mn-lt"/>
          <a:ea typeface="+mn-ea"/>
          <a:cs typeface="+mn-cs"/>
          <a:sym typeface="Roboto"/>
        </a:defRPr>
      </a:lvl7pPr>
      <a:lvl8pPr marL="3417093" marR="0" indent="-305593" algn="l" defTabSz="584200" rtl="0" latinLnBrk="0">
        <a:lnSpc>
          <a:spcPct val="120000"/>
        </a:lnSpc>
        <a:spcBef>
          <a:spcPts val="0"/>
        </a:spcBef>
        <a:spcAft>
          <a:spcPts val="0"/>
        </a:spcAft>
        <a:buClrTx/>
        <a:buSzPct val="145000"/>
        <a:buFontTx/>
        <a:buChar char="•"/>
        <a:tabLst/>
        <a:defRPr sz="2200" b="0" i="0" u="none" strike="noStrike" cap="none" spc="0" baseline="0">
          <a:ln>
            <a:noFill/>
          </a:ln>
          <a:solidFill>
            <a:srgbClr val="000000">
              <a:alpha val="87087"/>
            </a:srgbClr>
          </a:solidFill>
          <a:uFillTx/>
          <a:latin typeface="+mn-lt"/>
          <a:ea typeface="+mn-ea"/>
          <a:cs typeface="+mn-cs"/>
          <a:sym typeface="Roboto"/>
        </a:defRPr>
      </a:lvl8pPr>
      <a:lvl9pPr marL="3861593" marR="0" indent="-305593" algn="l" defTabSz="584200" rtl="0" latinLnBrk="0">
        <a:lnSpc>
          <a:spcPct val="120000"/>
        </a:lnSpc>
        <a:spcBef>
          <a:spcPts val="0"/>
        </a:spcBef>
        <a:spcAft>
          <a:spcPts val="0"/>
        </a:spcAft>
        <a:buClrTx/>
        <a:buSzPct val="145000"/>
        <a:buFontTx/>
        <a:buChar char="•"/>
        <a:tabLst/>
        <a:defRPr sz="2200" b="0" i="0" u="none" strike="noStrike" cap="none" spc="0" baseline="0">
          <a:ln>
            <a:noFill/>
          </a:ln>
          <a:solidFill>
            <a:srgbClr val="000000">
              <a:alpha val="87087"/>
            </a:srgbClr>
          </a:solidFill>
          <a:uFillTx/>
          <a:latin typeface="+mn-lt"/>
          <a:ea typeface="+mn-ea"/>
          <a:cs typeface="+mn-cs"/>
          <a:sym typeface="Roboto"/>
        </a:defRPr>
      </a:lvl9pPr>
    </p:bodyStyle>
    <p:otherStyle>
      <a:lvl1pPr marL="0" marR="0" indent="0" algn="ctr" defTabSz="58420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Neue Light"/>
        </a:defRPr>
      </a:lvl1pPr>
      <a:lvl2pPr marL="0" marR="0" indent="228600" algn="ctr" defTabSz="58420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Neue Light"/>
        </a:defRPr>
      </a:lvl2pPr>
      <a:lvl3pPr marL="0" marR="0" indent="457200" algn="ctr" defTabSz="58420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Neue Light"/>
        </a:defRPr>
      </a:lvl3pPr>
      <a:lvl4pPr marL="0" marR="0" indent="685800" algn="ctr" defTabSz="58420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Neue Light"/>
        </a:defRPr>
      </a:lvl4pPr>
      <a:lvl5pPr marL="0" marR="0" indent="914400" algn="ctr" defTabSz="58420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Neue Light"/>
        </a:defRPr>
      </a:lvl5pPr>
      <a:lvl6pPr marL="0" marR="0" indent="1143000" algn="ctr" defTabSz="58420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Neue Light"/>
        </a:defRPr>
      </a:lvl6pPr>
      <a:lvl7pPr marL="0" marR="0" indent="1371600" algn="ctr" defTabSz="58420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Neue Light"/>
        </a:defRPr>
      </a:lvl7pPr>
      <a:lvl8pPr marL="0" marR="0" indent="1600200" algn="ctr" defTabSz="58420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Neue Light"/>
        </a:defRPr>
      </a:lvl8pPr>
      <a:lvl9pPr marL="0" marR="0" indent="1828800" algn="ctr" defTabSz="58420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Neue Light"/>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hyperlink" Target="https://www.philadelphia.edu.jo/academics/hhardan/uploads/Chapter%202-%20Binary%20Numbers.pdf" TargetMode="External"/><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hyperlink" Target="https://www.fundraisersoftware.com/charmap.htm"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hyperlink" Target="https://overiq.com/c-programming-101/array-of-pointers-to-strings-in-c/" TargetMode="External"/><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3" Type="http://schemas.openxmlformats.org/officeDocument/2006/relationships/hyperlink" Target="https://overiq.com/c-programming-101/array-of-pointers-to-strings-in-c/" TargetMode="External"/><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hyperlink" Target="https://craftofcoding.wordpress.com/2017/02/03/column-major-vs-row-major-arrays-does-it-matter/"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19.png"/></Relationships>
</file>

<file path=ppt/slides/_rels/slide2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hyperlink" Target="http://www.math.nsc.ru/LBRT/k5/OR-MMF/dasgupta_2014.pdf" TargetMode="External"/></Relationships>
</file>

<file path=ppt/slides/_rels/slide3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hyperlink" Target="https://tproger.ru/articles/computational-complexity-explained/" TargetMode="External"/></Relationships>
</file>

<file path=ppt/slides/_rels/slide33.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hyperlink" Target="https://dev.to/madisonstankevich/big-o-notation-a-brief-overview-for-the-beginner-1o13" TargetMode="External"/></Relationships>
</file>

<file path=ppt/slides/_rels/slide34.xml.rels><?xml version="1.0" encoding="UTF-8" standalone="yes"?>
<Relationships xmlns="http://schemas.openxmlformats.org/package/2006/relationships"><Relationship Id="rId3" Type="http://schemas.openxmlformats.org/officeDocument/2006/relationships/hyperlink" Target="https://dev.to/madisonstankevich/big-o-notation-a-brief-overview-for-the-beginner-1o13" TargetMode="External"/><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24.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hyperlink" Target="https://thevaluable.dev/difference-between-compiler-interpreter/" TargetMode="Externa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hyperlink" Target="https://thevaluable.dev/difference-between-compiler-interpreter/" TargetMode="External"/><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4" name="Algorithms.jpg" descr="Algorithms.jpg"/>
          <p:cNvPicPr>
            <a:picLocks noChangeAspect="1"/>
          </p:cNvPicPr>
          <p:nvPr/>
        </p:nvPicPr>
        <p:blipFill>
          <a:blip r:embed="rId2"/>
          <a:stretch>
            <a:fillRect/>
          </a:stretch>
        </p:blipFill>
        <p:spPr>
          <a:xfrm>
            <a:off x="0" y="0"/>
            <a:ext cx="13004800" cy="9753600"/>
          </a:xfrm>
          <a:prstGeom prst="rect">
            <a:avLst/>
          </a:prstGeom>
          <a:ln w="12700">
            <a:miter lim="400000"/>
          </a:ln>
        </p:spPr>
      </p:pic>
      <p:sp>
        <p:nvSpPr>
          <p:cNvPr id="125" name="Page name"/>
          <p:cNvSpPr txBox="1"/>
          <p:nvPr/>
        </p:nvSpPr>
        <p:spPr>
          <a:xfrm>
            <a:off x="806543" y="223927"/>
            <a:ext cx="102657" cy="44114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endParaRPr dirty="0"/>
          </a:p>
        </p:txBody>
      </p:sp>
      <p:sp>
        <p:nvSpPr>
          <p:cNvPr id="126" name="1 из 100"/>
          <p:cNvSpPr txBox="1"/>
          <p:nvPr/>
        </p:nvSpPr>
        <p:spPr>
          <a:xfrm>
            <a:off x="12071410" y="223927"/>
            <a:ext cx="102657" cy="44114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r"/>
          </a:lstStyle>
          <a:p>
            <a:endParaRPr dirty="0"/>
          </a:p>
        </p:txBody>
      </p:sp>
      <p:sp>
        <p:nvSpPr>
          <p:cNvPr id="127" name="Title"/>
          <p:cNvSpPr txBox="1"/>
          <p:nvPr/>
        </p:nvSpPr>
        <p:spPr>
          <a:xfrm>
            <a:off x="1537098" y="1716113"/>
            <a:ext cx="9930604" cy="87203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5000">
                <a:solidFill>
                  <a:srgbClr val="000000">
                    <a:alpha val="87042"/>
                  </a:srgbClr>
                </a:solidFill>
                <a:latin typeface="Roboto Medium"/>
                <a:ea typeface="Roboto Medium"/>
                <a:cs typeface="Roboto Medium"/>
                <a:sym typeface="Roboto Medium"/>
              </a:defRPr>
            </a:lvl1pPr>
          </a:lstStyle>
          <a:p>
            <a:pPr algn="ctr"/>
            <a:r>
              <a:rPr lang="ru-RU" dirty="0"/>
              <a:t>Алгоритмы и структуры данных</a:t>
            </a:r>
            <a:endParaRPr dirty="0"/>
          </a:p>
        </p:txBody>
      </p:sp>
      <p:sp>
        <p:nvSpPr>
          <p:cNvPr id="128" name="Subtitle"/>
          <p:cNvSpPr txBox="1"/>
          <p:nvPr/>
        </p:nvSpPr>
        <p:spPr>
          <a:xfrm>
            <a:off x="2317443" y="4039689"/>
            <a:ext cx="8673290" cy="194925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nchor="ctr">
            <a:spAutoFit/>
          </a:bodyPr>
          <a:lstStyle>
            <a:lvl1pPr>
              <a:defRPr sz="4000">
                <a:solidFill>
                  <a:srgbClr val="000000">
                    <a:alpha val="87042"/>
                  </a:srgbClr>
                </a:solidFill>
                <a:latin typeface="Roboto Light"/>
                <a:ea typeface="Roboto Light"/>
                <a:cs typeface="Roboto Light"/>
                <a:sym typeface="Roboto Light"/>
              </a:defRPr>
            </a:lvl1pPr>
          </a:lstStyle>
          <a:p>
            <a:pPr algn="ctr"/>
            <a:r>
              <a:rPr lang="ru-RU" dirty="0"/>
              <a:t>Типы данных.</a:t>
            </a:r>
          </a:p>
          <a:p>
            <a:pPr algn="ctr"/>
            <a:r>
              <a:rPr lang="ru-RU" dirty="0"/>
              <a:t>Массивы (продолжение). </a:t>
            </a:r>
          </a:p>
          <a:p>
            <a:pPr algn="ctr"/>
            <a:r>
              <a:rPr lang="ru-RU" dirty="0"/>
              <a:t>Сложность алгоритмов.</a:t>
            </a:r>
          </a:p>
        </p:txBody>
      </p:sp>
      <p:pic>
        <p:nvPicPr>
          <p:cNvPr id="3" name="Рисунок 2">
            <a:extLst>
              <a:ext uri="{FF2B5EF4-FFF2-40B4-BE49-F238E27FC236}">
                <a16:creationId xmlns:a16="http://schemas.microsoft.com/office/drawing/2014/main" id="{B36BAFEC-CAC7-A541-BC2C-B4AFFEA8036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70000" y="1270000"/>
            <a:ext cx="63500" cy="76200"/>
          </a:xfrm>
          <a:prstGeom prst="rect">
            <a:avLst/>
          </a:prstGeom>
        </p:spPr>
      </p:pic>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7" name="Algorithms.jpg" descr="Algorithms.jpg"/>
          <p:cNvPicPr>
            <a:picLocks noChangeAspect="1"/>
          </p:cNvPicPr>
          <p:nvPr/>
        </p:nvPicPr>
        <p:blipFill>
          <a:blip r:embed="rId2"/>
          <a:stretch>
            <a:fillRect/>
          </a:stretch>
        </p:blipFill>
        <p:spPr>
          <a:xfrm>
            <a:off x="0" y="-14990"/>
            <a:ext cx="13004800" cy="9753600"/>
          </a:xfrm>
          <a:prstGeom prst="rect">
            <a:avLst/>
          </a:prstGeom>
          <a:ln w="12700">
            <a:miter lim="400000"/>
          </a:ln>
        </p:spPr>
      </p:pic>
      <p:sp>
        <p:nvSpPr>
          <p:cNvPr id="138" name="Page name"/>
          <p:cNvSpPr txBox="1"/>
          <p:nvPr/>
        </p:nvSpPr>
        <p:spPr>
          <a:xfrm>
            <a:off x="806543" y="223927"/>
            <a:ext cx="1845057" cy="44114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r>
              <a:rPr lang="ru-RU" dirty="0"/>
              <a:t>Типы данных</a:t>
            </a:r>
            <a:endParaRPr dirty="0"/>
          </a:p>
        </p:txBody>
      </p:sp>
      <p:sp>
        <p:nvSpPr>
          <p:cNvPr id="3" name="Rectangle 2"/>
          <p:cNvSpPr/>
          <p:nvPr/>
        </p:nvSpPr>
        <p:spPr>
          <a:xfrm>
            <a:off x="806542" y="1374431"/>
            <a:ext cx="12198257" cy="2677656"/>
          </a:xfrm>
          <a:prstGeom prst="rect">
            <a:avLst/>
          </a:prstGeom>
        </p:spPr>
        <p:txBody>
          <a:bodyPr wrap="square">
            <a:spAutoFit/>
          </a:bodyPr>
          <a:lstStyle/>
          <a:p>
            <a:r>
              <a:rPr lang="ru-RU" sz="2400" b="1" dirty="0">
                <a:solidFill>
                  <a:srgbClr val="000000">
                    <a:alpha val="87087"/>
                  </a:srgbClr>
                </a:solidFill>
              </a:rPr>
              <a:t>Знаковые целые числа</a:t>
            </a:r>
          </a:p>
          <a:p>
            <a:endParaRPr lang="ru-RU" sz="2400" b="1" dirty="0">
              <a:solidFill>
                <a:srgbClr val="000000">
                  <a:alpha val="87087"/>
                </a:srgbClr>
              </a:solidFill>
            </a:endParaRPr>
          </a:p>
          <a:p>
            <a:r>
              <a:rPr lang="ru-RU" sz="2400" dirty="0">
                <a:solidFill>
                  <a:srgbClr val="000000">
                    <a:alpha val="87087"/>
                  </a:srgbClr>
                </a:solidFill>
              </a:rPr>
              <a:t>Преимущества простого представления знаковых чисел</a:t>
            </a:r>
            <a:r>
              <a:rPr lang="en-US" sz="2400" dirty="0">
                <a:solidFill>
                  <a:srgbClr val="000000">
                    <a:alpha val="87087"/>
                  </a:srgbClr>
                </a:solidFill>
              </a:rPr>
              <a:t>:</a:t>
            </a:r>
          </a:p>
          <a:p>
            <a:pPr marL="342900" indent="-342900">
              <a:buFont typeface="Arial" panose="020B0604020202020204" pitchFamily="34" charset="0"/>
              <a:buChar char="•"/>
            </a:pPr>
            <a:r>
              <a:rPr lang="ru-RU" sz="2400" dirty="0">
                <a:solidFill>
                  <a:srgbClr val="000000">
                    <a:alpha val="87087"/>
                  </a:srgbClr>
                </a:solidFill>
              </a:rPr>
              <a:t>простота в понимании и использовании для человека </a:t>
            </a:r>
          </a:p>
          <a:p>
            <a:pPr marL="342900" indent="-342900">
              <a:buFont typeface="Arial" panose="020B0604020202020204" pitchFamily="34" charset="0"/>
              <a:buChar char="•"/>
            </a:pPr>
            <a:r>
              <a:rPr lang="ru-RU" sz="2400" dirty="0">
                <a:solidFill>
                  <a:srgbClr val="000000">
                    <a:alpha val="87087"/>
                  </a:srgbClr>
                </a:solidFill>
              </a:rPr>
              <a:t>высокая сложность в использовании компьютером</a:t>
            </a:r>
            <a:r>
              <a:rPr lang="en-US" sz="2400" dirty="0">
                <a:solidFill>
                  <a:srgbClr val="000000">
                    <a:alpha val="87087"/>
                  </a:srgbClr>
                </a:solidFill>
              </a:rPr>
              <a:t>: </a:t>
            </a:r>
            <a:r>
              <a:rPr lang="ru-RU" sz="2400" dirty="0">
                <a:solidFill>
                  <a:srgbClr val="000000">
                    <a:alpha val="87087"/>
                  </a:srgbClr>
                </a:solidFill>
              </a:rPr>
              <a:t>сломанная арифметика, два нуля и </a:t>
            </a:r>
            <a:r>
              <a:rPr lang="ru-RU" sz="2400" dirty="0" err="1">
                <a:solidFill>
                  <a:srgbClr val="000000">
                    <a:alpha val="87087"/>
                  </a:srgbClr>
                </a:solidFill>
              </a:rPr>
              <a:t>тд</a:t>
            </a:r>
            <a:endParaRPr lang="en-US" sz="2400" dirty="0">
              <a:solidFill>
                <a:srgbClr val="000000">
                  <a:alpha val="87087"/>
                </a:srgbClr>
              </a:solidFill>
            </a:endParaRPr>
          </a:p>
          <a:p>
            <a:endParaRPr lang="ru-RU" sz="2400" dirty="0">
              <a:solidFill>
                <a:srgbClr val="000000">
                  <a:alpha val="87087"/>
                </a:srgbClr>
              </a:solidFill>
            </a:endParaRPr>
          </a:p>
        </p:txBody>
      </p:sp>
      <p:pic>
        <p:nvPicPr>
          <p:cNvPr id="2" name="Picture 1"/>
          <p:cNvPicPr>
            <a:picLocks noChangeAspect="1"/>
          </p:cNvPicPr>
          <p:nvPr/>
        </p:nvPicPr>
        <p:blipFill>
          <a:blip r:embed="rId3"/>
          <a:stretch>
            <a:fillRect/>
          </a:stretch>
        </p:blipFill>
        <p:spPr>
          <a:xfrm>
            <a:off x="1115296" y="4861810"/>
            <a:ext cx="7747488" cy="1689302"/>
          </a:xfrm>
          <a:prstGeom prst="rect">
            <a:avLst/>
          </a:prstGeom>
        </p:spPr>
      </p:pic>
      <p:sp>
        <p:nvSpPr>
          <p:cNvPr id="6" name="Rectangle 5"/>
          <p:cNvSpPr/>
          <p:nvPr/>
        </p:nvSpPr>
        <p:spPr>
          <a:xfrm>
            <a:off x="806542" y="4226116"/>
            <a:ext cx="1845057" cy="461665"/>
          </a:xfrm>
          <a:prstGeom prst="rect">
            <a:avLst/>
          </a:prstGeom>
        </p:spPr>
        <p:txBody>
          <a:bodyPr wrap="square">
            <a:spAutoFit/>
          </a:bodyPr>
          <a:lstStyle/>
          <a:p>
            <a:r>
              <a:rPr lang="ru-RU" sz="2400" b="1" dirty="0">
                <a:solidFill>
                  <a:srgbClr val="000000">
                    <a:alpha val="87087"/>
                  </a:srgbClr>
                </a:solidFill>
              </a:rPr>
              <a:t>Пример</a:t>
            </a:r>
          </a:p>
        </p:txBody>
      </p:sp>
    </p:spTree>
    <p:extLst>
      <p:ext uri="{BB962C8B-B14F-4D97-AF65-F5344CB8AC3E}">
        <p14:creationId xmlns:p14="http://schemas.microsoft.com/office/powerpoint/2010/main" val="1247963121"/>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7" name="Algorithms.jpg" descr="Algorithms.jpg"/>
          <p:cNvPicPr>
            <a:picLocks noChangeAspect="1"/>
          </p:cNvPicPr>
          <p:nvPr/>
        </p:nvPicPr>
        <p:blipFill>
          <a:blip r:embed="rId2"/>
          <a:stretch>
            <a:fillRect/>
          </a:stretch>
        </p:blipFill>
        <p:spPr>
          <a:xfrm>
            <a:off x="0" y="-14990"/>
            <a:ext cx="13004800" cy="9753600"/>
          </a:xfrm>
          <a:prstGeom prst="rect">
            <a:avLst/>
          </a:prstGeom>
          <a:ln w="12700">
            <a:miter lim="400000"/>
          </a:ln>
        </p:spPr>
      </p:pic>
      <p:sp>
        <p:nvSpPr>
          <p:cNvPr id="138" name="Page name"/>
          <p:cNvSpPr txBox="1"/>
          <p:nvPr/>
        </p:nvSpPr>
        <p:spPr>
          <a:xfrm>
            <a:off x="806543" y="223927"/>
            <a:ext cx="1845057" cy="44114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r>
              <a:rPr lang="ru-RU" dirty="0"/>
              <a:t>Типы данных</a:t>
            </a:r>
            <a:endParaRPr dirty="0"/>
          </a:p>
        </p:txBody>
      </p:sp>
      <p:sp>
        <p:nvSpPr>
          <p:cNvPr id="3" name="Rectangle 2"/>
          <p:cNvSpPr/>
          <p:nvPr/>
        </p:nvSpPr>
        <p:spPr>
          <a:xfrm>
            <a:off x="806543" y="1268618"/>
            <a:ext cx="12198257" cy="4154984"/>
          </a:xfrm>
          <a:prstGeom prst="rect">
            <a:avLst/>
          </a:prstGeom>
        </p:spPr>
        <p:txBody>
          <a:bodyPr wrap="square">
            <a:spAutoFit/>
          </a:bodyPr>
          <a:lstStyle/>
          <a:p>
            <a:r>
              <a:rPr lang="ru-RU" sz="2400" b="1" dirty="0">
                <a:solidFill>
                  <a:srgbClr val="000000">
                    <a:alpha val="87087"/>
                  </a:srgbClr>
                </a:solidFill>
              </a:rPr>
              <a:t>Знаковые целые числа</a:t>
            </a:r>
          </a:p>
          <a:p>
            <a:endParaRPr lang="ru-RU" sz="2400" b="1" dirty="0">
              <a:solidFill>
                <a:srgbClr val="000000">
                  <a:alpha val="87087"/>
                </a:srgbClr>
              </a:solidFill>
            </a:endParaRPr>
          </a:p>
          <a:p>
            <a:r>
              <a:rPr lang="ru-RU" sz="2400" dirty="0">
                <a:solidFill>
                  <a:srgbClr val="000000">
                    <a:alpha val="87087"/>
                  </a:srgbClr>
                </a:solidFill>
              </a:rPr>
              <a:t>Все современные компьютеры используют другой подход</a:t>
            </a:r>
            <a:r>
              <a:rPr lang="en-US" sz="2400" dirty="0">
                <a:solidFill>
                  <a:srgbClr val="000000">
                    <a:alpha val="87087"/>
                  </a:srgbClr>
                </a:solidFill>
              </a:rPr>
              <a:t>: two’s complement </a:t>
            </a:r>
            <a:r>
              <a:rPr lang="ru-RU" sz="2400" dirty="0">
                <a:solidFill>
                  <a:srgbClr val="000000">
                    <a:alpha val="87087"/>
                  </a:srgbClr>
                </a:solidFill>
              </a:rPr>
              <a:t>представление.</a:t>
            </a:r>
          </a:p>
          <a:p>
            <a:endParaRPr lang="ru-RU" sz="2400" dirty="0">
              <a:solidFill>
                <a:srgbClr val="000000">
                  <a:alpha val="87087"/>
                </a:srgbClr>
              </a:solidFill>
            </a:endParaRPr>
          </a:p>
          <a:p>
            <a:r>
              <a:rPr lang="ru-RU" sz="2400" dirty="0">
                <a:solidFill>
                  <a:srgbClr val="000000">
                    <a:alpha val="87087"/>
                  </a:srgbClr>
                </a:solidFill>
              </a:rPr>
              <a:t>В данном представлении мы получаем любое отрицательное число по следующему алгоритму</a:t>
            </a:r>
          </a:p>
          <a:p>
            <a:endParaRPr lang="ru-RU" sz="2400" dirty="0">
              <a:solidFill>
                <a:srgbClr val="000000">
                  <a:alpha val="87087"/>
                </a:srgbClr>
              </a:solidFill>
            </a:endParaRPr>
          </a:p>
          <a:p>
            <a:pPr marL="457200" indent="-457200">
              <a:buAutoNum type="arabicPeriod"/>
            </a:pPr>
            <a:r>
              <a:rPr lang="ru-RU" sz="2400" dirty="0">
                <a:solidFill>
                  <a:srgbClr val="000000">
                    <a:alpha val="87087"/>
                  </a:srgbClr>
                </a:solidFill>
              </a:rPr>
              <a:t>Переводим рассматриваемое положительное число в двоичную форму</a:t>
            </a:r>
          </a:p>
          <a:p>
            <a:r>
              <a:rPr lang="en-US" sz="2400" dirty="0">
                <a:solidFill>
                  <a:srgbClr val="000000">
                    <a:alpha val="87087"/>
                  </a:srgbClr>
                </a:solidFill>
              </a:rPr>
              <a:t>2. </a:t>
            </a:r>
            <a:r>
              <a:rPr lang="ru-RU" sz="2400" dirty="0">
                <a:solidFill>
                  <a:srgbClr val="000000">
                    <a:alpha val="87087"/>
                  </a:srgbClr>
                </a:solidFill>
              </a:rPr>
              <a:t> Инвертируем все биты числа, получаем так называемую </a:t>
            </a:r>
            <a:r>
              <a:rPr lang="en-US" sz="2400" b="1" dirty="0">
                <a:solidFill>
                  <a:srgbClr val="000000">
                    <a:alpha val="87087"/>
                  </a:srgbClr>
                </a:solidFill>
              </a:rPr>
              <a:t>one’s complement form</a:t>
            </a:r>
          </a:p>
          <a:p>
            <a:r>
              <a:rPr lang="en-US" sz="2400" dirty="0">
                <a:solidFill>
                  <a:srgbClr val="000000">
                    <a:alpha val="87087"/>
                  </a:srgbClr>
                </a:solidFill>
              </a:rPr>
              <a:t>3. </a:t>
            </a:r>
            <a:r>
              <a:rPr lang="ru-RU" sz="2400" dirty="0">
                <a:solidFill>
                  <a:srgbClr val="000000">
                    <a:alpha val="87087"/>
                  </a:srgbClr>
                </a:solidFill>
              </a:rPr>
              <a:t> Добавляем к полученному числу 1, получаем </a:t>
            </a:r>
            <a:r>
              <a:rPr lang="en-US" sz="2400" b="1" dirty="0">
                <a:solidFill>
                  <a:srgbClr val="000000">
                    <a:alpha val="87087"/>
                  </a:srgbClr>
                </a:solidFill>
              </a:rPr>
              <a:t>two’s complement form</a:t>
            </a:r>
            <a:endParaRPr lang="ru-RU" sz="2400" b="1" dirty="0">
              <a:solidFill>
                <a:srgbClr val="000000">
                  <a:alpha val="87087"/>
                </a:srgbClr>
              </a:solidFill>
            </a:endParaRPr>
          </a:p>
        </p:txBody>
      </p:sp>
      <p:sp>
        <p:nvSpPr>
          <p:cNvPr id="6" name="Rectangle 5"/>
          <p:cNvSpPr/>
          <p:nvPr/>
        </p:nvSpPr>
        <p:spPr>
          <a:xfrm>
            <a:off x="866928" y="6016726"/>
            <a:ext cx="8587978" cy="2308324"/>
          </a:xfrm>
          <a:prstGeom prst="rect">
            <a:avLst/>
          </a:prstGeom>
          <a:ln w="12700">
            <a:miter lim="400000"/>
          </a:ln>
        </p:spPr>
        <p:txBody>
          <a:bodyPr wrap="square">
            <a:spAutoFit/>
          </a:bodyPr>
          <a:lstStyle/>
          <a:p>
            <a:r>
              <a:rPr lang="ru-RU" sz="2400" b="1" dirty="0">
                <a:solidFill>
                  <a:srgbClr val="000000">
                    <a:alpha val="87087"/>
                  </a:srgbClr>
                </a:solidFill>
              </a:rPr>
              <a:t>Пример</a:t>
            </a:r>
            <a:endParaRPr lang="en-US" sz="2400" b="1" dirty="0">
              <a:solidFill>
                <a:srgbClr val="000000">
                  <a:alpha val="87087"/>
                </a:srgbClr>
              </a:solidFill>
            </a:endParaRPr>
          </a:p>
          <a:p>
            <a:endParaRPr lang="ru-RU" sz="2400" b="1" dirty="0">
              <a:solidFill>
                <a:srgbClr val="000000">
                  <a:alpha val="87087"/>
                </a:srgbClr>
              </a:solidFill>
            </a:endParaRPr>
          </a:p>
          <a:p>
            <a:pPr marL="457200" indent="-457200">
              <a:buFontTx/>
              <a:buAutoNum type="arabicPeriod"/>
            </a:pPr>
            <a:r>
              <a:rPr lang="ru-RU" sz="2400" dirty="0">
                <a:solidFill>
                  <a:srgbClr val="000000">
                    <a:alpha val="87087"/>
                  </a:srgbClr>
                </a:solidFill>
              </a:rPr>
              <a:t>Переводим </a:t>
            </a:r>
            <a:r>
              <a:rPr lang="en-US" sz="2400" dirty="0">
                <a:solidFill>
                  <a:srgbClr val="000000">
                    <a:alpha val="87087"/>
                  </a:srgbClr>
                </a:solidFill>
              </a:rPr>
              <a:t>+8 </a:t>
            </a:r>
            <a:r>
              <a:rPr lang="ru-RU" sz="2400" dirty="0">
                <a:solidFill>
                  <a:srgbClr val="000000">
                    <a:alpha val="87087"/>
                  </a:srgbClr>
                </a:solidFill>
              </a:rPr>
              <a:t>в двоичную систему - </a:t>
            </a:r>
            <a:r>
              <a:rPr lang="en-US" sz="2400" dirty="0">
                <a:solidFill>
                  <a:srgbClr val="000000">
                    <a:alpha val="87087"/>
                  </a:srgbClr>
                </a:solidFill>
              </a:rPr>
              <a:t> 00001000</a:t>
            </a:r>
            <a:endParaRPr lang="ru-RU" sz="2400" dirty="0">
              <a:solidFill>
                <a:srgbClr val="000000">
                  <a:alpha val="87087"/>
                </a:srgbClr>
              </a:solidFill>
            </a:endParaRPr>
          </a:p>
          <a:p>
            <a:pPr marL="457200" indent="-457200">
              <a:buFontTx/>
              <a:buAutoNum type="arabicPeriod"/>
            </a:pPr>
            <a:r>
              <a:rPr lang="ru-RU" sz="2400" dirty="0">
                <a:solidFill>
                  <a:srgbClr val="000000">
                    <a:alpha val="87087"/>
                  </a:srgbClr>
                </a:solidFill>
              </a:rPr>
              <a:t>Инвертируем биты </a:t>
            </a:r>
            <a:r>
              <a:rPr lang="en-US" sz="2400" dirty="0">
                <a:solidFill>
                  <a:srgbClr val="000000">
                    <a:alpha val="87087"/>
                  </a:srgbClr>
                </a:solidFill>
              </a:rPr>
              <a:t>00001000 </a:t>
            </a:r>
            <a:r>
              <a:rPr lang="ru-RU" sz="2400" dirty="0">
                <a:solidFill>
                  <a:srgbClr val="000000">
                    <a:alpha val="87087"/>
                  </a:srgbClr>
                </a:solidFill>
                <a:sym typeface="Wingdings" panose="05000000000000000000" pitchFamily="2" charset="2"/>
              </a:rPr>
              <a:t></a:t>
            </a:r>
            <a:r>
              <a:rPr lang="en-US" sz="2400" dirty="0">
                <a:solidFill>
                  <a:srgbClr val="000000">
                    <a:alpha val="87087"/>
                  </a:srgbClr>
                </a:solidFill>
                <a:sym typeface="Wingdings" panose="05000000000000000000" pitchFamily="2" charset="2"/>
              </a:rPr>
              <a:t> </a:t>
            </a:r>
            <a:r>
              <a:rPr lang="en-US" sz="2400" dirty="0">
                <a:solidFill>
                  <a:srgbClr val="000000">
                    <a:alpha val="87087"/>
                  </a:srgbClr>
                </a:solidFill>
              </a:rPr>
              <a:t>11110111</a:t>
            </a:r>
            <a:endParaRPr lang="ru-RU" sz="2400" dirty="0">
              <a:solidFill>
                <a:srgbClr val="000000">
                  <a:alpha val="87087"/>
                </a:srgbClr>
              </a:solidFill>
            </a:endParaRPr>
          </a:p>
          <a:p>
            <a:pPr marL="457200" indent="-457200">
              <a:buFontTx/>
              <a:buAutoNum type="arabicPeriod"/>
            </a:pPr>
            <a:r>
              <a:rPr lang="ru-RU" sz="2400" dirty="0">
                <a:solidFill>
                  <a:srgbClr val="000000">
                    <a:alpha val="87087"/>
                  </a:srgbClr>
                </a:solidFill>
              </a:rPr>
              <a:t>Добавляем 1 </a:t>
            </a:r>
            <a:r>
              <a:rPr lang="en-US" sz="2400" dirty="0">
                <a:solidFill>
                  <a:srgbClr val="000000">
                    <a:alpha val="87087"/>
                  </a:srgbClr>
                </a:solidFill>
              </a:rPr>
              <a:t>11110111 </a:t>
            </a:r>
            <a:r>
              <a:rPr lang="ru-RU" sz="2400" dirty="0">
                <a:solidFill>
                  <a:srgbClr val="000000">
                    <a:alpha val="87087"/>
                  </a:srgbClr>
                </a:solidFill>
              </a:rPr>
              <a:t> + 1 </a:t>
            </a:r>
            <a:r>
              <a:rPr lang="en-US" sz="2400" dirty="0">
                <a:solidFill>
                  <a:srgbClr val="000000">
                    <a:alpha val="87087"/>
                  </a:srgbClr>
                </a:solidFill>
              </a:rPr>
              <a:t>= 11111000</a:t>
            </a:r>
          </a:p>
          <a:p>
            <a:endParaRPr lang="ru-RU" sz="2400" dirty="0">
              <a:latin typeface="QgygypNdbmrsXsxrwsTheSansMonoConNormal"/>
            </a:endParaRPr>
          </a:p>
        </p:txBody>
      </p:sp>
    </p:spTree>
    <p:extLst>
      <p:ext uri="{BB962C8B-B14F-4D97-AF65-F5344CB8AC3E}">
        <p14:creationId xmlns:p14="http://schemas.microsoft.com/office/powerpoint/2010/main" val="3002323505"/>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7" name="Algorithms.jpg" descr="Algorithms.jpg"/>
          <p:cNvPicPr>
            <a:picLocks noChangeAspect="1"/>
          </p:cNvPicPr>
          <p:nvPr/>
        </p:nvPicPr>
        <p:blipFill>
          <a:blip r:embed="rId2"/>
          <a:stretch>
            <a:fillRect/>
          </a:stretch>
        </p:blipFill>
        <p:spPr>
          <a:xfrm>
            <a:off x="0" y="-14990"/>
            <a:ext cx="13004800" cy="9753600"/>
          </a:xfrm>
          <a:prstGeom prst="rect">
            <a:avLst/>
          </a:prstGeom>
          <a:ln w="12700">
            <a:miter lim="400000"/>
          </a:ln>
        </p:spPr>
      </p:pic>
      <p:sp>
        <p:nvSpPr>
          <p:cNvPr id="138" name="Page name"/>
          <p:cNvSpPr txBox="1"/>
          <p:nvPr/>
        </p:nvSpPr>
        <p:spPr>
          <a:xfrm>
            <a:off x="806543" y="223927"/>
            <a:ext cx="1845057" cy="44114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r>
              <a:rPr lang="ru-RU" dirty="0"/>
              <a:t>Типы данных</a:t>
            </a:r>
            <a:endParaRPr dirty="0"/>
          </a:p>
        </p:txBody>
      </p:sp>
      <p:sp>
        <p:nvSpPr>
          <p:cNvPr id="3" name="Rectangle 2"/>
          <p:cNvSpPr/>
          <p:nvPr/>
        </p:nvSpPr>
        <p:spPr>
          <a:xfrm>
            <a:off x="806543" y="1268618"/>
            <a:ext cx="12198257" cy="830997"/>
          </a:xfrm>
          <a:prstGeom prst="rect">
            <a:avLst/>
          </a:prstGeom>
        </p:spPr>
        <p:txBody>
          <a:bodyPr wrap="square">
            <a:spAutoFit/>
          </a:bodyPr>
          <a:lstStyle/>
          <a:p>
            <a:r>
              <a:rPr lang="ru-RU" sz="2400" b="1" dirty="0">
                <a:solidFill>
                  <a:srgbClr val="000000">
                    <a:alpha val="87087"/>
                  </a:srgbClr>
                </a:solidFill>
              </a:rPr>
              <a:t>Знаковые целые числа</a:t>
            </a:r>
          </a:p>
          <a:p>
            <a:endParaRPr lang="ru-RU" sz="2400" b="1" dirty="0">
              <a:solidFill>
                <a:srgbClr val="000000">
                  <a:alpha val="87087"/>
                </a:srgbClr>
              </a:solidFill>
            </a:endParaRPr>
          </a:p>
        </p:txBody>
      </p:sp>
      <p:sp>
        <p:nvSpPr>
          <p:cNvPr id="7" name="TextBox 6">
            <a:extLst>
              <a:ext uri="{FF2B5EF4-FFF2-40B4-BE49-F238E27FC236}">
                <a16:creationId xmlns:a16="http://schemas.microsoft.com/office/drawing/2014/main" id="{4299504A-7E4D-56F1-3C01-09F07478185C}"/>
              </a:ext>
            </a:extLst>
          </p:cNvPr>
          <p:cNvSpPr txBox="1"/>
          <p:nvPr/>
        </p:nvSpPr>
        <p:spPr>
          <a:xfrm>
            <a:off x="3661913" y="8983397"/>
            <a:ext cx="6715664" cy="26161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ru-RU" sz="1100" dirty="0">
                <a:hlinkClick r:id="rId3"/>
              </a:rPr>
              <a:t>https://www.philadelphia.edu.jo/academics/hhardan/uploads/Chapter%202-%20Binary%20Numbers.pdf</a:t>
            </a:r>
            <a:endParaRPr lang="ru-RU" sz="1100" dirty="0"/>
          </a:p>
        </p:txBody>
      </p:sp>
      <p:pic>
        <p:nvPicPr>
          <p:cNvPr id="9" name="Рисунок 8">
            <a:extLst>
              <a:ext uri="{FF2B5EF4-FFF2-40B4-BE49-F238E27FC236}">
                <a16:creationId xmlns:a16="http://schemas.microsoft.com/office/drawing/2014/main" id="{0C41225E-33ED-55C0-D9CF-25B528CDBACE}"/>
              </a:ext>
            </a:extLst>
          </p:cNvPr>
          <p:cNvPicPr>
            <a:picLocks noChangeAspect="1"/>
          </p:cNvPicPr>
          <p:nvPr/>
        </p:nvPicPr>
        <p:blipFill>
          <a:blip r:embed="rId4"/>
          <a:stretch>
            <a:fillRect/>
          </a:stretch>
        </p:blipFill>
        <p:spPr>
          <a:xfrm>
            <a:off x="1653456" y="1861685"/>
            <a:ext cx="8724121" cy="6769852"/>
          </a:xfrm>
          <a:prstGeom prst="rect">
            <a:avLst/>
          </a:prstGeom>
        </p:spPr>
      </p:pic>
    </p:spTree>
    <p:extLst>
      <p:ext uri="{BB962C8B-B14F-4D97-AF65-F5344CB8AC3E}">
        <p14:creationId xmlns:p14="http://schemas.microsoft.com/office/powerpoint/2010/main" val="2982371140"/>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7" name="Algorithms.jpg" descr="Algorithms.jpg"/>
          <p:cNvPicPr>
            <a:picLocks noChangeAspect="1"/>
          </p:cNvPicPr>
          <p:nvPr/>
        </p:nvPicPr>
        <p:blipFill>
          <a:blip r:embed="rId2"/>
          <a:stretch>
            <a:fillRect/>
          </a:stretch>
        </p:blipFill>
        <p:spPr>
          <a:xfrm>
            <a:off x="0" y="-23616"/>
            <a:ext cx="13004800" cy="9753600"/>
          </a:xfrm>
          <a:prstGeom prst="rect">
            <a:avLst/>
          </a:prstGeom>
          <a:ln w="12700">
            <a:miter lim="400000"/>
          </a:ln>
        </p:spPr>
      </p:pic>
      <p:sp>
        <p:nvSpPr>
          <p:cNvPr id="138" name="Page name"/>
          <p:cNvSpPr txBox="1"/>
          <p:nvPr/>
        </p:nvSpPr>
        <p:spPr>
          <a:xfrm>
            <a:off x="806543" y="223927"/>
            <a:ext cx="1845057" cy="44114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r>
              <a:rPr lang="ru-RU" dirty="0"/>
              <a:t>Типы данных</a:t>
            </a:r>
            <a:endParaRPr dirty="0"/>
          </a:p>
        </p:txBody>
      </p:sp>
      <p:sp>
        <p:nvSpPr>
          <p:cNvPr id="3" name="Rectangle 2"/>
          <p:cNvSpPr/>
          <p:nvPr/>
        </p:nvSpPr>
        <p:spPr>
          <a:xfrm>
            <a:off x="806543" y="1449777"/>
            <a:ext cx="11256021" cy="3785652"/>
          </a:xfrm>
          <a:prstGeom prst="rect">
            <a:avLst/>
          </a:prstGeom>
        </p:spPr>
        <p:txBody>
          <a:bodyPr wrap="square">
            <a:spAutoFit/>
          </a:bodyPr>
          <a:lstStyle/>
          <a:p>
            <a:r>
              <a:rPr lang="ru-RU" sz="2400" b="1" dirty="0">
                <a:solidFill>
                  <a:srgbClr val="000000">
                    <a:alpha val="87087"/>
                  </a:srgbClr>
                </a:solidFill>
              </a:rPr>
              <a:t>Числа с плавающей точкой (</a:t>
            </a:r>
            <a:r>
              <a:rPr lang="en-US" sz="2400" b="1" dirty="0">
                <a:solidFill>
                  <a:srgbClr val="000000">
                    <a:alpha val="87087"/>
                  </a:srgbClr>
                </a:solidFill>
              </a:rPr>
              <a:t>floating point)</a:t>
            </a:r>
            <a:endParaRPr lang="ru-RU" sz="2400" b="1" dirty="0">
              <a:solidFill>
                <a:srgbClr val="000000">
                  <a:alpha val="87087"/>
                </a:srgbClr>
              </a:solidFill>
            </a:endParaRPr>
          </a:p>
          <a:p>
            <a:endParaRPr lang="ru-RU" sz="2400" b="1" dirty="0">
              <a:solidFill>
                <a:srgbClr val="000000">
                  <a:alpha val="87087"/>
                </a:srgbClr>
              </a:solidFill>
            </a:endParaRPr>
          </a:p>
          <a:p>
            <a:r>
              <a:rPr lang="ru-RU" sz="2400" dirty="0">
                <a:solidFill>
                  <a:srgbClr val="000000">
                    <a:alpha val="87087"/>
                  </a:srgbClr>
                </a:solidFill>
              </a:rPr>
              <a:t>Для представления дробных чисел компьютер имеет в своем распоряжении всё те же нули и единицы.</a:t>
            </a:r>
          </a:p>
          <a:p>
            <a:endParaRPr lang="ru-RU" sz="2400" dirty="0">
              <a:solidFill>
                <a:srgbClr val="000000">
                  <a:alpha val="87087"/>
                </a:srgbClr>
              </a:solidFill>
            </a:endParaRPr>
          </a:p>
          <a:p>
            <a:r>
              <a:rPr lang="ru-RU" sz="2400" dirty="0">
                <a:solidFill>
                  <a:srgbClr val="000000">
                    <a:alpha val="87087"/>
                  </a:srgbClr>
                </a:solidFill>
              </a:rPr>
              <a:t>Число с плавающей точкой состоит из двух частей</a:t>
            </a:r>
            <a:r>
              <a:rPr lang="en-US" sz="2400" dirty="0">
                <a:solidFill>
                  <a:srgbClr val="000000">
                    <a:alpha val="87087"/>
                  </a:srgbClr>
                </a:solidFill>
              </a:rPr>
              <a:t>: </a:t>
            </a:r>
          </a:p>
          <a:p>
            <a:pPr marL="342900" indent="-342900">
              <a:buFont typeface="Arial" panose="020B0604020202020204" pitchFamily="34" charset="0"/>
              <a:buChar char="•"/>
            </a:pPr>
            <a:r>
              <a:rPr lang="ru-RU" sz="2400" dirty="0">
                <a:solidFill>
                  <a:srgbClr val="000000">
                    <a:alpha val="87087"/>
                  </a:srgbClr>
                </a:solidFill>
              </a:rPr>
              <a:t>мантисса (</a:t>
            </a:r>
            <a:r>
              <a:rPr lang="en-US" sz="2400" dirty="0" err="1">
                <a:solidFill>
                  <a:srgbClr val="000000">
                    <a:alpha val="87087"/>
                  </a:srgbClr>
                </a:solidFill>
              </a:rPr>
              <a:t>mantiss</a:t>
            </a:r>
            <a:r>
              <a:rPr lang="en-US" sz="2400" dirty="0">
                <a:solidFill>
                  <a:srgbClr val="000000">
                    <a:alpha val="87087"/>
                  </a:srgbClr>
                </a:solidFill>
              </a:rPr>
              <a:t>/fraction</a:t>
            </a:r>
            <a:r>
              <a:rPr lang="ru-RU" sz="2400" dirty="0">
                <a:solidFill>
                  <a:srgbClr val="000000">
                    <a:alpha val="87087"/>
                  </a:srgbClr>
                </a:solidFill>
              </a:rPr>
              <a:t>)</a:t>
            </a:r>
          </a:p>
          <a:p>
            <a:pPr marL="342900" indent="-342900">
              <a:buFont typeface="Arial" panose="020B0604020202020204" pitchFamily="34" charset="0"/>
              <a:buChar char="•"/>
            </a:pPr>
            <a:r>
              <a:rPr lang="ru-RU" sz="2400" dirty="0">
                <a:solidFill>
                  <a:srgbClr val="000000">
                    <a:alpha val="87087"/>
                  </a:srgbClr>
                </a:solidFill>
              </a:rPr>
              <a:t>экспонента</a:t>
            </a:r>
            <a:r>
              <a:rPr lang="en-US" sz="2400" dirty="0">
                <a:solidFill>
                  <a:srgbClr val="000000">
                    <a:alpha val="87087"/>
                  </a:srgbClr>
                </a:solidFill>
              </a:rPr>
              <a:t> (exponent)</a:t>
            </a:r>
          </a:p>
          <a:p>
            <a:endParaRPr lang="en-US" sz="2400" dirty="0">
              <a:solidFill>
                <a:srgbClr val="000000">
                  <a:alpha val="87087"/>
                </a:srgbClr>
              </a:solidFill>
            </a:endParaRPr>
          </a:p>
          <a:p>
            <a:r>
              <a:rPr lang="ru-RU" sz="2400" dirty="0">
                <a:solidFill>
                  <a:srgbClr val="000000">
                    <a:alpha val="87087"/>
                  </a:srgbClr>
                </a:solidFill>
              </a:rPr>
              <a:t>Обе части могут быть положительными или отрицательными.</a:t>
            </a:r>
          </a:p>
        </p:txBody>
      </p:sp>
      <p:pic>
        <p:nvPicPr>
          <p:cNvPr id="1026" name="Picture 2" descr="Floating Point Primitive Types">
            <a:extLst>
              <a:ext uri="{FF2B5EF4-FFF2-40B4-BE49-F238E27FC236}">
                <a16:creationId xmlns:a16="http://schemas.microsoft.com/office/drawing/2014/main" id="{6A8BA9D1-7984-A6B1-D9E7-722EF6BC42A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70104" y="5504851"/>
            <a:ext cx="6591149" cy="2988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35802204"/>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7" name="Algorithms.jpg" descr="Algorithms.jpg"/>
          <p:cNvPicPr>
            <a:picLocks noChangeAspect="1"/>
          </p:cNvPicPr>
          <p:nvPr/>
        </p:nvPicPr>
        <p:blipFill>
          <a:blip r:embed="rId2"/>
          <a:stretch>
            <a:fillRect/>
          </a:stretch>
        </p:blipFill>
        <p:spPr>
          <a:xfrm>
            <a:off x="0" y="-23616"/>
            <a:ext cx="13004800" cy="9753600"/>
          </a:xfrm>
          <a:prstGeom prst="rect">
            <a:avLst/>
          </a:prstGeom>
          <a:ln w="12700">
            <a:miter lim="400000"/>
          </a:ln>
        </p:spPr>
      </p:pic>
      <p:sp>
        <p:nvSpPr>
          <p:cNvPr id="138" name="Page name"/>
          <p:cNvSpPr txBox="1"/>
          <p:nvPr/>
        </p:nvSpPr>
        <p:spPr>
          <a:xfrm>
            <a:off x="806543" y="223927"/>
            <a:ext cx="1845057" cy="44114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r>
              <a:rPr lang="ru-RU" dirty="0"/>
              <a:t>Типы данных</a:t>
            </a:r>
            <a:endParaRPr dirty="0"/>
          </a:p>
        </p:txBody>
      </p:sp>
      <p:sp>
        <p:nvSpPr>
          <p:cNvPr id="3" name="Rectangle 2"/>
          <p:cNvSpPr/>
          <p:nvPr/>
        </p:nvSpPr>
        <p:spPr>
          <a:xfrm>
            <a:off x="806543" y="1449777"/>
            <a:ext cx="11256021" cy="6370975"/>
          </a:xfrm>
          <a:prstGeom prst="rect">
            <a:avLst/>
          </a:prstGeom>
        </p:spPr>
        <p:txBody>
          <a:bodyPr wrap="square">
            <a:spAutoFit/>
          </a:bodyPr>
          <a:lstStyle/>
          <a:p>
            <a:r>
              <a:rPr lang="ru-RU" sz="2400" b="1" dirty="0">
                <a:solidFill>
                  <a:srgbClr val="000000">
                    <a:alpha val="87087"/>
                  </a:srgbClr>
                </a:solidFill>
              </a:rPr>
              <a:t>Символы (</a:t>
            </a:r>
            <a:r>
              <a:rPr lang="en-US" sz="2400" b="1" dirty="0">
                <a:solidFill>
                  <a:srgbClr val="000000">
                    <a:alpha val="87087"/>
                  </a:srgbClr>
                </a:solidFill>
              </a:rPr>
              <a:t>char)</a:t>
            </a:r>
            <a:endParaRPr lang="ru-RU" sz="2400" b="1" dirty="0">
              <a:solidFill>
                <a:srgbClr val="000000">
                  <a:alpha val="87087"/>
                </a:srgbClr>
              </a:solidFill>
            </a:endParaRPr>
          </a:p>
          <a:p>
            <a:endParaRPr lang="ru-RU" sz="2400" b="1" dirty="0">
              <a:solidFill>
                <a:srgbClr val="000000">
                  <a:alpha val="87087"/>
                </a:srgbClr>
              </a:solidFill>
            </a:endParaRPr>
          </a:p>
          <a:p>
            <a:r>
              <a:rPr lang="ru-RU" sz="2400" dirty="0">
                <a:solidFill>
                  <a:srgbClr val="000000">
                    <a:alpha val="87087"/>
                  </a:srgbClr>
                </a:solidFill>
              </a:rPr>
              <a:t>Символы не могут быть напрямую представлены в памяти компьютеры, поэтому они кодируются числами и создаются таблицы соответствия между кодами и самими символами. Такие таблицы называются </a:t>
            </a:r>
            <a:r>
              <a:rPr lang="ru-RU" sz="2400" b="1" dirty="0">
                <a:solidFill>
                  <a:srgbClr val="000000">
                    <a:alpha val="87087"/>
                  </a:srgbClr>
                </a:solidFill>
              </a:rPr>
              <a:t>кодировками</a:t>
            </a:r>
            <a:r>
              <a:rPr lang="ru-RU" sz="2400" dirty="0">
                <a:solidFill>
                  <a:srgbClr val="000000">
                    <a:alpha val="87087"/>
                  </a:srgbClr>
                </a:solidFill>
              </a:rPr>
              <a:t>.</a:t>
            </a:r>
          </a:p>
          <a:p>
            <a:endParaRPr lang="ru-RU" sz="2400" dirty="0">
              <a:solidFill>
                <a:srgbClr val="000000">
                  <a:alpha val="87087"/>
                </a:srgbClr>
              </a:solidFill>
            </a:endParaRPr>
          </a:p>
          <a:p>
            <a:r>
              <a:rPr lang="ru-RU" sz="2400" dirty="0">
                <a:solidFill>
                  <a:srgbClr val="000000">
                    <a:alpha val="87087"/>
                  </a:srgbClr>
                </a:solidFill>
              </a:rPr>
              <a:t>В 1960х годах для представления символов была создана таблица </a:t>
            </a:r>
            <a:r>
              <a:rPr lang="ru-RU" sz="2400" b="1" dirty="0">
                <a:solidFill>
                  <a:srgbClr val="000000">
                    <a:alpha val="87087"/>
                  </a:srgbClr>
                </a:solidFill>
              </a:rPr>
              <a:t>ASCII </a:t>
            </a:r>
            <a:r>
              <a:rPr lang="ru-RU" sz="2400" dirty="0">
                <a:solidFill>
                  <a:srgbClr val="000000">
                    <a:alpha val="87087"/>
                  </a:srgbClr>
                </a:solidFill>
              </a:rPr>
              <a:t>(American Standard Code </a:t>
            </a:r>
            <a:r>
              <a:rPr lang="ru-RU" sz="2400" dirty="0" err="1">
                <a:solidFill>
                  <a:srgbClr val="000000">
                    <a:alpha val="87087"/>
                  </a:srgbClr>
                </a:solidFill>
              </a:rPr>
              <a:t>for</a:t>
            </a:r>
            <a:r>
              <a:rPr lang="ru-RU" sz="2400" dirty="0">
                <a:solidFill>
                  <a:srgbClr val="000000">
                    <a:alpha val="87087"/>
                  </a:srgbClr>
                </a:solidFill>
              </a:rPr>
              <a:t> Information </a:t>
            </a:r>
            <a:r>
              <a:rPr lang="ru-RU" sz="2400" dirty="0" err="1">
                <a:solidFill>
                  <a:srgbClr val="000000">
                    <a:alpha val="87087"/>
                  </a:srgbClr>
                </a:solidFill>
              </a:rPr>
              <a:t>Interchange</a:t>
            </a:r>
            <a:r>
              <a:rPr lang="ru-RU" sz="2400" dirty="0">
                <a:solidFill>
                  <a:srgbClr val="000000">
                    <a:alpha val="87087"/>
                  </a:srgbClr>
                </a:solidFill>
              </a:rPr>
              <a:t>).</a:t>
            </a:r>
          </a:p>
          <a:p>
            <a:endParaRPr lang="ru-RU" sz="2400" dirty="0">
              <a:solidFill>
                <a:srgbClr val="000000">
                  <a:alpha val="87087"/>
                </a:srgbClr>
              </a:solidFill>
            </a:endParaRPr>
          </a:p>
          <a:p>
            <a:r>
              <a:rPr lang="ru-RU" sz="2400" dirty="0">
                <a:solidFill>
                  <a:srgbClr val="000000">
                    <a:alpha val="87087"/>
                  </a:srgbClr>
                </a:solidFill>
              </a:rPr>
              <a:t>Каждый код в этой таблице - 7 битное число, всего 128 разных варианта кодов.</a:t>
            </a:r>
          </a:p>
          <a:p>
            <a:endParaRPr lang="ru-RU" sz="2400" dirty="0">
              <a:solidFill>
                <a:srgbClr val="000000">
                  <a:alpha val="87087"/>
                </a:srgbClr>
              </a:solidFill>
            </a:endParaRPr>
          </a:p>
          <a:p>
            <a:r>
              <a:rPr lang="ru-RU" sz="2400" b="1" dirty="0">
                <a:solidFill>
                  <a:srgbClr val="000000">
                    <a:alpha val="87087"/>
                  </a:srgbClr>
                </a:solidFill>
              </a:rPr>
              <a:t>Коды</a:t>
            </a:r>
            <a:r>
              <a:rPr lang="en-US" sz="2400" b="1" dirty="0">
                <a:solidFill>
                  <a:srgbClr val="000000">
                    <a:alpha val="87087"/>
                  </a:srgbClr>
                </a:solidFill>
              </a:rPr>
              <a:t>:</a:t>
            </a:r>
          </a:p>
          <a:p>
            <a:r>
              <a:rPr lang="ru-RU" sz="2400" dirty="0">
                <a:solidFill>
                  <a:srgbClr val="000000">
                    <a:alpha val="87087"/>
                  </a:srgbClr>
                </a:solidFill>
              </a:rPr>
              <a:t>0-31 - символы, которые нельзя напечатать на клавиатуре</a:t>
            </a:r>
          </a:p>
          <a:p>
            <a:r>
              <a:rPr lang="ru-RU" sz="2400" dirty="0">
                <a:solidFill>
                  <a:srgbClr val="000000">
                    <a:alpha val="87087"/>
                  </a:srgbClr>
                </a:solidFill>
              </a:rPr>
              <a:t>65-90 - латинские символы в верхнем регистре</a:t>
            </a:r>
          </a:p>
          <a:p>
            <a:r>
              <a:rPr lang="ru-RU" sz="2400" dirty="0">
                <a:solidFill>
                  <a:srgbClr val="000000">
                    <a:alpha val="87087"/>
                  </a:srgbClr>
                </a:solidFill>
              </a:rPr>
              <a:t>97-122 - латинские символы в нижнем регистре.</a:t>
            </a:r>
          </a:p>
        </p:txBody>
      </p:sp>
    </p:spTree>
    <p:extLst>
      <p:ext uri="{BB962C8B-B14F-4D97-AF65-F5344CB8AC3E}">
        <p14:creationId xmlns:p14="http://schemas.microsoft.com/office/powerpoint/2010/main" val="1084318657"/>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7" name="Algorithms.jpg" descr="Algorithms.jpg"/>
          <p:cNvPicPr>
            <a:picLocks noChangeAspect="1"/>
          </p:cNvPicPr>
          <p:nvPr/>
        </p:nvPicPr>
        <p:blipFill>
          <a:blip r:embed="rId2"/>
          <a:stretch>
            <a:fillRect/>
          </a:stretch>
        </p:blipFill>
        <p:spPr>
          <a:xfrm>
            <a:off x="0" y="-23616"/>
            <a:ext cx="13004800" cy="9753600"/>
          </a:xfrm>
          <a:prstGeom prst="rect">
            <a:avLst/>
          </a:prstGeom>
          <a:ln w="12700">
            <a:miter lim="400000"/>
          </a:ln>
        </p:spPr>
      </p:pic>
      <p:sp>
        <p:nvSpPr>
          <p:cNvPr id="138" name="Page name"/>
          <p:cNvSpPr txBox="1"/>
          <p:nvPr/>
        </p:nvSpPr>
        <p:spPr>
          <a:xfrm>
            <a:off x="806543" y="223927"/>
            <a:ext cx="1845057" cy="44114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r>
              <a:rPr lang="ru-RU" dirty="0"/>
              <a:t>Типы данных</a:t>
            </a:r>
            <a:endParaRPr dirty="0"/>
          </a:p>
        </p:txBody>
      </p:sp>
      <p:sp>
        <p:nvSpPr>
          <p:cNvPr id="3" name="Rectangle 2"/>
          <p:cNvSpPr/>
          <p:nvPr/>
        </p:nvSpPr>
        <p:spPr>
          <a:xfrm>
            <a:off x="806543" y="1449777"/>
            <a:ext cx="11256021" cy="461665"/>
          </a:xfrm>
          <a:prstGeom prst="rect">
            <a:avLst/>
          </a:prstGeom>
        </p:spPr>
        <p:txBody>
          <a:bodyPr wrap="square">
            <a:spAutoFit/>
          </a:bodyPr>
          <a:lstStyle/>
          <a:p>
            <a:r>
              <a:rPr lang="ru-RU" sz="2400" b="1" dirty="0">
                <a:solidFill>
                  <a:srgbClr val="000000">
                    <a:alpha val="87087"/>
                  </a:srgbClr>
                </a:solidFill>
              </a:rPr>
              <a:t>Таблица </a:t>
            </a:r>
            <a:r>
              <a:rPr lang="en-US" sz="2400" b="1" dirty="0">
                <a:solidFill>
                  <a:srgbClr val="000000">
                    <a:alpha val="87087"/>
                  </a:srgbClr>
                </a:solidFill>
              </a:rPr>
              <a:t>ASCII</a:t>
            </a:r>
            <a:endParaRPr lang="ru-RU" sz="2400" b="1" dirty="0">
              <a:solidFill>
                <a:srgbClr val="000000">
                  <a:alpha val="87087"/>
                </a:srgbClr>
              </a:solidFill>
            </a:endParaRPr>
          </a:p>
        </p:txBody>
      </p:sp>
      <p:pic>
        <p:nvPicPr>
          <p:cNvPr id="2050" name="Picture 2" descr="The Extended ASCII Chart - Windows">
            <a:extLst>
              <a:ext uri="{FF2B5EF4-FFF2-40B4-BE49-F238E27FC236}">
                <a16:creationId xmlns:a16="http://schemas.microsoft.com/office/drawing/2014/main" id="{729D46DD-C6C4-0166-667C-B76E89BD6AB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84740" y="1911442"/>
            <a:ext cx="6184660" cy="662642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B22CF2D6-B655-6677-39BA-611EDC17CB70}"/>
              </a:ext>
            </a:extLst>
          </p:cNvPr>
          <p:cNvSpPr txBox="1"/>
          <p:nvPr/>
        </p:nvSpPr>
        <p:spPr>
          <a:xfrm>
            <a:off x="3942273" y="8995424"/>
            <a:ext cx="3821502" cy="27699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ru-RU" sz="1200" dirty="0">
                <a:hlinkClick r:id="rId4"/>
              </a:rPr>
              <a:t>https://www.fundraisersoftware.com/charmap.htm</a:t>
            </a:r>
            <a:endParaRPr lang="ru-RU" sz="1200" dirty="0"/>
          </a:p>
        </p:txBody>
      </p:sp>
    </p:spTree>
    <p:extLst>
      <p:ext uri="{BB962C8B-B14F-4D97-AF65-F5344CB8AC3E}">
        <p14:creationId xmlns:p14="http://schemas.microsoft.com/office/powerpoint/2010/main" val="2361012795"/>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7" name="Algorithms.jpg" descr="Algorithms.jpg"/>
          <p:cNvPicPr>
            <a:picLocks noChangeAspect="1"/>
          </p:cNvPicPr>
          <p:nvPr/>
        </p:nvPicPr>
        <p:blipFill>
          <a:blip r:embed="rId2"/>
          <a:stretch>
            <a:fillRect/>
          </a:stretch>
        </p:blipFill>
        <p:spPr>
          <a:xfrm>
            <a:off x="0" y="0"/>
            <a:ext cx="13004800" cy="9753600"/>
          </a:xfrm>
          <a:prstGeom prst="rect">
            <a:avLst/>
          </a:prstGeom>
          <a:ln w="12700">
            <a:miter lim="400000"/>
          </a:ln>
        </p:spPr>
      </p:pic>
      <p:sp>
        <p:nvSpPr>
          <p:cNvPr id="138" name="Page name"/>
          <p:cNvSpPr txBox="1"/>
          <p:nvPr/>
        </p:nvSpPr>
        <p:spPr>
          <a:xfrm>
            <a:off x="806543" y="223927"/>
            <a:ext cx="1288814" cy="44114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r>
              <a:rPr lang="ru-RU" dirty="0"/>
              <a:t>Массивы</a:t>
            </a:r>
            <a:endParaRPr dirty="0"/>
          </a:p>
        </p:txBody>
      </p:sp>
      <p:sp>
        <p:nvSpPr>
          <p:cNvPr id="140" name="Lorem ipsum dolor sit amet, consectetur adipiscing elit, sed do eiusmod tempor incididunt ut labore et dolore magna aliqua. Posuere urna nec tincidunt praesent semper feugiat nibh. Suspendisse potenti nullam ac tortor vitae purus faucibus ornare suspendisse. Et leo duis ut diam quam nulla porttitor massa id. Vitae turpis massa sed elementum tempus egestas sed sed risus. Vel pretium lectus quam id leo in vitae turpis massa. Bibendum arcu vitae elementum curabitur. Quam nulla porttitor massa id. Sed sed risus pretium quam vulputate. Dignissim diam quis enim lobortis scelerisque fermentum dui faucibus. Id interdum velit laoreet id donec ultrices. Est sit amet facilisis magna etiam tempor orci eu. Praesent tristique magna sit amet purus gravida. Aliquam ut porttitor leo a diam sollicitudin tempor id. Volutpat odio facilisis mauris sit amet massa vitae tortor. Phasellus faucibus scelerisque eleifend donec pretium vulputate sapien. Sapien faucibus et molestie ac."/>
          <p:cNvSpPr txBox="1"/>
          <p:nvPr/>
        </p:nvSpPr>
        <p:spPr>
          <a:xfrm>
            <a:off x="1003512" y="1752346"/>
            <a:ext cx="11262470" cy="315746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lvl1pPr>
              <a:lnSpc>
                <a:spcPct val="120000"/>
              </a:lnSpc>
              <a:defRPr>
                <a:solidFill>
                  <a:srgbClr val="000000">
                    <a:alpha val="87087"/>
                  </a:srgbClr>
                </a:solidFill>
              </a:defRPr>
            </a:lvl1pPr>
          </a:lstStyle>
          <a:p>
            <a:pPr algn="just"/>
            <a:r>
              <a:rPr lang="ru-RU" sz="2800" b="1" dirty="0"/>
              <a:t>Массив</a:t>
            </a:r>
            <a:r>
              <a:rPr lang="ru-RU" sz="2800" dirty="0"/>
              <a:t> - это структура данных, для которой характерно</a:t>
            </a:r>
            <a:r>
              <a:rPr lang="en-US" sz="2800" dirty="0"/>
              <a:t>:</a:t>
            </a:r>
          </a:p>
          <a:p>
            <a:pPr marL="457200" indent="-457200" algn="just">
              <a:buFont typeface="Arial" panose="020B0604020202020204" pitchFamily="34" charset="0"/>
              <a:buChar char="•"/>
            </a:pPr>
            <a:r>
              <a:rPr lang="ru-RU" sz="2800" dirty="0"/>
              <a:t>хранение элементов одного типа </a:t>
            </a:r>
          </a:p>
          <a:p>
            <a:pPr marL="457200" indent="-457200" algn="just">
              <a:buFont typeface="Arial" panose="020B0604020202020204" pitchFamily="34" charset="0"/>
              <a:buChar char="•"/>
            </a:pPr>
            <a:r>
              <a:rPr lang="ru-RU" sz="2800" dirty="0"/>
              <a:t>размещение элементов в одном непрерывном участке памяти</a:t>
            </a:r>
          </a:p>
          <a:p>
            <a:pPr marL="457200" indent="-457200" algn="just">
              <a:buFont typeface="Arial" panose="020B0604020202020204" pitchFamily="34" charset="0"/>
              <a:buChar char="•"/>
            </a:pPr>
            <a:r>
              <a:rPr lang="ru-RU" sz="2800" dirty="0"/>
              <a:t>единое имя для всех элементов</a:t>
            </a:r>
          </a:p>
          <a:p>
            <a:pPr algn="just"/>
            <a:endParaRPr lang="en-US" sz="2800" dirty="0"/>
          </a:p>
          <a:p>
            <a:pPr algn="just"/>
            <a:r>
              <a:rPr lang="en-US" sz="2800" dirty="0"/>
              <a:t> </a:t>
            </a:r>
            <a:endParaRPr sz="2800" dirty="0"/>
          </a:p>
        </p:txBody>
      </p:sp>
      <p:pic>
        <p:nvPicPr>
          <p:cNvPr id="1026" name="Picture 2" descr="Image result for array in memory">
            <a:extLst>
              <a:ext uri="{FF2B5EF4-FFF2-40B4-BE49-F238E27FC236}">
                <a16:creationId xmlns:a16="http://schemas.microsoft.com/office/drawing/2014/main" id="{9A525ABE-AC34-4642-8D22-6F3A22150B2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28077" y="4515580"/>
            <a:ext cx="9186227" cy="28161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3803881"/>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7" name="Algorithms.jpg" descr="Algorithms.jpg"/>
          <p:cNvPicPr>
            <a:picLocks noChangeAspect="1"/>
          </p:cNvPicPr>
          <p:nvPr/>
        </p:nvPicPr>
        <p:blipFill>
          <a:blip r:embed="rId2"/>
          <a:stretch>
            <a:fillRect/>
          </a:stretch>
        </p:blipFill>
        <p:spPr>
          <a:xfrm>
            <a:off x="0" y="12192"/>
            <a:ext cx="13004800" cy="9753600"/>
          </a:xfrm>
          <a:prstGeom prst="rect">
            <a:avLst/>
          </a:prstGeom>
          <a:ln w="12700">
            <a:miter lim="400000"/>
          </a:ln>
        </p:spPr>
      </p:pic>
      <p:sp>
        <p:nvSpPr>
          <p:cNvPr id="138" name="Page name"/>
          <p:cNvSpPr txBox="1"/>
          <p:nvPr/>
        </p:nvSpPr>
        <p:spPr>
          <a:xfrm>
            <a:off x="806543" y="223927"/>
            <a:ext cx="1288814" cy="44114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r>
              <a:rPr lang="ru-RU" dirty="0"/>
              <a:t>Массивы</a:t>
            </a:r>
            <a:endParaRPr dirty="0"/>
          </a:p>
        </p:txBody>
      </p:sp>
      <p:sp>
        <p:nvSpPr>
          <p:cNvPr id="140" name="Lorem ipsum dolor sit amet, consectetur adipiscing elit, sed do eiusmod tempor incididunt ut labore et dolore magna aliqua. Posuere urna nec tincidunt praesent semper feugiat nibh. Suspendisse potenti nullam ac tortor vitae purus faucibus ornare suspendisse. Et leo duis ut diam quam nulla porttitor massa id. Vitae turpis massa sed elementum tempus egestas sed sed risus. Vel pretium lectus quam id leo in vitae turpis massa. Bibendum arcu vitae elementum curabitur. Quam nulla porttitor massa id. Sed sed risus pretium quam vulputate. Dignissim diam quis enim lobortis scelerisque fermentum dui faucibus. Id interdum velit laoreet id donec ultrices. Est sit amet facilisis magna etiam tempor orci eu. Praesent tristique magna sit amet purus gravida. Aliquam ut porttitor leo a diam sollicitudin tempor id. Volutpat odio facilisis mauris sit amet massa vitae tortor. Phasellus faucibus scelerisque eleifend donec pretium vulputate sapien. Sapien faucibus et molestie ac."/>
          <p:cNvSpPr txBox="1"/>
          <p:nvPr/>
        </p:nvSpPr>
        <p:spPr>
          <a:xfrm>
            <a:off x="806543" y="1128750"/>
            <a:ext cx="4348776" cy="5721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nchor="ctr">
            <a:spAutoFit/>
          </a:bodyPr>
          <a:lstStyle>
            <a:lvl1pPr>
              <a:lnSpc>
                <a:spcPct val="120000"/>
              </a:lnSpc>
              <a:defRPr>
                <a:solidFill>
                  <a:srgbClr val="000000">
                    <a:alpha val="87087"/>
                  </a:srgbClr>
                </a:solidFill>
              </a:defRPr>
            </a:lvl1pPr>
          </a:lstStyle>
          <a:p>
            <a:pPr algn="just"/>
            <a:r>
              <a:rPr lang="ru-RU" sz="2800" b="1" dirty="0"/>
              <a:t>Многомерные массивы</a:t>
            </a:r>
            <a:r>
              <a:rPr lang="en-US" sz="2800" dirty="0"/>
              <a:t> </a:t>
            </a:r>
            <a:endParaRPr sz="2800" dirty="0"/>
          </a:p>
        </p:txBody>
      </p:sp>
      <p:sp>
        <p:nvSpPr>
          <p:cNvPr id="2" name="Прямоугольник 1">
            <a:extLst>
              <a:ext uri="{FF2B5EF4-FFF2-40B4-BE49-F238E27FC236}">
                <a16:creationId xmlns:a16="http://schemas.microsoft.com/office/drawing/2014/main" id="{94D38A70-9C92-4A9B-8FBE-6BEAA891BF35}"/>
              </a:ext>
            </a:extLst>
          </p:cNvPr>
          <p:cNvSpPr/>
          <p:nvPr/>
        </p:nvSpPr>
        <p:spPr>
          <a:xfrm>
            <a:off x="2245827" y="8073689"/>
            <a:ext cx="7971069" cy="307777"/>
          </a:xfrm>
          <a:prstGeom prst="rect">
            <a:avLst/>
          </a:prstGeom>
        </p:spPr>
        <p:txBody>
          <a:bodyPr wrap="square">
            <a:spAutoFit/>
          </a:bodyPr>
          <a:lstStyle/>
          <a:p>
            <a:r>
              <a:rPr lang="en-US" sz="1400" dirty="0">
                <a:hlinkClick r:id="rId3"/>
              </a:rPr>
              <a:t>https://overiq.com/c-programming-101/array-of-pointers-to-strings-in-c/</a:t>
            </a:r>
            <a:endParaRPr lang="ru-RU" sz="1400" dirty="0"/>
          </a:p>
        </p:txBody>
      </p:sp>
      <p:pic>
        <p:nvPicPr>
          <p:cNvPr id="7" name="Рисунок 6">
            <a:extLst>
              <a:ext uri="{FF2B5EF4-FFF2-40B4-BE49-F238E27FC236}">
                <a16:creationId xmlns:a16="http://schemas.microsoft.com/office/drawing/2014/main" id="{14E465BC-C096-44E6-B70B-3FBD5B1CE6F7}"/>
              </a:ext>
            </a:extLst>
          </p:cNvPr>
          <p:cNvPicPr>
            <a:picLocks noChangeAspect="1"/>
          </p:cNvPicPr>
          <p:nvPr/>
        </p:nvPicPr>
        <p:blipFill>
          <a:blip r:embed="rId4"/>
          <a:stretch>
            <a:fillRect/>
          </a:stretch>
        </p:blipFill>
        <p:spPr>
          <a:xfrm>
            <a:off x="3211809" y="2586694"/>
            <a:ext cx="6581181" cy="4114861"/>
          </a:xfrm>
          <a:prstGeom prst="rect">
            <a:avLst/>
          </a:prstGeom>
        </p:spPr>
      </p:pic>
    </p:spTree>
    <p:extLst>
      <p:ext uri="{BB962C8B-B14F-4D97-AF65-F5344CB8AC3E}">
        <p14:creationId xmlns:p14="http://schemas.microsoft.com/office/powerpoint/2010/main" val="1993041027"/>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7" name="Algorithms.jpg" descr="Algorithms.jpg"/>
          <p:cNvPicPr>
            <a:picLocks noChangeAspect="1"/>
          </p:cNvPicPr>
          <p:nvPr/>
        </p:nvPicPr>
        <p:blipFill>
          <a:blip r:embed="rId2"/>
          <a:stretch>
            <a:fillRect/>
          </a:stretch>
        </p:blipFill>
        <p:spPr>
          <a:xfrm>
            <a:off x="0" y="0"/>
            <a:ext cx="13004800" cy="9753600"/>
          </a:xfrm>
          <a:prstGeom prst="rect">
            <a:avLst/>
          </a:prstGeom>
          <a:ln w="12700">
            <a:miter lim="400000"/>
          </a:ln>
        </p:spPr>
      </p:pic>
      <p:sp>
        <p:nvSpPr>
          <p:cNvPr id="138" name="Page name"/>
          <p:cNvSpPr txBox="1"/>
          <p:nvPr/>
        </p:nvSpPr>
        <p:spPr>
          <a:xfrm>
            <a:off x="806543" y="223927"/>
            <a:ext cx="1288814" cy="44114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r>
              <a:rPr lang="ru-RU" dirty="0"/>
              <a:t>Массивы</a:t>
            </a:r>
            <a:endParaRPr dirty="0"/>
          </a:p>
        </p:txBody>
      </p:sp>
      <p:sp>
        <p:nvSpPr>
          <p:cNvPr id="140" name="Lorem ipsum dolor sit amet, consectetur adipiscing elit, sed do eiusmod tempor incididunt ut labore et dolore magna aliqua. Posuere urna nec tincidunt praesent semper feugiat nibh. Suspendisse potenti nullam ac tortor vitae purus faucibus ornare suspendisse. Et leo duis ut diam quam nulla porttitor massa id. Vitae turpis massa sed elementum tempus egestas sed sed risus. Vel pretium lectus quam id leo in vitae turpis massa. Bibendum arcu vitae elementum curabitur. Quam nulla porttitor massa id. Sed sed risus pretium quam vulputate. Dignissim diam quis enim lobortis scelerisque fermentum dui faucibus. Id interdum velit laoreet id donec ultrices. Est sit amet facilisis magna etiam tempor orci eu. Praesent tristique magna sit amet purus gravida. Aliquam ut porttitor leo a diam sollicitudin tempor id. Volutpat odio facilisis mauris sit amet massa vitae tortor. Phasellus faucibus scelerisque eleifend donec pretium vulputate sapien. Sapien faucibus et molestie ac."/>
          <p:cNvSpPr txBox="1"/>
          <p:nvPr/>
        </p:nvSpPr>
        <p:spPr>
          <a:xfrm>
            <a:off x="806543" y="1703887"/>
            <a:ext cx="4348776" cy="5721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nchor="ctr">
            <a:spAutoFit/>
          </a:bodyPr>
          <a:lstStyle>
            <a:lvl1pPr>
              <a:lnSpc>
                <a:spcPct val="120000"/>
              </a:lnSpc>
              <a:defRPr>
                <a:solidFill>
                  <a:srgbClr val="000000">
                    <a:alpha val="87087"/>
                  </a:srgbClr>
                </a:solidFill>
              </a:defRPr>
            </a:lvl1pPr>
          </a:lstStyle>
          <a:p>
            <a:pPr algn="just"/>
            <a:r>
              <a:rPr lang="ru-RU" sz="2800" b="1" dirty="0"/>
              <a:t>Многомерные массивы</a:t>
            </a:r>
            <a:r>
              <a:rPr lang="en-US" sz="2800" dirty="0"/>
              <a:t> </a:t>
            </a:r>
            <a:endParaRPr sz="2800" dirty="0"/>
          </a:p>
        </p:txBody>
      </p:sp>
      <p:sp>
        <p:nvSpPr>
          <p:cNvPr id="9" name="Прямоугольник 8">
            <a:extLst>
              <a:ext uri="{FF2B5EF4-FFF2-40B4-BE49-F238E27FC236}">
                <a16:creationId xmlns:a16="http://schemas.microsoft.com/office/drawing/2014/main" id="{50C3043B-E3E0-49E9-8B2E-3F38038D377D}"/>
              </a:ext>
            </a:extLst>
          </p:cNvPr>
          <p:cNvSpPr/>
          <p:nvPr/>
        </p:nvSpPr>
        <p:spPr>
          <a:xfrm>
            <a:off x="2245827" y="8260698"/>
            <a:ext cx="7971069" cy="307777"/>
          </a:xfrm>
          <a:prstGeom prst="rect">
            <a:avLst/>
          </a:prstGeom>
        </p:spPr>
        <p:txBody>
          <a:bodyPr wrap="square">
            <a:spAutoFit/>
          </a:bodyPr>
          <a:lstStyle/>
          <a:p>
            <a:r>
              <a:rPr lang="en-US" sz="1400" dirty="0">
                <a:hlinkClick r:id="rId3"/>
              </a:rPr>
              <a:t>https://overiq.com/c-programming-101/array-of-pointers-to-strings-in-c/</a:t>
            </a:r>
            <a:endParaRPr lang="ru-RU" sz="1400" dirty="0"/>
          </a:p>
        </p:txBody>
      </p:sp>
      <p:pic>
        <p:nvPicPr>
          <p:cNvPr id="1026" name="Picture 2">
            <a:extLst>
              <a:ext uri="{FF2B5EF4-FFF2-40B4-BE49-F238E27FC236}">
                <a16:creationId xmlns:a16="http://schemas.microsoft.com/office/drawing/2014/main" id="{B76AFEC9-6181-4CA1-915B-70CB1570922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07906" y="3490913"/>
            <a:ext cx="9840239" cy="37877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2780066"/>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7" name="Algorithms.jpg" descr="Algorithms.jpg"/>
          <p:cNvPicPr>
            <a:picLocks noChangeAspect="1"/>
          </p:cNvPicPr>
          <p:nvPr/>
        </p:nvPicPr>
        <p:blipFill>
          <a:blip r:embed="rId2"/>
          <a:stretch>
            <a:fillRect/>
          </a:stretch>
        </p:blipFill>
        <p:spPr>
          <a:xfrm>
            <a:off x="0" y="0"/>
            <a:ext cx="13004800" cy="9753600"/>
          </a:xfrm>
          <a:prstGeom prst="rect">
            <a:avLst/>
          </a:prstGeom>
          <a:ln w="12700">
            <a:miter lim="400000"/>
          </a:ln>
        </p:spPr>
      </p:pic>
      <p:sp>
        <p:nvSpPr>
          <p:cNvPr id="138" name="Page name"/>
          <p:cNvSpPr txBox="1"/>
          <p:nvPr/>
        </p:nvSpPr>
        <p:spPr>
          <a:xfrm>
            <a:off x="806543" y="223927"/>
            <a:ext cx="1288814" cy="44114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r>
              <a:rPr lang="ru-RU" dirty="0"/>
              <a:t>Массивы</a:t>
            </a:r>
            <a:endParaRPr dirty="0"/>
          </a:p>
        </p:txBody>
      </p:sp>
      <p:sp>
        <p:nvSpPr>
          <p:cNvPr id="140" name="Lorem ipsum dolor sit amet, consectetur adipiscing elit, sed do eiusmod tempor incididunt ut labore et dolore magna aliqua. Posuere urna nec tincidunt praesent semper feugiat nibh. Suspendisse potenti nullam ac tortor vitae purus faucibus ornare suspendisse. Et leo duis ut diam quam nulla porttitor massa id. Vitae turpis massa sed elementum tempus egestas sed sed risus. Vel pretium lectus quam id leo in vitae turpis massa. Bibendum arcu vitae elementum curabitur. Quam nulla porttitor massa id. Sed sed risus pretium quam vulputate. Dignissim diam quis enim lobortis scelerisque fermentum dui faucibus. Id interdum velit laoreet id donec ultrices. Est sit amet facilisis magna etiam tempor orci eu. Praesent tristique magna sit amet purus gravida. Aliquam ut porttitor leo a diam sollicitudin tempor id. Volutpat odio facilisis mauris sit amet massa vitae tortor. Phasellus faucibus scelerisque eleifend donec pretium vulputate sapien. Sapien faucibus et molestie ac."/>
          <p:cNvSpPr txBox="1"/>
          <p:nvPr/>
        </p:nvSpPr>
        <p:spPr>
          <a:xfrm>
            <a:off x="806543" y="1703887"/>
            <a:ext cx="4348776" cy="5721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nchor="ctr">
            <a:spAutoFit/>
          </a:bodyPr>
          <a:lstStyle>
            <a:lvl1pPr>
              <a:lnSpc>
                <a:spcPct val="120000"/>
              </a:lnSpc>
              <a:defRPr>
                <a:solidFill>
                  <a:srgbClr val="000000">
                    <a:alpha val="87087"/>
                  </a:srgbClr>
                </a:solidFill>
              </a:defRPr>
            </a:lvl1pPr>
          </a:lstStyle>
          <a:p>
            <a:pPr algn="just"/>
            <a:r>
              <a:rPr lang="ru-RU" sz="2800" b="1" dirty="0"/>
              <a:t>Многомерные массивы</a:t>
            </a:r>
            <a:r>
              <a:rPr lang="en-US" sz="2800" dirty="0"/>
              <a:t> </a:t>
            </a:r>
            <a:endParaRPr sz="2800" dirty="0"/>
          </a:p>
        </p:txBody>
      </p:sp>
      <p:pic>
        <p:nvPicPr>
          <p:cNvPr id="2050" name="Picture 2" descr="Image result for row major and column major">
            <a:extLst>
              <a:ext uri="{FF2B5EF4-FFF2-40B4-BE49-F238E27FC236}">
                <a16:creationId xmlns:a16="http://schemas.microsoft.com/office/drawing/2014/main" id="{3D053EE2-8A9F-4ECA-9A1E-A0F0CF729E9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50950" y="2368960"/>
            <a:ext cx="9365123" cy="5371939"/>
          </a:xfrm>
          <a:prstGeom prst="rect">
            <a:avLst/>
          </a:prstGeom>
          <a:noFill/>
          <a:extLst>
            <a:ext uri="{909E8E84-426E-40DD-AFC4-6F175D3DCCD1}">
              <a14:hiddenFill xmlns:a14="http://schemas.microsoft.com/office/drawing/2010/main">
                <a:solidFill>
                  <a:srgbClr val="FFFFFF"/>
                </a:solidFill>
              </a14:hiddenFill>
            </a:ext>
          </a:extLst>
        </p:spPr>
      </p:pic>
      <p:sp>
        <p:nvSpPr>
          <p:cNvPr id="2" name="Прямоугольник 1">
            <a:extLst>
              <a:ext uri="{FF2B5EF4-FFF2-40B4-BE49-F238E27FC236}">
                <a16:creationId xmlns:a16="http://schemas.microsoft.com/office/drawing/2014/main" id="{94D38A70-9C92-4A9B-8FBE-6BEAA891BF35}"/>
              </a:ext>
            </a:extLst>
          </p:cNvPr>
          <p:cNvSpPr/>
          <p:nvPr/>
        </p:nvSpPr>
        <p:spPr>
          <a:xfrm>
            <a:off x="2245827" y="8073689"/>
            <a:ext cx="7971069" cy="307777"/>
          </a:xfrm>
          <a:prstGeom prst="rect">
            <a:avLst/>
          </a:prstGeom>
        </p:spPr>
        <p:txBody>
          <a:bodyPr wrap="square">
            <a:spAutoFit/>
          </a:bodyPr>
          <a:lstStyle/>
          <a:p>
            <a:r>
              <a:rPr lang="en-US" sz="1400" dirty="0">
                <a:hlinkClick r:id="rId4"/>
              </a:rPr>
              <a:t>https://craftofcoding.wordpress.com/2017/02/03/column-major-vs-row-major-arrays-does-it-matter/</a:t>
            </a:r>
            <a:endParaRPr lang="ru-RU" sz="1400" dirty="0"/>
          </a:p>
        </p:txBody>
      </p:sp>
    </p:spTree>
    <p:extLst>
      <p:ext uri="{BB962C8B-B14F-4D97-AF65-F5344CB8AC3E}">
        <p14:creationId xmlns:p14="http://schemas.microsoft.com/office/powerpoint/2010/main" val="4220761013"/>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0" name="Algorithms.jpg" descr="Algorithms.jpg"/>
          <p:cNvPicPr>
            <a:picLocks noChangeAspect="1"/>
          </p:cNvPicPr>
          <p:nvPr/>
        </p:nvPicPr>
        <p:blipFill>
          <a:blip r:embed="rId2"/>
          <a:stretch>
            <a:fillRect/>
          </a:stretch>
        </p:blipFill>
        <p:spPr>
          <a:xfrm>
            <a:off x="0" y="0"/>
            <a:ext cx="13004800" cy="9753600"/>
          </a:xfrm>
          <a:prstGeom prst="rect">
            <a:avLst/>
          </a:prstGeom>
          <a:ln w="12700">
            <a:miter lim="400000"/>
          </a:ln>
        </p:spPr>
      </p:pic>
      <p:sp>
        <p:nvSpPr>
          <p:cNvPr id="131" name="Page name"/>
          <p:cNvSpPr txBox="1"/>
          <p:nvPr/>
        </p:nvSpPr>
        <p:spPr>
          <a:xfrm>
            <a:off x="806543" y="223927"/>
            <a:ext cx="102657" cy="44114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endParaRPr dirty="0"/>
          </a:p>
        </p:txBody>
      </p:sp>
      <p:sp>
        <p:nvSpPr>
          <p:cNvPr id="133" name="Title"/>
          <p:cNvSpPr txBox="1"/>
          <p:nvPr/>
        </p:nvSpPr>
        <p:spPr>
          <a:xfrm>
            <a:off x="825500" y="1380083"/>
            <a:ext cx="3690113" cy="87203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5000">
                <a:solidFill>
                  <a:srgbClr val="000000">
                    <a:alpha val="87042"/>
                  </a:srgbClr>
                </a:solidFill>
                <a:latin typeface="Roboto Medium"/>
                <a:ea typeface="Roboto Medium"/>
                <a:cs typeface="Roboto Medium"/>
                <a:sym typeface="Roboto Medium"/>
              </a:defRPr>
            </a:lvl1pPr>
          </a:lstStyle>
          <a:p>
            <a:r>
              <a:rPr lang="ru-RU" dirty="0"/>
              <a:t>Повторение</a:t>
            </a:r>
            <a:endParaRPr dirty="0"/>
          </a:p>
        </p:txBody>
      </p:sp>
      <p:sp>
        <p:nvSpPr>
          <p:cNvPr id="134" name="Lorem ipsum dolor sit amet, consectetur adipiscing elit, sed do eiusmod tempor incididunt ut labore et dolore magna aliqua. Posuere urna nec tincidunt praesent semper feugiat nibh. Suspendisse potenti nullam ac tortor vitae purus faucibus ornare suspendisse. Et leo duis ut diam quam nulla porttitor massa id. Vitae turpis massa sed elementum tempus egestas sed sed risus. Vel pretium lectus quam id leo in vitae turpis massa. Bibendum arcu vitae elementum curabitur. Quam nulla porttitor massa id. Sed sed risus pretium quam vulputate. Dignissim diam quis enim lobortis scelerisque fermentum dui faucibus. Id interdum velit laoreet id donec ultrices. Est sit amet facilisis magna etiam tempor orci eu. Praesent tristique magna sit amet purus gravida. Aliquam ut porttitor leo a diam sollicitudin tempor id. Volutpat odio facilisis mauris sit amet massa vitae tortor. Phasellus faucibus scelerisque eleifend donec pretium vulputate sapien. Sapien faucibus et molestie ac."/>
          <p:cNvSpPr txBox="1"/>
          <p:nvPr/>
        </p:nvSpPr>
        <p:spPr>
          <a:xfrm>
            <a:off x="911597" y="2553880"/>
            <a:ext cx="11262470" cy="494391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lnSpc>
                <a:spcPct val="120000"/>
              </a:lnSpc>
              <a:defRPr>
                <a:solidFill>
                  <a:srgbClr val="000000">
                    <a:alpha val="87087"/>
                  </a:srgbClr>
                </a:solidFill>
              </a:defRPr>
            </a:lvl1pPr>
          </a:lstStyle>
          <a:p>
            <a:r>
              <a:rPr lang="ru-RU" sz="2400" b="1" dirty="0"/>
              <a:t>Алгоритм</a:t>
            </a:r>
          </a:p>
          <a:p>
            <a:endParaRPr lang="ru-RU" sz="2400" b="1" dirty="0"/>
          </a:p>
          <a:p>
            <a:r>
              <a:rPr lang="ru-RU" sz="2400" b="1" dirty="0"/>
              <a:t>Программа</a:t>
            </a:r>
          </a:p>
          <a:p>
            <a:endParaRPr lang="ru-RU" sz="2400" b="1" dirty="0"/>
          </a:p>
          <a:p>
            <a:r>
              <a:rPr lang="ru-RU" sz="2400" b="1" dirty="0"/>
              <a:t>Языки программирования</a:t>
            </a:r>
          </a:p>
          <a:p>
            <a:endParaRPr lang="ru-RU" sz="2400" b="1" dirty="0"/>
          </a:p>
          <a:p>
            <a:r>
              <a:rPr lang="ru-RU" sz="2400" b="1" dirty="0"/>
              <a:t>Переменные</a:t>
            </a:r>
          </a:p>
          <a:p>
            <a:endParaRPr lang="ru-RU" sz="2400" b="1" dirty="0"/>
          </a:p>
          <a:p>
            <a:r>
              <a:rPr lang="ru-RU" sz="2400" b="1" dirty="0"/>
              <a:t>Память и адреса</a:t>
            </a:r>
          </a:p>
          <a:p>
            <a:endParaRPr lang="ru-RU" sz="2400" b="1" dirty="0"/>
          </a:p>
          <a:p>
            <a:endParaRPr lang="ru-RU" sz="2400" dirty="0"/>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7" name="Algorithms.jpg" descr="Algorithms.jpg"/>
          <p:cNvPicPr>
            <a:picLocks noChangeAspect="1"/>
          </p:cNvPicPr>
          <p:nvPr/>
        </p:nvPicPr>
        <p:blipFill>
          <a:blip r:embed="rId2"/>
          <a:stretch>
            <a:fillRect/>
          </a:stretch>
        </p:blipFill>
        <p:spPr>
          <a:xfrm>
            <a:off x="0" y="-23616"/>
            <a:ext cx="13004800" cy="9753600"/>
          </a:xfrm>
          <a:prstGeom prst="rect">
            <a:avLst/>
          </a:prstGeom>
          <a:ln w="12700">
            <a:miter lim="400000"/>
          </a:ln>
        </p:spPr>
      </p:pic>
      <p:sp>
        <p:nvSpPr>
          <p:cNvPr id="138" name="Page name"/>
          <p:cNvSpPr txBox="1"/>
          <p:nvPr/>
        </p:nvSpPr>
        <p:spPr>
          <a:xfrm>
            <a:off x="806543" y="223927"/>
            <a:ext cx="1343316" cy="44114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r>
              <a:rPr lang="ru-RU" dirty="0"/>
              <a:t>Массивы</a:t>
            </a:r>
            <a:endParaRPr dirty="0"/>
          </a:p>
        </p:txBody>
      </p:sp>
      <p:sp>
        <p:nvSpPr>
          <p:cNvPr id="3" name="Rectangle 2"/>
          <p:cNvSpPr/>
          <p:nvPr/>
        </p:nvSpPr>
        <p:spPr>
          <a:xfrm>
            <a:off x="806543" y="1449777"/>
            <a:ext cx="11256021" cy="3785652"/>
          </a:xfrm>
          <a:prstGeom prst="rect">
            <a:avLst/>
          </a:prstGeom>
        </p:spPr>
        <p:txBody>
          <a:bodyPr wrap="square">
            <a:spAutoFit/>
          </a:bodyPr>
          <a:lstStyle/>
          <a:p>
            <a:r>
              <a:rPr lang="ru-RU" sz="2400" b="1" dirty="0">
                <a:solidFill>
                  <a:srgbClr val="000000">
                    <a:alpha val="87087"/>
                  </a:srgbClr>
                </a:solidFill>
              </a:rPr>
              <a:t>Динамические массивы</a:t>
            </a:r>
          </a:p>
          <a:p>
            <a:endParaRPr lang="ru-RU" sz="2400" b="1" dirty="0">
              <a:solidFill>
                <a:srgbClr val="000000">
                  <a:alpha val="87087"/>
                </a:srgbClr>
              </a:solidFill>
            </a:endParaRPr>
          </a:p>
          <a:p>
            <a:r>
              <a:rPr lang="ru-RU" sz="2400" dirty="0">
                <a:solidFill>
                  <a:srgbClr val="000000">
                    <a:alpha val="87087"/>
                  </a:srgbClr>
                </a:solidFill>
              </a:rPr>
              <a:t>Под динамическими массивами обычно имеют ввиду</a:t>
            </a:r>
            <a:r>
              <a:rPr lang="en-US" sz="2400" dirty="0">
                <a:solidFill>
                  <a:srgbClr val="000000">
                    <a:alpha val="87087"/>
                  </a:srgbClr>
                </a:solidFill>
              </a:rPr>
              <a:t>:</a:t>
            </a:r>
            <a:endParaRPr lang="ru-RU" sz="2400" dirty="0">
              <a:solidFill>
                <a:srgbClr val="000000">
                  <a:alpha val="87087"/>
                </a:srgbClr>
              </a:solidFill>
            </a:endParaRPr>
          </a:p>
          <a:p>
            <a:endParaRPr lang="en-US" sz="2400" dirty="0">
              <a:solidFill>
                <a:srgbClr val="000000">
                  <a:alpha val="87087"/>
                </a:srgbClr>
              </a:solidFill>
            </a:endParaRPr>
          </a:p>
          <a:p>
            <a:pPr marL="342900" indent="-342900">
              <a:buFont typeface="Arial" panose="020B0604020202020204" pitchFamily="34" charset="0"/>
              <a:buChar char="•"/>
            </a:pPr>
            <a:r>
              <a:rPr lang="ru-RU" sz="2400" dirty="0">
                <a:solidFill>
                  <a:srgbClr val="000000">
                    <a:alpha val="87087"/>
                  </a:srgbClr>
                </a:solidFill>
              </a:rPr>
              <a:t>массивы, размер которых не известен заранее, память для них выделяется на этапе работы программы</a:t>
            </a:r>
          </a:p>
          <a:p>
            <a:endParaRPr lang="ru-RU" sz="2400" dirty="0">
              <a:solidFill>
                <a:srgbClr val="000000">
                  <a:alpha val="87087"/>
                </a:srgbClr>
              </a:solidFill>
            </a:endParaRPr>
          </a:p>
          <a:p>
            <a:pPr marL="342900" indent="-342900">
              <a:buFont typeface="Arial" panose="020B0604020202020204" pitchFamily="34" charset="0"/>
              <a:buChar char="•"/>
            </a:pPr>
            <a:r>
              <a:rPr lang="ru-RU" sz="2400" dirty="0">
                <a:solidFill>
                  <a:srgbClr val="000000">
                    <a:alpha val="87087"/>
                  </a:srgbClr>
                </a:solidFill>
              </a:rPr>
              <a:t>структуры данных, имеющих внутри массивы и реализующие специальную логику по автоматическому увеличению их размера при необходимости</a:t>
            </a:r>
          </a:p>
        </p:txBody>
      </p:sp>
      <p:pic>
        <p:nvPicPr>
          <p:cNvPr id="4098" name="Picture 2">
            <a:extLst>
              <a:ext uri="{FF2B5EF4-FFF2-40B4-BE49-F238E27FC236}">
                <a16:creationId xmlns:a16="http://schemas.microsoft.com/office/drawing/2014/main" id="{A57A6E49-8C64-D038-72E8-36CB4303A7D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33754" y="5511173"/>
            <a:ext cx="3201598" cy="37837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3280650"/>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7" name="Algorithms.jpg" descr="Algorithms.jpg"/>
          <p:cNvPicPr>
            <a:picLocks noChangeAspect="1"/>
          </p:cNvPicPr>
          <p:nvPr/>
        </p:nvPicPr>
        <p:blipFill>
          <a:blip r:embed="rId2"/>
          <a:stretch>
            <a:fillRect/>
          </a:stretch>
        </p:blipFill>
        <p:spPr>
          <a:xfrm>
            <a:off x="0" y="0"/>
            <a:ext cx="13004800" cy="9753600"/>
          </a:xfrm>
          <a:prstGeom prst="rect">
            <a:avLst/>
          </a:prstGeom>
          <a:ln w="12700">
            <a:miter lim="400000"/>
          </a:ln>
        </p:spPr>
      </p:pic>
      <p:sp>
        <p:nvSpPr>
          <p:cNvPr id="138" name="Page name"/>
          <p:cNvSpPr txBox="1"/>
          <p:nvPr/>
        </p:nvSpPr>
        <p:spPr>
          <a:xfrm>
            <a:off x="806543" y="223927"/>
            <a:ext cx="1288814" cy="44114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r>
              <a:rPr lang="ru-RU" dirty="0"/>
              <a:t>Массивы</a:t>
            </a:r>
            <a:endParaRPr dirty="0"/>
          </a:p>
        </p:txBody>
      </p:sp>
      <p:sp>
        <p:nvSpPr>
          <p:cNvPr id="139" name="1 из 100"/>
          <p:cNvSpPr txBox="1"/>
          <p:nvPr/>
        </p:nvSpPr>
        <p:spPr>
          <a:xfrm>
            <a:off x="11148145" y="223927"/>
            <a:ext cx="1025922" cy="44114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lgn="r"/>
          </a:lstStyle>
          <a:p>
            <a:r>
              <a:rPr lang="ru-RU" dirty="0"/>
              <a:t>9</a:t>
            </a:r>
            <a:r>
              <a:rPr dirty="0"/>
              <a:t> </a:t>
            </a:r>
            <a:r>
              <a:rPr dirty="0" err="1"/>
              <a:t>из</a:t>
            </a:r>
            <a:r>
              <a:rPr dirty="0"/>
              <a:t> </a:t>
            </a:r>
            <a:r>
              <a:rPr lang="ru-RU" dirty="0"/>
              <a:t>3</a:t>
            </a:r>
            <a:r>
              <a:rPr lang="en-US" dirty="0"/>
              <a:t>6</a:t>
            </a:r>
            <a:endParaRPr dirty="0"/>
          </a:p>
        </p:txBody>
      </p:sp>
      <p:sp>
        <p:nvSpPr>
          <p:cNvPr id="140" name="Lorem ipsum dolor sit amet, consectetur adipiscing elit, sed do eiusmod tempor incididunt ut labore et dolore magna aliqua. Posuere urna nec tincidunt praesent semper feugiat nibh. Suspendisse potenti nullam ac tortor vitae purus faucibus ornare suspendisse. Et leo duis ut diam quam nulla porttitor massa id. Vitae turpis massa sed elementum tempus egestas sed sed risus. Vel pretium lectus quam id leo in vitae turpis massa. Bibendum arcu vitae elementum curabitur. Quam nulla porttitor massa id. Sed sed risus pretium quam vulputate. Dignissim diam quis enim lobortis scelerisque fermentum dui faucibus. Id interdum velit laoreet id donec ultrices. Est sit amet facilisis magna etiam tempor orci eu. Praesent tristique magna sit amet purus gravida. Aliquam ut porttitor leo a diam sollicitudin tempor id. Volutpat odio facilisis mauris sit amet massa vitae tortor. Phasellus faucibus scelerisque eleifend donec pretium vulputate sapien. Sapien faucibus et molestie ac."/>
          <p:cNvSpPr txBox="1"/>
          <p:nvPr/>
        </p:nvSpPr>
        <p:spPr>
          <a:xfrm>
            <a:off x="806543" y="1498384"/>
            <a:ext cx="11262470" cy="5721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lvl1pPr>
              <a:lnSpc>
                <a:spcPct val="120000"/>
              </a:lnSpc>
              <a:defRPr>
                <a:solidFill>
                  <a:srgbClr val="000000">
                    <a:alpha val="87087"/>
                  </a:srgbClr>
                </a:solidFill>
              </a:defRPr>
            </a:lvl1pPr>
          </a:lstStyle>
          <a:p>
            <a:pPr algn="just"/>
            <a:r>
              <a:rPr lang="ru-RU" sz="2800" b="1" dirty="0"/>
              <a:t>Операции с массивами и их сложность</a:t>
            </a:r>
            <a:endParaRPr sz="2800" dirty="0"/>
          </a:p>
        </p:txBody>
      </p:sp>
      <p:graphicFrame>
        <p:nvGraphicFramePr>
          <p:cNvPr id="6" name="Таблица 6">
            <a:extLst>
              <a:ext uri="{FF2B5EF4-FFF2-40B4-BE49-F238E27FC236}">
                <a16:creationId xmlns:a16="http://schemas.microsoft.com/office/drawing/2014/main" id="{30EF15F1-9C08-476D-BA51-F7903545B707}"/>
              </a:ext>
            </a:extLst>
          </p:cNvPr>
          <p:cNvGraphicFramePr>
            <a:graphicFrameLocks noGrp="1"/>
          </p:cNvGraphicFramePr>
          <p:nvPr>
            <p:extLst>
              <p:ext uri="{D42A27DB-BD31-4B8C-83A1-F6EECF244321}">
                <p14:modId xmlns:p14="http://schemas.microsoft.com/office/powerpoint/2010/main" val="2383068319"/>
              </p:ext>
            </p:extLst>
          </p:nvPr>
        </p:nvGraphicFramePr>
        <p:xfrm>
          <a:off x="2095357" y="3250059"/>
          <a:ext cx="8669868" cy="4180840"/>
        </p:xfrm>
        <a:graphic>
          <a:graphicData uri="http://schemas.openxmlformats.org/drawingml/2006/table">
            <a:tbl>
              <a:tblPr firstRow="1" firstCol="1" bandRow="1">
                <a:tableStyleId>{FABFCF23-3B69-468F-B69F-88F6DE6A72F2}</a:tableStyleId>
              </a:tblPr>
              <a:tblGrid>
                <a:gridCol w="2167467">
                  <a:extLst>
                    <a:ext uri="{9D8B030D-6E8A-4147-A177-3AD203B41FA5}">
                      <a16:colId xmlns:a16="http://schemas.microsoft.com/office/drawing/2014/main" val="2518591083"/>
                    </a:ext>
                  </a:extLst>
                </a:gridCol>
                <a:gridCol w="2167467">
                  <a:extLst>
                    <a:ext uri="{9D8B030D-6E8A-4147-A177-3AD203B41FA5}">
                      <a16:colId xmlns:a16="http://schemas.microsoft.com/office/drawing/2014/main" val="2696512963"/>
                    </a:ext>
                  </a:extLst>
                </a:gridCol>
                <a:gridCol w="2167467">
                  <a:extLst>
                    <a:ext uri="{9D8B030D-6E8A-4147-A177-3AD203B41FA5}">
                      <a16:colId xmlns:a16="http://schemas.microsoft.com/office/drawing/2014/main" val="1079000731"/>
                    </a:ext>
                  </a:extLst>
                </a:gridCol>
                <a:gridCol w="2167467">
                  <a:extLst>
                    <a:ext uri="{9D8B030D-6E8A-4147-A177-3AD203B41FA5}">
                      <a16:colId xmlns:a16="http://schemas.microsoft.com/office/drawing/2014/main" val="331583875"/>
                    </a:ext>
                  </a:extLst>
                </a:gridCol>
              </a:tblGrid>
              <a:tr h="370840">
                <a:tc>
                  <a:txBody>
                    <a:bodyPr/>
                    <a:lstStyle/>
                    <a:p>
                      <a:endParaRPr lang="ru-RU" dirty="0"/>
                    </a:p>
                  </a:txBody>
                  <a:tcPr/>
                </a:tc>
                <a:tc gridSpan="3">
                  <a:txBody>
                    <a:bodyPr/>
                    <a:lstStyle/>
                    <a:p>
                      <a:r>
                        <a:rPr lang="ru-RU" dirty="0"/>
                        <a:t>Асимптотическая сложность</a:t>
                      </a:r>
                    </a:p>
                  </a:txBody>
                  <a:tcPr/>
                </a:tc>
                <a:tc hMerge="1">
                  <a:txBody>
                    <a:bodyPr/>
                    <a:lstStyle/>
                    <a:p>
                      <a:endParaRPr lang="ru-RU"/>
                    </a:p>
                  </a:txBody>
                  <a:tcPr/>
                </a:tc>
                <a:tc hMerge="1">
                  <a:txBody>
                    <a:bodyPr/>
                    <a:lstStyle/>
                    <a:p>
                      <a:endParaRPr lang="ru-RU" dirty="0"/>
                    </a:p>
                  </a:txBody>
                  <a:tcPr/>
                </a:tc>
                <a:extLst>
                  <a:ext uri="{0D108BD9-81ED-4DB2-BD59-A6C34878D82A}">
                    <a16:rowId xmlns:a16="http://schemas.microsoft.com/office/drawing/2014/main" val="789628695"/>
                  </a:ext>
                </a:extLst>
              </a:tr>
              <a:tr h="370840">
                <a:tc>
                  <a:txBody>
                    <a:bodyPr/>
                    <a:lstStyle/>
                    <a:p>
                      <a:r>
                        <a:rPr lang="ru-RU" sz="2000" dirty="0"/>
                        <a:t>Тип </a:t>
                      </a:r>
                    </a:p>
                    <a:p>
                      <a:r>
                        <a:rPr lang="ru-RU" sz="2000" dirty="0"/>
                        <a:t>операции</a:t>
                      </a:r>
                    </a:p>
                  </a:txBody>
                  <a:tcPr>
                    <a:lnR w="12700" cap="flat" cmpd="sng" algn="ctr">
                      <a:solidFill>
                        <a:schemeClr val="tx1"/>
                      </a:solidFill>
                      <a:prstDash val="solid"/>
                      <a:round/>
                      <a:headEnd type="none" w="med" len="med"/>
                      <a:tailEnd type="none" w="med" len="med"/>
                    </a:lnR>
                  </a:tcPr>
                </a:tc>
                <a:tc>
                  <a:txBody>
                    <a:bodyPr/>
                    <a:lstStyle/>
                    <a:p>
                      <a:r>
                        <a:rPr lang="ru-RU" sz="2000" b="1" dirty="0"/>
                        <a:t>Начало</a:t>
                      </a:r>
                    </a:p>
                  </a:txBody>
                  <a:tcPr anchor="ctr">
                    <a:lnL w="12700" cap="flat" cmpd="sng" algn="ctr">
                      <a:solidFill>
                        <a:schemeClr val="tx1"/>
                      </a:solidFill>
                      <a:prstDash val="solid"/>
                      <a:round/>
                      <a:headEnd type="none" w="med" len="med"/>
                      <a:tailEnd type="none" w="med" len="med"/>
                    </a:lnL>
                  </a:tcPr>
                </a:tc>
                <a:tc>
                  <a:txBody>
                    <a:bodyPr/>
                    <a:lstStyle/>
                    <a:p>
                      <a:r>
                        <a:rPr lang="ru-RU" sz="2000" b="1" dirty="0"/>
                        <a:t>Середина</a:t>
                      </a:r>
                    </a:p>
                  </a:txBody>
                  <a:tcPr anchor="ctr"/>
                </a:tc>
                <a:tc>
                  <a:txBody>
                    <a:bodyPr/>
                    <a:lstStyle/>
                    <a:p>
                      <a:r>
                        <a:rPr lang="ru-RU" sz="2000" b="1" dirty="0"/>
                        <a:t>Конец</a:t>
                      </a:r>
                    </a:p>
                  </a:txBody>
                  <a:tcPr anchor="ctr"/>
                </a:tc>
                <a:extLst>
                  <a:ext uri="{0D108BD9-81ED-4DB2-BD59-A6C34878D82A}">
                    <a16:rowId xmlns:a16="http://schemas.microsoft.com/office/drawing/2014/main" val="2526644760"/>
                  </a:ext>
                </a:extLst>
              </a:tr>
              <a:tr h="370840">
                <a:tc>
                  <a:txBody>
                    <a:bodyPr/>
                    <a:lstStyle/>
                    <a:p>
                      <a:r>
                        <a:rPr lang="ru-RU" sz="2000" b="0" dirty="0"/>
                        <a:t>Вставка </a:t>
                      </a:r>
                    </a:p>
                    <a:p>
                      <a:r>
                        <a:rPr lang="ru-RU" sz="2000" b="0" dirty="0"/>
                        <a:t>элемента</a:t>
                      </a:r>
                    </a:p>
                  </a:txBody>
                  <a:tcPr>
                    <a:lnR w="12700" cap="flat" cmpd="sng" algn="ctr">
                      <a:solidFill>
                        <a:schemeClr val="tx1"/>
                      </a:solidFill>
                      <a:prstDash val="solid"/>
                      <a:round/>
                      <a:headEnd type="none" w="med" len="med"/>
                      <a:tailEnd type="none" w="med" len="med"/>
                    </a:lnR>
                  </a:tcPr>
                </a:tc>
                <a:tc>
                  <a:txBody>
                    <a:bodyPr/>
                    <a:lstStyle/>
                    <a:p>
                      <a:r>
                        <a:rPr lang="en-US" sz="2000" dirty="0"/>
                        <a:t>O(n)</a:t>
                      </a:r>
                      <a:endParaRPr lang="ru-RU" sz="2000" dirty="0"/>
                    </a:p>
                  </a:txBody>
                  <a:tcPr anchor="ctr">
                    <a:lnL w="12700" cap="flat" cmpd="sng" algn="ctr">
                      <a:solidFill>
                        <a:schemeClr val="tx1"/>
                      </a:solidFill>
                      <a:prstDash val="solid"/>
                      <a:round/>
                      <a:headEnd type="none" w="med" len="med"/>
                      <a:tailEnd type="none" w="med" len="med"/>
                    </a:lnL>
                  </a:tcPr>
                </a:tc>
                <a:tc>
                  <a:txBody>
                    <a:bodyPr/>
                    <a:lstStyle/>
                    <a:p>
                      <a:r>
                        <a:rPr lang="en-US" sz="2000" dirty="0"/>
                        <a:t>O(n)</a:t>
                      </a:r>
                      <a:endParaRPr lang="ru-RU" sz="2000" dirty="0"/>
                    </a:p>
                  </a:txBody>
                  <a:tcPr anchor="ctr"/>
                </a:tc>
                <a:tc>
                  <a:txBody>
                    <a:bodyPr/>
                    <a:lstStyle/>
                    <a:p>
                      <a:r>
                        <a:rPr lang="en-US" sz="2000" dirty="0"/>
                        <a:t>O(1)</a:t>
                      </a:r>
                      <a:endParaRPr lang="ru-RU" sz="2000" dirty="0"/>
                    </a:p>
                  </a:txBody>
                  <a:tcPr anchor="ctr"/>
                </a:tc>
                <a:extLst>
                  <a:ext uri="{0D108BD9-81ED-4DB2-BD59-A6C34878D82A}">
                    <a16:rowId xmlns:a16="http://schemas.microsoft.com/office/drawing/2014/main" val="1593299118"/>
                  </a:ext>
                </a:extLst>
              </a:tr>
              <a:tr h="370840">
                <a:tc>
                  <a:txBody>
                    <a:bodyPr/>
                    <a:lstStyle/>
                    <a:p>
                      <a:r>
                        <a:rPr lang="ru-RU" sz="2000" b="0" dirty="0"/>
                        <a:t>Удаление</a:t>
                      </a:r>
                    </a:p>
                    <a:p>
                      <a:r>
                        <a:rPr lang="ru-RU" sz="2000" b="0" dirty="0"/>
                        <a:t>элемента</a:t>
                      </a:r>
                    </a:p>
                  </a:txBody>
                  <a:tcPr>
                    <a:lnR w="12700" cap="flat" cmpd="sng" algn="ctr">
                      <a:solidFill>
                        <a:schemeClr val="tx1"/>
                      </a:solidFill>
                      <a:prstDash val="solid"/>
                      <a:round/>
                      <a:headEnd type="none" w="med" len="med"/>
                      <a:tailEnd type="none" w="med" len="med"/>
                    </a:lnR>
                  </a:tcPr>
                </a:tc>
                <a:tc>
                  <a:txBody>
                    <a:bodyPr/>
                    <a:lstStyle/>
                    <a:p>
                      <a:r>
                        <a:rPr lang="en-US" sz="2000" dirty="0"/>
                        <a:t>O(n)</a:t>
                      </a:r>
                      <a:endParaRPr lang="ru-RU" sz="2000" dirty="0"/>
                    </a:p>
                  </a:txBody>
                  <a:tcPr anchor="ctr">
                    <a:lnL w="12700" cap="flat" cmpd="sng" algn="ctr">
                      <a:solidFill>
                        <a:schemeClr val="tx1"/>
                      </a:solidFill>
                      <a:prstDash val="solid"/>
                      <a:round/>
                      <a:headEnd type="none" w="med" len="med"/>
                      <a:tailEnd type="none" w="med" len="med"/>
                    </a:lnL>
                  </a:tcPr>
                </a:tc>
                <a:tc>
                  <a:txBody>
                    <a:bodyPr/>
                    <a:lstStyle/>
                    <a:p>
                      <a:r>
                        <a:rPr lang="en-US" sz="2000" dirty="0"/>
                        <a:t>O(n)</a:t>
                      </a:r>
                      <a:endParaRPr lang="ru-RU" sz="2000" dirty="0"/>
                    </a:p>
                  </a:txBody>
                  <a:tcPr anchor="ctr"/>
                </a:tc>
                <a:tc>
                  <a:txBody>
                    <a:bodyPr/>
                    <a:lstStyle/>
                    <a:p>
                      <a:r>
                        <a:rPr lang="en-US" sz="2000" dirty="0"/>
                        <a:t>O(1)</a:t>
                      </a:r>
                      <a:endParaRPr lang="ru-RU" sz="2000" dirty="0"/>
                    </a:p>
                  </a:txBody>
                  <a:tcPr anchor="ctr"/>
                </a:tc>
                <a:extLst>
                  <a:ext uri="{0D108BD9-81ED-4DB2-BD59-A6C34878D82A}">
                    <a16:rowId xmlns:a16="http://schemas.microsoft.com/office/drawing/2014/main" val="2691556943"/>
                  </a:ext>
                </a:extLst>
              </a:tr>
              <a:tr h="370840">
                <a:tc>
                  <a:txBody>
                    <a:bodyPr/>
                    <a:lstStyle/>
                    <a:p>
                      <a:r>
                        <a:rPr lang="ru-RU" sz="2000" b="0" dirty="0"/>
                        <a:t>Доступ к элементу</a:t>
                      </a:r>
                    </a:p>
                  </a:txBody>
                  <a:tcPr>
                    <a:lnR w="12700" cap="flat" cmpd="sng" algn="ctr">
                      <a:solidFill>
                        <a:schemeClr val="tx1"/>
                      </a:solidFill>
                      <a:prstDash val="solid"/>
                      <a:round/>
                      <a:headEnd type="none" w="med" len="med"/>
                      <a:tailEnd type="none" w="med" len="med"/>
                    </a:lnR>
                  </a:tcPr>
                </a:tc>
                <a:tc>
                  <a:txBody>
                    <a:bodyPr/>
                    <a:lstStyle/>
                    <a:p>
                      <a:r>
                        <a:rPr lang="en-US" sz="2000" dirty="0"/>
                        <a:t>O(1)</a:t>
                      </a:r>
                      <a:endParaRPr lang="ru-RU" sz="2000" dirty="0"/>
                    </a:p>
                  </a:txBody>
                  <a:tcPr anchor="ctr">
                    <a:lnL w="12700" cap="flat" cmpd="sng" algn="ctr">
                      <a:solidFill>
                        <a:schemeClr val="tx1"/>
                      </a:solidFill>
                      <a:prstDash val="solid"/>
                      <a:round/>
                      <a:headEnd type="none" w="med" len="med"/>
                      <a:tailEnd type="none" w="med" len="med"/>
                    </a:lnL>
                  </a:tcPr>
                </a:tc>
                <a:tc>
                  <a:txBody>
                    <a:bodyPr/>
                    <a:lstStyle/>
                    <a:p>
                      <a:r>
                        <a:rPr lang="en-US" sz="2000" dirty="0"/>
                        <a:t>O(1)</a:t>
                      </a:r>
                      <a:endParaRPr lang="ru-RU" sz="2000" dirty="0"/>
                    </a:p>
                  </a:txBody>
                  <a:tcPr anchor="ctr"/>
                </a:tc>
                <a:tc>
                  <a:txBody>
                    <a:bodyPr/>
                    <a:lstStyle/>
                    <a:p>
                      <a:r>
                        <a:rPr lang="en-US" sz="2000" dirty="0"/>
                        <a:t>O(1)</a:t>
                      </a:r>
                      <a:endParaRPr lang="ru-RU" sz="2000" dirty="0"/>
                    </a:p>
                  </a:txBody>
                  <a:tcPr anchor="ctr"/>
                </a:tc>
                <a:extLst>
                  <a:ext uri="{0D108BD9-81ED-4DB2-BD59-A6C34878D82A}">
                    <a16:rowId xmlns:a16="http://schemas.microsoft.com/office/drawing/2014/main" val="2832453395"/>
                  </a:ext>
                </a:extLst>
              </a:tr>
              <a:tr h="370840">
                <a:tc>
                  <a:txBody>
                    <a:bodyPr/>
                    <a:lstStyle/>
                    <a:p>
                      <a:r>
                        <a:rPr lang="ru-RU" sz="2000" b="0" dirty="0"/>
                        <a:t>Поиск элемента</a:t>
                      </a:r>
                      <a:r>
                        <a:rPr lang="en-US" sz="2000" b="0" dirty="0"/>
                        <a:t> (</a:t>
                      </a:r>
                      <a:r>
                        <a:rPr lang="ru-RU" sz="2000" b="0" dirty="0"/>
                        <a:t>нет знаний про данные)</a:t>
                      </a:r>
                    </a:p>
                  </a:txBody>
                  <a:tcPr>
                    <a:lnR w="12700" cap="flat" cmpd="sng" algn="ctr">
                      <a:solidFill>
                        <a:schemeClr val="tx1"/>
                      </a:solidFill>
                      <a:prstDash val="solid"/>
                      <a:round/>
                      <a:headEnd type="none" w="med" len="med"/>
                      <a:tailEnd type="none" w="med" len="med"/>
                    </a:lnR>
                  </a:tcPr>
                </a:tc>
                <a:tc>
                  <a:txBody>
                    <a:bodyPr/>
                    <a:lstStyle/>
                    <a:p>
                      <a:r>
                        <a:rPr lang="en-US" sz="2000" dirty="0"/>
                        <a:t>O(1)</a:t>
                      </a:r>
                      <a:endParaRPr lang="ru-RU" sz="2000" dirty="0"/>
                    </a:p>
                  </a:txBody>
                  <a:tcPr anchor="ctr">
                    <a:lnL w="12700" cap="flat" cmpd="sng" algn="ctr">
                      <a:solidFill>
                        <a:schemeClr val="tx1"/>
                      </a:solidFill>
                      <a:prstDash val="solid"/>
                      <a:round/>
                      <a:headEnd type="none" w="med" len="med"/>
                      <a:tailEnd type="none" w="med" len="med"/>
                    </a:lnL>
                  </a:tcPr>
                </a:tc>
                <a:tc>
                  <a:txBody>
                    <a:bodyPr/>
                    <a:lstStyle/>
                    <a:p>
                      <a:r>
                        <a:rPr lang="en-US" sz="2000" dirty="0"/>
                        <a:t>O(n)</a:t>
                      </a:r>
                      <a:endParaRPr lang="ru-RU" sz="2000" dirty="0"/>
                    </a:p>
                  </a:txBody>
                  <a:tcPr anchor="ctr"/>
                </a:tc>
                <a:tc>
                  <a:txBody>
                    <a:bodyPr/>
                    <a:lstStyle/>
                    <a:p>
                      <a:r>
                        <a:rPr lang="en-US" sz="2000" dirty="0"/>
                        <a:t>O(n)</a:t>
                      </a:r>
                      <a:endParaRPr lang="ru-RU" sz="2000" dirty="0"/>
                    </a:p>
                  </a:txBody>
                  <a:tcPr anchor="ctr"/>
                </a:tc>
                <a:extLst>
                  <a:ext uri="{0D108BD9-81ED-4DB2-BD59-A6C34878D82A}">
                    <a16:rowId xmlns:a16="http://schemas.microsoft.com/office/drawing/2014/main" val="4128779265"/>
                  </a:ext>
                </a:extLst>
              </a:tr>
            </a:tbl>
          </a:graphicData>
        </a:graphic>
      </p:graphicFrame>
    </p:spTree>
    <p:extLst>
      <p:ext uri="{BB962C8B-B14F-4D97-AF65-F5344CB8AC3E}">
        <p14:creationId xmlns:p14="http://schemas.microsoft.com/office/powerpoint/2010/main" val="4229453009"/>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7" name="Algorithms.jpg" descr="Algorithms.jpg"/>
          <p:cNvPicPr>
            <a:picLocks noChangeAspect="1"/>
          </p:cNvPicPr>
          <p:nvPr/>
        </p:nvPicPr>
        <p:blipFill>
          <a:blip r:embed="rId2"/>
          <a:stretch>
            <a:fillRect/>
          </a:stretch>
        </p:blipFill>
        <p:spPr>
          <a:xfrm>
            <a:off x="0" y="0"/>
            <a:ext cx="13004800" cy="9753600"/>
          </a:xfrm>
          <a:prstGeom prst="rect">
            <a:avLst/>
          </a:prstGeom>
          <a:ln w="12700">
            <a:miter lim="400000"/>
          </a:ln>
        </p:spPr>
      </p:pic>
      <p:sp>
        <p:nvSpPr>
          <p:cNvPr id="138" name="Page name"/>
          <p:cNvSpPr txBox="1"/>
          <p:nvPr/>
        </p:nvSpPr>
        <p:spPr>
          <a:xfrm>
            <a:off x="806543" y="223927"/>
            <a:ext cx="1288814" cy="44114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r>
              <a:rPr lang="ru-RU" dirty="0"/>
              <a:t>Массивы</a:t>
            </a:r>
            <a:endParaRPr dirty="0"/>
          </a:p>
        </p:txBody>
      </p:sp>
      <p:sp>
        <p:nvSpPr>
          <p:cNvPr id="139" name="1 из 100"/>
          <p:cNvSpPr txBox="1"/>
          <p:nvPr/>
        </p:nvSpPr>
        <p:spPr>
          <a:xfrm>
            <a:off x="10989447" y="223927"/>
            <a:ext cx="1184620" cy="44114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lgn="r"/>
          </a:lstStyle>
          <a:p>
            <a:r>
              <a:rPr lang="ru-RU" dirty="0"/>
              <a:t>10</a:t>
            </a:r>
            <a:r>
              <a:rPr dirty="0"/>
              <a:t> </a:t>
            </a:r>
            <a:r>
              <a:rPr dirty="0" err="1"/>
              <a:t>из</a:t>
            </a:r>
            <a:r>
              <a:rPr dirty="0"/>
              <a:t> </a:t>
            </a:r>
            <a:r>
              <a:rPr lang="ru-RU" dirty="0"/>
              <a:t>3</a:t>
            </a:r>
            <a:r>
              <a:rPr lang="en-US" dirty="0"/>
              <a:t>6</a:t>
            </a:r>
            <a:endParaRPr dirty="0"/>
          </a:p>
        </p:txBody>
      </p:sp>
      <p:sp>
        <p:nvSpPr>
          <p:cNvPr id="140" name="Lorem ipsum dolor sit amet, consectetur adipiscing elit, sed do eiusmod tempor incididunt ut labore et dolore magna aliqua. Posuere urna nec tincidunt praesent semper feugiat nibh. Suspendisse potenti nullam ac tortor vitae purus faucibus ornare suspendisse. Et leo duis ut diam quam nulla porttitor massa id. Vitae turpis massa sed elementum tempus egestas sed sed risus. Vel pretium lectus quam id leo in vitae turpis massa. Bibendum arcu vitae elementum curabitur. Quam nulla porttitor massa id. Sed sed risus pretium quam vulputate. Dignissim diam quis enim lobortis scelerisque fermentum dui faucibus. Id interdum velit laoreet id donec ultrices. Est sit amet facilisis magna etiam tempor orci eu. Praesent tristique magna sit amet purus gravida. Aliquam ut porttitor leo a diam sollicitudin tempor id. Volutpat odio facilisis mauris sit amet massa vitae tortor. Phasellus faucibus scelerisque eleifend donec pretium vulputate sapien. Sapien faucibus et molestie ac."/>
          <p:cNvSpPr txBox="1"/>
          <p:nvPr/>
        </p:nvSpPr>
        <p:spPr>
          <a:xfrm>
            <a:off x="806542" y="1420572"/>
            <a:ext cx="6947569" cy="5721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nchor="ctr">
            <a:spAutoFit/>
          </a:bodyPr>
          <a:lstStyle>
            <a:lvl1pPr>
              <a:lnSpc>
                <a:spcPct val="120000"/>
              </a:lnSpc>
              <a:defRPr>
                <a:solidFill>
                  <a:srgbClr val="000000">
                    <a:alpha val="87087"/>
                  </a:srgbClr>
                </a:solidFill>
              </a:defRPr>
            </a:lvl1pPr>
          </a:lstStyle>
          <a:p>
            <a:pPr algn="just"/>
            <a:r>
              <a:rPr lang="ru-RU" sz="2800" b="1" dirty="0"/>
              <a:t>Массивы - </a:t>
            </a:r>
            <a:r>
              <a:rPr lang="en-US" sz="2800" dirty="0"/>
              <a:t> Pros &amp; Cons</a:t>
            </a:r>
            <a:endParaRPr sz="2800" dirty="0"/>
          </a:p>
        </p:txBody>
      </p:sp>
      <p:pic>
        <p:nvPicPr>
          <p:cNvPr id="4098" name="Picture 2">
            <a:extLst>
              <a:ext uri="{FF2B5EF4-FFF2-40B4-BE49-F238E27FC236}">
                <a16:creationId xmlns:a16="http://schemas.microsoft.com/office/drawing/2014/main" id="{D753D8BE-A0AC-48CF-BC3B-44D7D31D9FE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3226" y="3436864"/>
            <a:ext cx="738697" cy="738697"/>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C59727E3-BF75-42B2-B61A-383B9B4859FA}"/>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100413" y="3377655"/>
            <a:ext cx="738698" cy="738698"/>
          </a:xfrm>
          <a:prstGeom prst="rect">
            <a:avLst/>
          </a:prstGeom>
          <a:noFill/>
          <a:extLst>
            <a:ext uri="{909E8E84-426E-40DD-AFC4-6F175D3DCCD1}">
              <a14:hiddenFill xmlns:a14="http://schemas.microsoft.com/office/drawing/2010/main">
                <a:solidFill>
                  <a:srgbClr val="FFFFFF"/>
                </a:solidFill>
              </a14:hiddenFill>
            </a:ext>
          </a:extLst>
        </p:spPr>
      </p:pic>
      <p:sp>
        <p:nvSpPr>
          <p:cNvPr id="9" name="Lorem ipsum dolor sit amet, consectetur adipiscing elit, sed do eiusmod tempor incididunt ut labore et dolore magna aliqua. Posuere urna nec tincidunt praesent semper feugiat nibh. Suspendisse potenti nullam ac tortor vitae purus faucibus ornare suspendisse. Et leo duis ut diam quam nulla porttitor massa id. Vitae turpis massa sed elementum tempus egestas sed sed risus. Vel pretium lectus quam id leo in vitae turpis massa. Bibendum arcu vitae elementum curabitur. Quam nulla porttitor massa id. Sed sed risus pretium quam vulputate. Dignissim diam quis enim lobortis scelerisque fermentum dui faucibus. Id interdum velit laoreet id donec ultrices. Est sit amet facilisis magna etiam tempor orci eu. Praesent tristique magna sit amet purus gravida. Aliquam ut porttitor leo a diam sollicitudin tempor id. Volutpat odio facilisis mauris sit amet massa vitae tortor. Phasellus faucibus scelerisque eleifend donec pretium vulputate sapien. Sapien faucibus et molestie ac.">
            <a:extLst>
              <a:ext uri="{FF2B5EF4-FFF2-40B4-BE49-F238E27FC236}">
                <a16:creationId xmlns:a16="http://schemas.microsoft.com/office/drawing/2014/main" id="{5E46E65C-EA1F-4DE8-9F0C-6892F9A00B63}"/>
              </a:ext>
            </a:extLst>
          </p:cNvPr>
          <p:cNvSpPr txBox="1"/>
          <p:nvPr/>
        </p:nvSpPr>
        <p:spPr>
          <a:xfrm>
            <a:off x="1480691" y="3325195"/>
            <a:ext cx="4856642" cy="94820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nchor="ctr">
            <a:spAutoFit/>
          </a:bodyPr>
          <a:lstStyle>
            <a:lvl1pPr>
              <a:lnSpc>
                <a:spcPct val="120000"/>
              </a:lnSpc>
              <a:defRPr>
                <a:solidFill>
                  <a:srgbClr val="000000">
                    <a:alpha val="87087"/>
                  </a:srgbClr>
                </a:solidFill>
              </a:defRPr>
            </a:lvl1pPr>
          </a:lstStyle>
          <a:p>
            <a:r>
              <a:rPr lang="ru-RU" sz="2400" dirty="0"/>
              <a:t>Постоянное время доступа к любому элементу по индексу</a:t>
            </a:r>
            <a:r>
              <a:rPr lang="en-US" sz="2400" dirty="0"/>
              <a:t> </a:t>
            </a:r>
            <a:endParaRPr sz="2400" dirty="0"/>
          </a:p>
        </p:txBody>
      </p:sp>
      <p:sp>
        <p:nvSpPr>
          <p:cNvPr id="10" name="Lorem ipsum dolor sit amet, consectetur adipiscing elit, sed do eiusmod tempor incididunt ut labore et dolore magna aliqua. Posuere urna nec tincidunt praesent semper feugiat nibh. Suspendisse potenti nullam ac tortor vitae purus faucibus ornare suspendisse. Et leo duis ut diam quam nulla porttitor massa id. Vitae turpis massa sed elementum tempus egestas sed sed risus. Vel pretium lectus quam id leo in vitae turpis massa. Bibendum arcu vitae elementum curabitur. Quam nulla porttitor massa id. Sed sed risus pretium quam vulputate. Dignissim diam quis enim lobortis scelerisque fermentum dui faucibus. Id interdum velit laoreet id donec ultrices. Est sit amet facilisis magna etiam tempor orci eu. Praesent tristique magna sit amet purus gravida. Aliquam ut porttitor leo a diam sollicitudin tempor id. Volutpat odio facilisis mauris sit amet massa vitae tortor. Phasellus faucibus scelerisque eleifend donec pretium vulputate sapien. Sapien faucibus et molestie ac.">
            <a:extLst>
              <a:ext uri="{FF2B5EF4-FFF2-40B4-BE49-F238E27FC236}">
                <a16:creationId xmlns:a16="http://schemas.microsoft.com/office/drawing/2014/main" id="{74184074-D088-4004-8C7D-0AED92989751}"/>
              </a:ext>
            </a:extLst>
          </p:cNvPr>
          <p:cNvSpPr txBox="1"/>
          <p:nvPr/>
        </p:nvSpPr>
        <p:spPr>
          <a:xfrm>
            <a:off x="1468499" y="4856661"/>
            <a:ext cx="4856642" cy="50501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nchor="ctr">
            <a:spAutoFit/>
          </a:bodyPr>
          <a:lstStyle>
            <a:lvl1pPr>
              <a:lnSpc>
                <a:spcPct val="120000"/>
              </a:lnSpc>
              <a:defRPr>
                <a:solidFill>
                  <a:srgbClr val="000000">
                    <a:alpha val="87087"/>
                  </a:srgbClr>
                </a:solidFill>
              </a:defRPr>
            </a:lvl1pPr>
          </a:lstStyle>
          <a:p>
            <a:pPr algn="just"/>
            <a:r>
              <a:rPr lang="ru-RU" sz="2400" dirty="0"/>
              <a:t>Содержат только данные</a:t>
            </a:r>
            <a:endParaRPr sz="2400" dirty="0"/>
          </a:p>
        </p:txBody>
      </p:sp>
      <p:sp>
        <p:nvSpPr>
          <p:cNvPr id="11" name="Lorem ipsum dolor sit amet, consectetur adipiscing elit, sed do eiusmod tempor incididunt ut labore et dolore magna aliqua. Posuere urna nec tincidunt praesent semper feugiat nibh. Suspendisse potenti nullam ac tortor vitae purus faucibus ornare suspendisse. Et leo duis ut diam quam nulla porttitor massa id. Vitae turpis massa sed elementum tempus egestas sed sed risus. Vel pretium lectus quam id leo in vitae turpis massa. Bibendum arcu vitae elementum curabitur. Quam nulla porttitor massa id. Sed sed risus pretium quam vulputate. Dignissim diam quis enim lobortis scelerisque fermentum dui faucibus. Id interdum velit laoreet id donec ultrices. Est sit amet facilisis magna etiam tempor orci eu. Praesent tristique magna sit amet purus gravida. Aliquam ut porttitor leo a diam sollicitudin tempor id. Volutpat odio facilisis mauris sit amet massa vitae tortor. Phasellus faucibus scelerisque eleifend donec pretium vulputate sapien. Sapien faucibus et molestie ac.">
            <a:extLst>
              <a:ext uri="{FF2B5EF4-FFF2-40B4-BE49-F238E27FC236}">
                <a16:creationId xmlns:a16="http://schemas.microsoft.com/office/drawing/2014/main" id="{6473B249-4880-4909-BE7E-8097D9CD56EA}"/>
              </a:ext>
            </a:extLst>
          </p:cNvPr>
          <p:cNvSpPr txBox="1"/>
          <p:nvPr/>
        </p:nvSpPr>
        <p:spPr>
          <a:xfrm>
            <a:off x="1468499" y="6123344"/>
            <a:ext cx="4856642" cy="50501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nchor="ctr">
            <a:spAutoFit/>
          </a:bodyPr>
          <a:lstStyle>
            <a:lvl1pPr>
              <a:lnSpc>
                <a:spcPct val="120000"/>
              </a:lnSpc>
              <a:defRPr>
                <a:solidFill>
                  <a:srgbClr val="000000">
                    <a:alpha val="87087"/>
                  </a:srgbClr>
                </a:solidFill>
              </a:defRPr>
            </a:lvl1pPr>
          </a:lstStyle>
          <a:p>
            <a:pPr algn="just"/>
            <a:r>
              <a:rPr lang="ru-RU" sz="2400" dirty="0"/>
              <a:t>Локальность в памяти</a:t>
            </a:r>
            <a:endParaRPr sz="2400" dirty="0"/>
          </a:p>
        </p:txBody>
      </p:sp>
      <p:pic>
        <p:nvPicPr>
          <p:cNvPr id="12" name="Picture 2">
            <a:extLst>
              <a:ext uri="{FF2B5EF4-FFF2-40B4-BE49-F238E27FC236}">
                <a16:creationId xmlns:a16="http://schemas.microsoft.com/office/drawing/2014/main" id="{DB814F1F-349B-435A-9807-4EB3DA7280A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3225" y="4764507"/>
            <a:ext cx="738697" cy="738697"/>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a:extLst>
              <a:ext uri="{FF2B5EF4-FFF2-40B4-BE49-F238E27FC236}">
                <a16:creationId xmlns:a16="http://schemas.microsoft.com/office/drawing/2014/main" id="{79EE2A06-4DE3-4F4F-B59E-27A8B1F9A1C2}"/>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1507" y="6006500"/>
            <a:ext cx="738697" cy="738697"/>
          </a:xfrm>
          <a:prstGeom prst="rect">
            <a:avLst/>
          </a:prstGeom>
          <a:noFill/>
          <a:extLst>
            <a:ext uri="{909E8E84-426E-40DD-AFC4-6F175D3DCCD1}">
              <a14:hiddenFill xmlns:a14="http://schemas.microsoft.com/office/drawing/2010/main">
                <a:solidFill>
                  <a:srgbClr val="FFFFFF"/>
                </a:solidFill>
              </a14:hiddenFill>
            </a:ext>
          </a:extLst>
        </p:spPr>
      </p:pic>
      <p:sp>
        <p:nvSpPr>
          <p:cNvPr id="14" name="Lorem ipsum dolor sit amet, consectetur adipiscing elit, sed do eiusmod tempor incididunt ut labore et dolore magna aliqua. Posuere urna nec tincidunt praesent semper feugiat nibh. Suspendisse potenti nullam ac tortor vitae purus faucibus ornare suspendisse. Et leo duis ut diam quam nulla porttitor massa id. Vitae turpis massa sed elementum tempus egestas sed sed risus. Vel pretium lectus quam id leo in vitae turpis massa. Bibendum arcu vitae elementum curabitur. Quam nulla porttitor massa id. Sed sed risus pretium quam vulputate. Dignissim diam quis enim lobortis scelerisque fermentum dui faucibus. Id interdum velit laoreet id donec ultrices. Est sit amet facilisis magna etiam tempor orci eu. Praesent tristique magna sit amet purus gravida. Aliquam ut porttitor leo a diam sollicitudin tempor id. Volutpat odio facilisis mauris sit amet massa vitae tortor. Phasellus faucibus scelerisque eleifend donec pretium vulputate sapien. Sapien faucibus et molestie ac.">
            <a:extLst>
              <a:ext uri="{FF2B5EF4-FFF2-40B4-BE49-F238E27FC236}">
                <a16:creationId xmlns:a16="http://schemas.microsoft.com/office/drawing/2014/main" id="{38016459-83ED-499E-9BB4-D5ECFD3A8012}"/>
              </a:ext>
            </a:extLst>
          </p:cNvPr>
          <p:cNvSpPr txBox="1"/>
          <p:nvPr/>
        </p:nvSpPr>
        <p:spPr>
          <a:xfrm>
            <a:off x="7936474" y="3281565"/>
            <a:ext cx="4587705" cy="94820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nchor="ctr">
            <a:spAutoFit/>
          </a:bodyPr>
          <a:lstStyle>
            <a:lvl1pPr>
              <a:lnSpc>
                <a:spcPct val="120000"/>
              </a:lnSpc>
              <a:defRPr>
                <a:solidFill>
                  <a:srgbClr val="000000">
                    <a:alpha val="87087"/>
                  </a:srgbClr>
                </a:solidFill>
              </a:defRPr>
            </a:lvl1pPr>
          </a:lstStyle>
          <a:p>
            <a:r>
              <a:rPr lang="ru-RU" sz="2400" dirty="0"/>
              <a:t>Нельзя изменять размер в процессе выполнения</a:t>
            </a:r>
            <a:endParaRPr sz="2400" dirty="0"/>
          </a:p>
        </p:txBody>
      </p:sp>
      <p:pic>
        <p:nvPicPr>
          <p:cNvPr id="15" name="Picture 4">
            <a:extLst>
              <a:ext uri="{FF2B5EF4-FFF2-40B4-BE49-F238E27FC236}">
                <a16:creationId xmlns:a16="http://schemas.microsoft.com/office/drawing/2014/main" id="{C3EBF8DD-E71B-4972-99CC-0A94616C3BC3}"/>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106509" y="4761447"/>
            <a:ext cx="738698" cy="738698"/>
          </a:xfrm>
          <a:prstGeom prst="rect">
            <a:avLst/>
          </a:prstGeom>
          <a:noFill/>
          <a:extLst>
            <a:ext uri="{909E8E84-426E-40DD-AFC4-6F175D3DCCD1}">
              <a14:hiddenFill xmlns:a14="http://schemas.microsoft.com/office/drawing/2010/main">
                <a:solidFill>
                  <a:srgbClr val="FFFFFF"/>
                </a:solidFill>
              </a14:hiddenFill>
            </a:ext>
          </a:extLst>
        </p:spPr>
      </p:pic>
      <p:sp>
        <p:nvSpPr>
          <p:cNvPr id="16" name="Lorem ipsum dolor sit amet, consectetur adipiscing elit, sed do eiusmod tempor incididunt ut labore et dolore magna aliqua. Posuere urna nec tincidunt praesent semper feugiat nibh. Suspendisse potenti nullam ac tortor vitae purus faucibus ornare suspendisse. Et leo duis ut diam quam nulla porttitor massa id. Vitae turpis massa sed elementum tempus egestas sed sed risus. Vel pretium lectus quam id leo in vitae turpis massa. Bibendum arcu vitae elementum curabitur. Quam nulla porttitor massa id. Sed sed risus pretium quam vulputate. Dignissim diam quis enim lobortis scelerisque fermentum dui faucibus. Id interdum velit laoreet id donec ultrices. Est sit amet facilisis magna etiam tempor orci eu. Praesent tristique magna sit amet purus gravida. Aliquam ut porttitor leo a diam sollicitudin tempor id. Volutpat odio facilisis mauris sit amet massa vitae tortor. Phasellus faucibus scelerisque eleifend donec pretium vulputate sapien. Sapien faucibus et molestie ac.">
            <a:extLst>
              <a:ext uri="{FF2B5EF4-FFF2-40B4-BE49-F238E27FC236}">
                <a16:creationId xmlns:a16="http://schemas.microsoft.com/office/drawing/2014/main" id="{84AE1BA4-9F50-4CF6-A33F-5C66FDC9BC4E}"/>
              </a:ext>
            </a:extLst>
          </p:cNvPr>
          <p:cNvSpPr txBox="1"/>
          <p:nvPr/>
        </p:nvSpPr>
        <p:spPr>
          <a:xfrm>
            <a:off x="8020208" y="4517933"/>
            <a:ext cx="4587705" cy="139833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nchor="ctr">
            <a:spAutoFit/>
          </a:bodyPr>
          <a:lstStyle>
            <a:lvl1pPr>
              <a:lnSpc>
                <a:spcPct val="120000"/>
              </a:lnSpc>
              <a:defRPr>
                <a:solidFill>
                  <a:srgbClr val="000000">
                    <a:alpha val="87087"/>
                  </a:srgbClr>
                </a:solidFill>
              </a:defRPr>
            </a:lvl1pPr>
          </a:lstStyle>
          <a:p>
            <a:r>
              <a:rPr lang="ru-RU" sz="2400" dirty="0"/>
              <a:t>Необходимость сдвигать элементы при вставках</a:t>
            </a:r>
            <a:r>
              <a:rPr lang="en-US" sz="2400" dirty="0"/>
              <a:t>/</a:t>
            </a:r>
            <a:r>
              <a:rPr lang="ru-RU" sz="2400" dirty="0"/>
              <a:t>удалениях</a:t>
            </a:r>
            <a:endParaRPr sz="2400" dirty="0"/>
          </a:p>
        </p:txBody>
      </p:sp>
    </p:spTree>
    <p:extLst>
      <p:ext uri="{BB962C8B-B14F-4D97-AF65-F5344CB8AC3E}">
        <p14:creationId xmlns:p14="http://schemas.microsoft.com/office/powerpoint/2010/main" val="1173180367"/>
      </p:ext>
    </p:extLst>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7" name="Algorithms.jpg" descr="Algorithms.jpg"/>
          <p:cNvPicPr>
            <a:picLocks noChangeAspect="1"/>
          </p:cNvPicPr>
          <p:nvPr/>
        </p:nvPicPr>
        <p:blipFill>
          <a:blip r:embed="rId2"/>
          <a:stretch>
            <a:fillRect/>
          </a:stretch>
        </p:blipFill>
        <p:spPr>
          <a:xfrm>
            <a:off x="0" y="0"/>
            <a:ext cx="13004800" cy="9753600"/>
          </a:xfrm>
          <a:prstGeom prst="rect">
            <a:avLst/>
          </a:prstGeom>
          <a:ln w="12700">
            <a:miter lim="400000"/>
          </a:ln>
        </p:spPr>
      </p:pic>
      <p:sp>
        <p:nvSpPr>
          <p:cNvPr id="138" name="Page name"/>
          <p:cNvSpPr txBox="1"/>
          <p:nvPr/>
        </p:nvSpPr>
        <p:spPr>
          <a:xfrm>
            <a:off x="806543" y="223927"/>
            <a:ext cx="3244478" cy="44114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r>
              <a:rPr lang="ru-RU" dirty="0"/>
              <a:t>Сложность алгоритмов</a:t>
            </a:r>
            <a:endParaRPr dirty="0"/>
          </a:p>
        </p:txBody>
      </p:sp>
      <p:sp>
        <p:nvSpPr>
          <p:cNvPr id="139" name="1 из 100"/>
          <p:cNvSpPr txBox="1"/>
          <p:nvPr/>
        </p:nvSpPr>
        <p:spPr>
          <a:xfrm>
            <a:off x="11148145" y="223927"/>
            <a:ext cx="1025922" cy="44114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lgn="r"/>
          </a:lstStyle>
          <a:p>
            <a:r>
              <a:rPr lang="ru-RU" dirty="0"/>
              <a:t>3</a:t>
            </a:r>
            <a:r>
              <a:rPr dirty="0"/>
              <a:t> </a:t>
            </a:r>
            <a:r>
              <a:rPr dirty="0" err="1"/>
              <a:t>из</a:t>
            </a:r>
            <a:r>
              <a:rPr dirty="0"/>
              <a:t> </a:t>
            </a:r>
            <a:r>
              <a:rPr lang="ru-RU" dirty="0"/>
              <a:t>24</a:t>
            </a:r>
            <a:endParaRPr dirty="0"/>
          </a:p>
        </p:txBody>
      </p:sp>
      <p:sp>
        <p:nvSpPr>
          <p:cNvPr id="140" name="Lorem ipsum dolor sit amet, consectetur adipiscing elit, sed do eiusmod tempor incididunt ut labore et dolore magna aliqua. Posuere urna nec tincidunt praesent semper feugiat nibh. Suspendisse potenti nullam ac tortor vitae purus faucibus ornare suspendisse. Et leo duis ut diam quam nulla porttitor massa id. Vitae turpis massa sed elementum tempus egestas sed sed risus. Vel pretium lectus quam id leo in vitae turpis massa. Bibendum arcu vitae elementum curabitur. Quam nulla porttitor massa id. Sed sed risus pretium quam vulputate. Dignissim diam quis enim lobortis scelerisque fermentum dui faucibus. Id interdum velit laoreet id donec ultrices. Est sit amet facilisis magna etiam tempor orci eu. Praesent tristique magna sit amet purus gravida. Aliquam ut porttitor leo a diam sollicitudin tempor id. Volutpat odio facilisis mauris sit amet massa vitae tortor. Phasellus faucibus scelerisque eleifend donec pretium vulputate sapien. Sapien faucibus et molestie ac."/>
          <p:cNvSpPr txBox="1"/>
          <p:nvPr/>
        </p:nvSpPr>
        <p:spPr>
          <a:xfrm>
            <a:off x="911597" y="1299939"/>
            <a:ext cx="11262470" cy="671671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lvl1pPr>
              <a:lnSpc>
                <a:spcPct val="120000"/>
              </a:lnSpc>
              <a:defRPr>
                <a:solidFill>
                  <a:srgbClr val="000000">
                    <a:alpha val="87087"/>
                  </a:srgbClr>
                </a:solidFill>
              </a:defRPr>
            </a:lvl1pPr>
          </a:lstStyle>
          <a:p>
            <a:pPr algn="just"/>
            <a:r>
              <a:rPr lang="ru-RU" sz="2400" dirty="0"/>
              <a:t>Алгоритм должен быть </a:t>
            </a:r>
            <a:r>
              <a:rPr lang="ru-RU" sz="2400" b="1" dirty="0"/>
              <a:t>корректным</a:t>
            </a:r>
            <a:r>
              <a:rPr lang="ru-RU" sz="2400" dirty="0"/>
              <a:t>, то есть завершаться получением правильного ответа для задачи.</a:t>
            </a:r>
            <a:r>
              <a:rPr lang="en-US" sz="2400" dirty="0"/>
              <a:t> </a:t>
            </a:r>
            <a:r>
              <a:rPr lang="ru-RU" sz="2400" dirty="0"/>
              <a:t>Если алгоритм корректен, то имеет смысл говорить о том, насколько эффективно он использует предоставляемые ему ресурсы</a:t>
            </a:r>
            <a:r>
              <a:rPr lang="en-US" sz="2400" dirty="0"/>
              <a:t>.</a:t>
            </a:r>
          </a:p>
          <a:p>
            <a:pPr algn="just"/>
            <a:endParaRPr lang="en-US" sz="2400" dirty="0"/>
          </a:p>
          <a:p>
            <a:pPr algn="just"/>
            <a:r>
              <a:rPr lang="ru-RU" sz="2400" dirty="0"/>
              <a:t>Алгоритмы обычно оценивают по </a:t>
            </a:r>
            <a:r>
              <a:rPr lang="ru-RU" sz="2400" b="1" dirty="0"/>
              <a:t>времени</a:t>
            </a:r>
            <a:r>
              <a:rPr lang="ru-RU" sz="2400" dirty="0"/>
              <a:t> выполнения и по используемой </a:t>
            </a:r>
            <a:r>
              <a:rPr lang="ru-RU" sz="2400" b="1" dirty="0"/>
              <a:t>памяти</a:t>
            </a:r>
            <a:r>
              <a:rPr lang="ru-RU" sz="2400" dirty="0"/>
              <a:t>. </a:t>
            </a:r>
          </a:p>
          <a:p>
            <a:pPr algn="just"/>
            <a:endParaRPr lang="ru-RU" sz="2400" dirty="0"/>
          </a:p>
          <a:p>
            <a:pPr algn="just"/>
            <a:r>
              <a:rPr lang="ru-RU" sz="2400" dirty="0"/>
              <a:t>Такие оценки называют </a:t>
            </a:r>
            <a:r>
              <a:rPr lang="ru-RU" sz="2400" b="1" dirty="0"/>
              <a:t>вычислительной сложностью</a:t>
            </a:r>
            <a:r>
              <a:rPr lang="ru-RU" sz="2400" dirty="0"/>
              <a:t> алгоритма. Чем выше вычислительная сложность, тем дольше работает алгоритм и/или больше памяти использует. </a:t>
            </a:r>
            <a:endParaRPr lang="en-US" sz="2400" dirty="0"/>
          </a:p>
          <a:p>
            <a:pPr algn="just"/>
            <a:endParaRPr lang="en-US" sz="2400" dirty="0"/>
          </a:p>
          <a:p>
            <a:pPr algn="just"/>
            <a:r>
              <a:rPr lang="ru-RU" sz="2400" dirty="0"/>
              <a:t>Выделяют два вида сложности</a:t>
            </a:r>
            <a:r>
              <a:rPr lang="en-US" sz="2400" dirty="0"/>
              <a:t>: </a:t>
            </a:r>
            <a:r>
              <a:rPr lang="ru-RU" sz="2400" dirty="0"/>
              <a:t>временная сложность (</a:t>
            </a:r>
            <a:r>
              <a:rPr lang="en-US" sz="2400" b="1" dirty="0"/>
              <a:t>time complexity</a:t>
            </a:r>
            <a:r>
              <a:rPr lang="en-US" sz="2400" dirty="0"/>
              <a:t>) </a:t>
            </a:r>
            <a:r>
              <a:rPr lang="ru-RU" sz="2400" dirty="0"/>
              <a:t>и</a:t>
            </a:r>
          </a:p>
          <a:p>
            <a:pPr algn="just"/>
            <a:r>
              <a:rPr lang="ru-RU" sz="2400" dirty="0"/>
              <a:t>пространственная сложность (</a:t>
            </a:r>
            <a:r>
              <a:rPr lang="en-US" sz="2400" b="1" dirty="0"/>
              <a:t>space complexity</a:t>
            </a:r>
            <a:r>
              <a:rPr lang="en-US" sz="2400" dirty="0"/>
              <a:t>)</a:t>
            </a:r>
            <a:endParaRPr lang="ru-RU" sz="2400" dirty="0"/>
          </a:p>
          <a:p>
            <a:pPr algn="just"/>
            <a:endParaRPr sz="2400" dirty="0"/>
          </a:p>
        </p:txBody>
      </p:sp>
    </p:spTree>
    <p:extLst>
      <p:ext uri="{BB962C8B-B14F-4D97-AF65-F5344CB8AC3E}">
        <p14:creationId xmlns:p14="http://schemas.microsoft.com/office/powerpoint/2010/main" val="1433800110"/>
      </p:ext>
    </p:extLst>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7" name="Algorithms.jpg" descr="Algorithms.jpg"/>
          <p:cNvPicPr>
            <a:picLocks noChangeAspect="1"/>
          </p:cNvPicPr>
          <p:nvPr/>
        </p:nvPicPr>
        <p:blipFill>
          <a:blip r:embed="rId2"/>
          <a:stretch>
            <a:fillRect/>
          </a:stretch>
        </p:blipFill>
        <p:spPr>
          <a:xfrm>
            <a:off x="0" y="0"/>
            <a:ext cx="13004800" cy="9753600"/>
          </a:xfrm>
          <a:prstGeom prst="rect">
            <a:avLst/>
          </a:prstGeom>
          <a:ln w="12700">
            <a:miter lim="400000"/>
          </a:ln>
        </p:spPr>
      </p:pic>
      <p:sp>
        <p:nvSpPr>
          <p:cNvPr id="138" name="Page name"/>
          <p:cNvSpPr txBox="1"/>
          <p:nvPr/>
        </p:nvSpPr>
        <p:spPr>
          <a:xfrm>
            <a:off x="806543" y="223927"/>
            <a:ext cx="3244478" cy="44114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r>
              <a:rPr lang="ru-RU" dirty="0"/>
              <a:t>Сложность алгоритмов</a:t>
            </a:r>
            <a:endParaRPr dirty="0"/>
          </a:p>
        </p:txBody>
      </p:sp>
      <p:sp>
        <p:nvSpPr>
          <p:cNvPr id="139" name="1 из 100"/>
          <p:cNvSpPr txBox="1"/>
          <p:nvPr/>
        </p:nvSpPr>
        <p:spPr>
          <a:xfrm>
            <a:off x="11148145" y="223927"/>
            <a:ext cx="1025922" cy="44114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lgn="r"/>
          </a:lstStyle>
          <a:p>
            <a:r>
              <a:rPr lang="ru-RU" dirty="0"/>
              <a:t>4</a:t>
            </a:r>
            <a:r>
              <a:rPr dirty="0"/>
              <a:t> </a:t>
            </a:r>
            <a:r>
              <a:rPr dirty="0" err="1"/>
              <a:t>из</a:t>
            </a:r>
            <a:r>
              <a:rPr dirty="0"/>
              <a:t> </a:t>
            </a:r>
            <a:r>
              <a:rPr lang="ru-RU" dirty="0"/>
              <a:t>24</a:t>
            </a:r>
            <a:endParaRPr dirty="0"/>
          </a:p>
        </p:txBody>
      </p:sp>
      <p:sp>
        <p:nvSpPr>
          <p:cNvPr id="140" name="Lorem ipsum dolor sit amet, consectetur adipiscing elit, sed do eiusmod tempor incididunt ut labore et dolore magna aliqua. Posuere urna nec tincidunt praesent semper feugiat nibh. Suspendisse potenti nullam ac tortor vitae purus faucibus ornare suspendisse. Et leo duis ut diam quam nulla porttitor massa id. Vitae turpis massa sed elementum tempus egestas sed sed risus. Vel pretium lectus quam id leo in vitae turpis massa. Bibendum arcu vitae elementum curabitur. Quam nulla porttitor massa id. Sed sed risus pretium quam vulputate. Dignissim diam quis enim lobortis scelerisque fermentum dui faucibus. Id interdum velit laoreet id donec ultrices. Est sit amet facilisis magna etiam tempor orci eu. Praesent tristique magna sit amet purus gravida. Aliquam ut porttitor leo a diam sollicitudin tempor id. Volutpat odio facilisis mauris sit amet massa vitae tortor. Phasellus faucibus scelerisque eleifend donec pretium vulputate sapien. Sapien faucibus et molestie ac."/>
          <p:cNvSpPr txBox="1"/>
          <p:nvPr/>
        </p:nvSpPr>
        <p:spPr>
          <a:xfrm>
            <a:off x="911597" y="1568497"/>
            <a:ext cx="11262470" cy="538711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lvl1pPr>
              <a:lnSpc>
                <a:spcPct val="120000"/>
              </a:lnSpc>
              <a:defRPr>
                <a:solidFill>
                  <a:srgbClr val="000000">
                    <a:alpha val="87087"/>
                  </a:srgbClr>
                </a:solidFill>
              </a:defRPr>
            </a:lvl1pPr>
          </a:lstStyle>
          <a:p>
            <a:pPr algn="just"/>
            <a:r>
              <a:rPr lang="ru-RU" sz="2400" dirty="0"/>
              <a:t>В отличие от корректности алгоритма, которая не зависит от конкретного компьютера, выполняющего алгоритм, фактическое </a:t>
            </a:r>
            <a:r>
              <a:rPr lang="ru-RU" sz="2400" b="1" dirty="0"/>
              <a:t>время работы </a:t>
            </a:r>
            <a:r>
              <a:rPr lang="ru-RU" sz="2400" dirty="0"/>
              <a:t>алгоритма зависит от:</a:t>
            </a:r>
          </a:p>
          <a:p>
            <a:pPr algn="just"/>
            <a:endParaRPr lang="ru-RU" sz="2400" dirty="0"/>
          </a:p>
          <a:p>
            <a:pPr marL="342900" indent="-342900" algn="just">
              <a:buFontTx/>
              <a:buChar char="-"/>
            </a:pPr>
            <a:r>
              <a:rPr lang="ru-RU" sz="2400" dirty="0"/>
              <a:t>скорости работы компьютера</a:t>
            </a:r>
          </a:p>
          <a:p>
            <a:pPr marL="342900" indent="-342900" algn="just">
              <a:buFontTx/>
              <a:buChar char="-"/>
            </a:pPr>
            <a:r>
              <a:rPr lang="ru-RU" sz="2400" dirty="0"/>
              <a:t>языка программирования, на котором реализован алгоритм</a:t>
            </a:r>
          </a:p>
          <a:p>
            <a:pPr marL="342900" indent="-342900" algn="just">
              <a:buFontTx/>
              <a:buChar char="-"/>
            </a:pPr>
            <a:r>
              <a:rPr lang="ru-RU" sz="2400" dirty="0"/>
              <a:t>компилятора или интерпретатора, который переводит программу в выполнимый код, </a:t>
            </a:r>
          </a:p>
          <a:p>
            <a:pPr marL="342900" indent="-342900" algn="just">
              <a:buFontTx/>
              <a:buChar char="-"/>
            </a:pPr>
            <a:r>
              <a:rPr lang="ru-RU" sz="2400" dirty="0"/>
              <a:t>опыта разрабатывающего программу программиста</a:t>
            </a:r>
          </a:p>
          <a:p>
            <a:pPr marL="342900" indent="-342900" algn="just">
              <a:buFontTx/>
              <a:buChar char="-"/>
            </a:pPr>
            <a:r>
              <a:rPr lang="ru-RU" sz="2400" dirty="0"/>
              <a:t>параллельно выполняемых компьютером задач</a:t>
            </a:r>
          </a:p>
          <a:p>
            <a:pPr marL="342900" indent="-342900" algn="just">
              <a:buFontTx/>
              <a:buChar char="-"/>
            </a:pPr>
            <a:endParaRPr lang="ru-RU" sz="2400" dirty="0"/>
          </a:p>
          <a:p>
            <a:pPr algn="just"/>
            <a:r>
              <a:rPr lang="ru-RU" sz="2400" dirty="0"/>
              <a:t>Все эти факторы являются </a:t>
            </a:r>
            <a:r>
              <a:rPr lang="ru-RU" sz="2400" b="1" dirty="0"/>
              <a:t>внешними</a:t>
            </a:r>
            <a:r>
              <a:rPr lang="ru-RU" sz="2400" dirty="0"/>
              <a:t> по отношению к самому алгоритму.</a:t>
            </a:r>
          </a:p>
        </p:txBody>
      </p:sp>
    </p:spTree>
    <p:extLst>
      <p:ext uri="{BB962C8B-B14F-4D97-AF65-F5344CB8AC3E}">
        <p14:creationId xmlns:p14="http://schemas.microsoft.com/office/powerpoint/2010/main" val="2313700211"/>
      </p:ext>
    </p:extLst>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7" name="Algorithms.jpg" descr="Algorithms.jpg"/>
          <p:cNvPicPr>
            <a:picLocks noChangeAspect="1"/>
          </p:cNvPicPr>
          <p:nvPr/>
        </p:nvPicPr>
        <p:blipFill>
          <a:blip r:embed="rId2"/>
          <a:stretch>
            <a:fillRect/>
          </a:stretch>
        </p:blipFill>
        <p:spPr>
          <a:xfrm>
            <a:off x="0" y="0"/>
            <a:ext cx="13004800" cy="9753600"/>
          </a:xfrm>
          <a:prstGeom prst="rect">
            <a:avLst/>
          </a:prstGeom>
          <a:ln w="12700">
            <a:miter lim="400000"/>
          </a:ln>
        </p:spPr>
      </p:pic>
      <p:sp>
        <p:nvSpPr>
          <p:cNvPr id="138" name="Page name"/>
          <p:cNvSpPr txBox="1"/>
          <p:nvPr/>
        </p:nvSpPr>
        <p:spPr>
          <a:xfrm>
            <a:off x="806543" y="223927"/>
            <a:ext cx="2737929" cy="44114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r>
              <a:rPr lang="ru-RU" dirty="0"/>
              <a:t>Оценка алгоритмов</a:t>
            </a:r>
            <a:endParaRPr dirty="0"/>
          </a:p>
        </p:txBody>
      </p:sp>
      <p:sp>
        <p:nvSpPr>
          <p:cNvPr id="139" name="1 из 100"/>
          <p:cNvSpPr txBox="1"/>
          <p:nvPr/>
        </p:nvSpPr>
        <p:spPr>
          <a:xfrm>
            <a:off x="11148145" y="223927"/>
            <a:ext cx="1025922" cy="44114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lgn="r"/>
          </a:lstStyle>
          <a:p>
            <a:r>
              <a:rPr lang="ru-RU" dirty="0"/>
              <a:t>5</a:t>
            </a:r>
            <a:r>
              <a:rPr dirty="0"/>
              <a:t> </a:t>
            </a:r>
            <a:r>
              <a:rPr dirty="0" err="1"/>
              <a:t>из</a:t>
            </a:r>
            <a:r>
              <a:rPr dirty="0"/>
              <a:t> </a:t>
            </a:r>
            <a:r>
              <a:rPr lang="ru-RU" dirty="0"/>
              <a:t>24</a:t>
            </a:r>
            <a:endParaRPr dirty="0"/>
          </a:p>
        </p:txBody>
      </p:sp>
      <p:sp>
        <p:nvSpPr>
          <p:cNvPr id="140" name="Lorem ipsum dolor sit amet, consectetur adipiscing elit, sed do eiusmod tempor incididunt ut labore et dolore magna aliqua. Posuere urna nec tincidunt praesent semper feugiat nibh. Suspendisse potenti nullam ac tortor vitae purus faucibus ornare suspendisse. Et leo duis ut diam quam nulla porttitor massa id. Vitae turpis massa sed elementum tempus egestas sed sed risus. Vel pretium lectus quam id leo in vitae turpis massa. Bibendum arcu vitae elementum curabitur. Quam nulla porttitor massa id. Sed sed risus pretium quam vulputate. Dignissim diam quis enim lobortis scelerisque fermentum dui faucibus. Id interdum velit laoreet id donec ultrices. Est sit amet facilisis magna etiam tempor orci eu. Praesent tristique magna sit amet purus gravida. Aliquam ut porttitor leo a diam sollicitudin tempor id. Volutpat odio facilisis mauris sit amet massa vitae tortor. Phasellus faucibus scelerisque eleifend donec pretium vulputate sapien. Sapien faucibus et molestie ac."/>
          <p:cNvSpPr txBox="1"/>
          <p:nvPr/>
        </p:nvSpPr>
        <p:spPr>
          <a:xfrm>
            <a:off x="871165" y="2767997"/>
            <a:ext cx="11262470" cy="18415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lvl1pPr>
              <a:lnSpc>
                <a:spcPct val="120000"/>
              </a:lnSpc>
              <a:defRPr>
                <a:solidFill>
                  <a:srgbClr val="000000">
                    <a:alpha val="87087"/>
                  </a:srgbClr>
                </a:solidFill>
              </a:defRPr>
            </a:lvl1pPr>
          </a:lstStyle>
          <a:p>
            <a:pPr algn="just"/>
            <a:r>
              <a:rPr lang="ru-RU" sz="2400" b="1" dirty="0"/>
              <a:t>Идея 1. </a:t>
            </a:r>
          </a:p>
          <a:p>
            <a:pPr algn="just"/>
            <a:r>
              <a:rPr lang="ru-RU" sz="2400" dirty="0"/>
              <a:t>Привязка оценки эффективности алгоритма к размеру используемых им входных данных и самим данным.</a:t>
            </a:r>
          </a:p>
          <a:p>
            <a:pPr algn="just"/>
            <a:endParaRPr lang="ru-RU" sz="2400" dirty="0"/>
          </a:p>
        </p:txBody>
      </p:sp>
      <p:sp>
        <p:nvSpPr>
          <p:cNvPr id="7" name="Lorem ipsum dolor sit amet, consectetur adipiscing elit, sed do eiusmod tempor incididunt ut labore et dolore magna aliqua. Posuere urna nec tincidunt praesent semper feugiat nibh. Suspendisse potenti nullam ac tortor vitae purus faucibus ornare suspendisse. Et leo duis ut diam quam nulla porttitor massa id. Vitae turpis massa sed elementum tempus egestas sed sed risus. Vel pretium lectus quam id leo in vitae turpis massa. Bibendum arcu vitae elementum curabitur. Quam nulla porttitor massa id. Sed sed risus pretium quam vulputate. Dignissim diam quis enim lobortis scelerisque fermentum dui faucibus. Id interdum velit laoreet id donec ultrices. Est sit amet facilisis magna etiam tempor orci eu. Praesent tristique magna sit amet purus gravida. Aliquam ut porttitor leo a diam sollicitudin tempor id. Volutpat odio facilisis mauris sit amet massa vitae tortor. Phasellus faucibus scelerisque eleifend donec pretium vulputate sapien. Sapien faucibus et molestie ac.">
            <a:extLst>
              <a:ext uri="{FF2B5EF4-FFF2-40B4-BE49-F238E27FC236}">
                <a16:creationId xmlns:a16="http://schemas.microsoft.com/office/drawing/2014/main" id="{05E659AA-397D-452F-A197-81081C38DAAC}"/>
              </a:ext>
            </a:extLst>
          </p:cNvPr>
          <p:cNvSpPr txBox="1"/>
          <p:nvPr/>
        </p:nvSpPr>
        <p:spPr>
          <a:xfrm>
            <a:off x="871165" y="1591876"/>
            <a:ext cx="11262470" cy="50501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lvl1pPr>
              <a:lnSpc>
                <a:spcPct val="120000"/>
              </a:lnSpc>
              <a:defRPr>
                <a:solidFill>
                  <a:srgbClr val="000000">
                    <a:alpha val="87087"/>
                  </a:srgbClr>
                </a:solidFill>
              </a:defRPr>
            </a:lvl1pPr>
          </a:lstStyle>
          <a:p>
            <a:pPr algn="just"/>
            <a:r>
              <a:rPr lang="ru-RU" sz="2400" b="1" dirty="0"/>
              <a:t>Как оценить эффективность алгоритма, а не реализации?</a:t>
            </a:r>
            <a:endParaRPr lang="ru-RU" sz="2400" dirty="0"/>
          </a:p>
        </p:txBody>
      </p:sp>
    </p:spTree>
    <p:extLst>
      <p:ext uri="{BB962C8B-B14F-4D97-AF65-F5344CB8AC3E}">
        <p14:creationId xmlns:p14="http://schemas.microsoft.com/office/powerpoint/2010/main" val="2382518391"/>
      </p:ext>
    </p:extLst>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7" name="Algorithms.jpg" descr="Algorithms.jpg"/>
          <p:cNvPicPr>
            <a:picLocks noChangeAspect="1"/>
          </p:cNvPicPr>
          <p:nvPr/>
        </p:nvPicPr>
        <p:blipFill>
          <a:blip r:embed="rId2"/>
          <a:stretch>
            <a:fillRect/>
          </a:stretch>
        </p:blipFill>
        <p:spPr>
          <a:xfrm>
            <a:off x="0" y="0"/>
            <a:ext cx="13004800" cy="9753600"/>
          </a:xfrm>
          <a:prstGeom prst="rect">
            <a:avLst/>
          </a:prstGeom>
          <a:ln w="12700">
            <a:miter lim="400000"/>
          </a:ln>
        </p:spPr>
      </p:pic>
      <p:sp>
        <p:nvSpPr>
          <p:cNvPr id="138" name="Page name"/>
          <p:cNvSpPr txBox="1"/>
          <p:nvPr/>
        </p:nvSpPr>
        <p:spPr>
          <a:xfrm>
            <a:off x="806543" y="223927"/>
            <a:ext cx="2737929" cy="44114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r>
              <a:rPr lang="ru-RU" dirty="0"/>
              <a:t>Оценка алгоритмов</a:t>
            </a:r>
          </a:p>
        </p:txBody>
      </p:sp>
      <p:sp>
        <p:nvSpPr>
          <p:cNvPr id="139" name="1 из 100"/>
          <p:cNvSpPr txBox="1"/>
          <p:nvPr/>
        </p:nvSpPr>
        <p:spPr>
          <a:xfrm>
            <a:off x="11148145" y="223927"/>
            <a:ext cx="1025922" cy="44114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lgn="r"/>
          </a:lstStyle>
          <a:p>
            <a:r>
              <a:rPr lang="ru-RU" dirty="0"/>
              <a:t>6</a:t>
            </a:r>
            <a:r>
              <a:rPr dirty="0"/>
              <a:t> </a:t>
            </a:r>
            <a:r>
              <a:rPr dirty="0" err="1"/>
              <a:t>из</a:t>
            </a:r>
            <a:r>
              <a:rPr dirty="0"/>
              <a:t> </a:t>
            </a:r>
            <a:r>
              <a:rPr lang="ru-RU" dirty="0"/>
              <a:t>24</a:t>
            </a:r>
            <a:endParaRPr dirty="0"/>
          </a:p>
        </p:txBody>
      </p:sp>
      <p:sp>
        <p:nvSpPr>
          <p:cNvPr id="7" name="Lorem ipsum dolor sit amet, consectetur adipiscing elit, sed do eiusmod tempor incididunt ut labore et dolore magna aliqua. Posuere urna nec tincidunt praesent semper feugiat nibh. Suspendisse potenti nullam ac tortor vitae purus faucibus ornare suspendisse. Et leo duis ut diam quam nulla porttitor massa id. Vitae turpis massa sed elementum tempus egestas sed sed risus. Vel pretium lectus quam id leo in vitae turpis massa. Bibendum arcu vitae elementum curabitur. Quam nulla porttitor massa id. Sed sed risus pretium quam vulputate. Dignissim diam quis enim lobortis scelerisque fermentum dui faucibus. Id interdum velit laoreet id donec ultrices. Est sit amet facilisis magna etiam tempor orci eu. Praesent tristique magna sit amet purus gravida. Aliquam ut porttitor leo a diam sollicitudin tempor id. Volutpat odio facilisis mauris sit amet massa vitae tortor. Phasellus faucibus scelerisque eleifend donec pretium vulputate sapien. Sapien faucibus et molestie ac.">
            <a:extLst>
              <a:ext uri="{FF2B5EF4-FFF2-40B4-BE49-F238E27FC236}">
                <a16:creationId xmlns:a16="http://schemas.microsoft.com/office/drawing/2014/main" id="{05E659AA-397D-452F-A197-81081C38DAAC}"/>
              </a:ext>
            </a:extLst>
          </p:cNvPr>
          <p:cNvSpPr txBox="1"/>
          <p:nvPr/>
        </p:nvSpPr>
        <p:spPr>
          <a:xfrm>
            <a:off x="871165" y="1591876"/>
            <a:ext cx="11262470" cy="50501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lvl1pPr>
              <a:lnSpc>
                <a:spcPct val="120000"/>
              </a:lnSpc>
              <a:defRPr>
                <a:solidFill>
                  <a:srgbClr val="000000">
                    <a:alpha val="87087"/>
                  </a:srgbClr>
                </a:solidFill>
              </a:defRPr>
            </a:lvl1pPr>
          </a:lstStyle>
          <a:p>
            <a:pPr algn="just"/>
            <a:r>
              <a:rPr lang="ru-RU" sz="2400" b="1" dirty="0"/>
              <a:t>Как оценить эффективность алгоритма, а не реализации?</a:t>
            </a:r>
            <a:endParaRPr lang="ru-RU" sz="2400" dirty="0"/>
          </a:p>
        </p:txBody>
      </p:sp>
      <p:sp>
        <p:nvSpPr>
          <p:cNvPr id="8" name="Lorem ipsum dolor sit amet, consectetur adipiscing elit, sed do eiusmod tempor incididunt ut labore et dolore magna aliqua. Posuere urna nec tincidunt praesent semper feugiat nibh. Suspendisse potenti nullam ac tortor vitae purus faucibus ornare suspendisse. Et leo duis ut diam quam nulla porttitor massa id. Vitae turpis massa sed elementum tempus egestas sed sed risus. Vel pretium lectus quam id leo in vitae turpis massa. Bibendum arcu vitae elementum curabitur. Quam nulla porttitor massa id. Sed sed risus pretium quam vulputate. Dignissim diam quis enim lobortis scelerisque fermentum dui faucibus. Id interdum velit laoreet id donec ultrices. Est sit amet facilisis magna etiam tempor orci eu. Praesent tristique magna sit amet purus gravida. Aliquam ut porttitor leo a diam sollicitudin tempor id. Volutpat odio facilisis mauris sit amet massa vitae tortor. Phasellus faucibus scelerisque eleifend donec pretium vulputate sapien. Sapien faucibus et molestie ac.">
            <a:extLst>
              <a:ext uri="{FF2B5EF4-FFF2-40B4-BE49-F238E27FC236}">
                <a16:creationId xmlns:a16="http://schemas.microsoft.com/office/drawing/2014/main" id="{0223EB31-17A5-4814-81E3-7D18D7E0FDA2}"/>
              </a:ext>
            </a:extLst>
          </p:cNvPr>
          <p:cNvSpPr txBox="1"/>
          <p:nvPr/>
        </p:nvSpPr>
        <p:spPr>
          <a:xfrm>
            <a:off x="871165" y="2592072"/>
            <a:ext cx="11262470" cy="228472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lvl1pPr>
              <a:lnSpc>
                <a:spcPct val="120000"/>
              </a:lnSpc>
              <a:defRPr>
                <a:solidFill>
                  <a:srgbClr val="000000">
                    <a:alpha val="87087"/>
                  </a:srgbClr>
                </a:solidFill>
              </a:defRPr>
            </a:lvl1pPr>
          </a:lstStyle>
          <a:p>
            <a:pPr algn="just"/>
            <a:r>
              <a:rPr lang="ru-RU" sz="2400" b="1" dirty="0"/>
              <a:t>Идея </a:t>
            </a:r>
            <a:r>
              <a:rPr lang="en-US" sz="2400" b="1" dirty="0"/>
              <a:t>2</a:t>
            </a:r>
            <a:r>
              <a:rPr lang="ru-RU" sz="2400" b="1" dirty="0"/>
              <a:t>. </a:t>
            </a:r>
          </a:p>
          <a:p>
            <a:pPr algn="just"/>
            <a:r>
              <a:rPr lang="ru-RU" sz="2400" dirty="0"/>
              <a:t>Использование  </a:t>
            </a:r>
            <a:r>
              <a:rPr lang="en-US" sz="2400" dirty="0"/>
              <a:t>”</a:t>
            </a:r>
            <a:r>
              <a:rPr lang="ru-RU" sz="2400" dirty="0"/>
              <a:t>элементарных</a:t>
            </a:r>
            <a:r>
              <a:rPr lang="en-US" sz="2400" dirty="0"/>
              <a:t>”</a:t>
            </a:r>
            <a:r>
              <a:rPr lang="ru-RU" sz="2400" dirty="0"/>
              <a:t> операций для подсчета времени работы алгоритма.  Элементарными можно считать арифметические операции, ввод-вывод, условный оператор</a:t>
            </a:r>
            <a:r>
              <a:rPr lang="en-US" sz="2400" dirty="0"/>
              <a:t>, </a:t>
            </a:r>
            <a:r>
              <a:rPr lang="ru-RU" sz="2400" dirty="0"/>
              <a:t>работу с переменными.</a:t>
            </a:r>
          </a:p>
          <a:p>
            <a:pPr algn="just"/>
            <a:endParaRPr lang="ru-RU" sz="2400" dirty="0"/>
          </a:p>
        </p:txBody>
      </p:sp>
    </p:spTree>
    <p:extLst>
      <p:ext uri="{BB962C8B-B14F-4D97-AF65-F5344CB8AC3E}">
        <p14:creationId xmlns:p14="http://schemas.microsoft.com/office/powerpoint/2010/main" val="2335244536"/>
      </p:ext>
    </p:extLst>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7" name="Algorithms.jpg" descr="Algorithms.jpg"/>
          <p:cNvPicPr>
            <a:picLocks noChangeAspect="1"/>
          </p:cNvPicPr>
          <p:nvPr/>
        </p:nvPicPr>
        <p:blipFill>
          <a:blip r:embed="rId2"/>
          <a:stretch>
            <a:fillRect/>
          </a:stretch>
        </p:blipFill>
        <p:spPr>
          <a:xfrm>
            <a:off x="0" y="0"/>
            <a:ext cx="13004800" cy="9753600"/>
          </a:xfrm>
          <a:prstGeom prst="rect">
            <a:avLst/>
          </a:prstGeom>
          <a:ln w="12700">
            <a:miter lim="400000"/>
          </a:ln>
        </p:spPr>
      </p:pic>
      <p:sp>
        <p:nvSpPr>
          <p:cNvPr id="138" name="Page name"/>
          <p:cNvSpPr txBox="1"/>
          <p:nvPr/>
        </p:nvSpPr>
        <p:spPr>
          <a:xfrm>
            <a:off x="806543" y="223927"/>
            <a:ext cx="2737929" cy="44114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r>
              <a:rPr lang="ru-RU" dirty="0"/>
              <a:t>Оценка алгоритмов</a:t>
            </a:r>
          </a:p>
        </p:txBody>
      </p:sp>
      <p:sp>
        <p:nvSpPr>
          <p:cNvPr id="139" name="1 из 100"/>
          <p:cNvSpPr txBox="1"/>
          <p:nvPr/>
        </p:nvSpPr>
        <p:spPr>
          <a:xfrm>
            <a:off x="11148145" y="223927"/>
            <a:ext cx="1025922" cy="44114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lgn="r"/>
          </a:lstStyle>
          <a:p>
            <a:r>
              <a:rPr lang="ru-RU" dirty="0"/>
              <a:t>7</a:t>
            </a:r>
            <a:r>
              <a:rPr dirty="0"/>
              <a:t> </a:t>
            </a:r>
            <a:r>
              <a:rPr dirty="0" err="1"/>
              <a:t>из</a:t>
            </a:r>
            <a:r>
              <a:rPr dirty="0"/>
              <a:t> </a:t>
            </a:r>
            <a:r>
              <a:rPr lang="ru-RU" dirty="0"/>
              <a:t>24</a:t>
            </a:r>
            <a:endParaRPr dirty="0"/>
          </a:p>
        </p:txBody>
      </p:sp>
      <p:sp>
        <p:nvSpPr>
          <p:cNvPr id="7" name="Lorem ipsum dolor sit amet, consectetur adipiscing elit, sed do eiusmod tempor incididunt ut labore et dolore magna aliqua. Posuere urna nec tincidunt praesent semper feugiat nibh. Suspendisse potenti nullam ac tortor vitae purus faucibus ornare suspendisse. Et leo duis ut diam quam nulla porttitor massa id. Vitae turpis massa sed elementum tempus egestas sed sed risus. Vel pretium lectus quam id leo in vitae turpis massa. Bibendum arcu vitae elementum curabitur. Quam nulla porttitor massa id. Sed sed risus pretium quam vulputate. Dignissim diam quis enim lobortis scelerisque fermentum dui faucibus. Id interdum velit laoreet id donec ultrices. Est sit amet facilisis magna etiam tempor orci eu. Praesent tristique magna sit amet purus gravida. Aliquam ut porttitor leo a diam sollicitudin tempor id. Volutpat odio facilisis mauris sit amet massa vitae tortor. Phasellus faucibus scelerisque eleifend donec pretium vulputate sapien. Sapien faucibus et molestie ac.">
            <a:extLst>
              <a:ext uri="{FF2B5EF4-FFF2-40B4-BE49-F238E27FC236}">
                <a16:creationId xmlns:a16="http://schemas.microsoft.com/office/drawing/2014/main" id="{05E659AA-397D-452F-A197-81081C38DAAC}"/>
              </a:ext>
            </a:extLst>
          </p:cNvPr>
          <p:cNvSpPr txBox="1"/>
          <p:nvPr/>
        </p:nvSpPr>
        <p:spPr>
          <a:xfrm>
            <a:off x="871165" y="1591876"/>
            <a:ext cx="11262470" cy="50501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lvl1pPr>
              <a:lnSpc>
                <a:spcPct val="120000"/>
              </a:lnSpc>
              <a:defRPr>
                <a:solidFill>
                  <a:srgbClr val="000000">
                    <a:alpha val="87087"/>
                  </a:srgbClr>
                </a:solidFill>
              </a:defRPr>
            </a:lvl1pPr>
          </a:lstStyle>
          <a:p>
            <a:pPr algn="just"/>
            <a:r>
              <a:rPr lang="ru-RU" sz="2400" b="1" dirty="0"/>
              <a:t>Как оценить эффективность алгоритма, а не реализации?</a:t>
            </a:r>
            <a:endParaRPr lang="ru-RU" sz="2400" dirty="0"/>
          </a:p>
        </p:txBody>
      </p:sp>
      <p:sp>
        <p:nvSpPr>
          <p:cNvPr id="9" name="Lorem ipsum dolor sit amet, consectetur adipiscing elit, sed do eiusmod tempor incididunt ut labore et dolore magna aliqua. Posuere urna nec tincidunt praesent semper feugiat nibh. Suspendisse potenti nullam ac tortor vitae purus faucibus ornare suspendisse. Et leo duis ut diam quam nulla porttitor massa id. Vitae turpis massa sed elementum tempus egestas sed sed risus. Vel pretium lectus quam id leo in vitae turpis massa. Bibendum arcu vitae elementum curabitur. Quam nulla porttitor massa id. Sed sed risus pretium quam vulputate. Dignissim diam quis enim lobortis scelerisque fermentum dui faucibus. Id interdum velit laoreet id donec ultrices. Est sit amet facilisis magna etiam tempor orci eu. Praesent tristique magna sit amet purus gravida. Aliquam ut porttitor leo a diam sollicitudin tempor id. Volutpat odio facilisis mauris sit amet massa vitae tortor. Phasellus faucibus scelerisque eleifend donec pretium vulputate sapien. Sapien faucibus et molestie ac.">
            <a:extLst>
              <a:ext uri="{FF2B5EF4-FFF2-40B4-BE49-F238E27FC236}">
                <a16:creationId xmlns:a16="http://schemas.microsoft.com/office/drawing/2014/main" id="{B4B3F3D4-5BCE-43F0-9415-6B90C1A6631A}"/>
              </a:ext>
            </a:extLst>
          </p:cNvPr>
          <p:cNvSpPr txBox="1"/>
          <p:nvPr/>
        </p:nvSpPr>
        <p:spPr>
          <a:xfrm>
            <a:off x="871165" y="2740085"/>
            <a:ext cx="11262470" cy="493699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lvl1pPr>
              <a:lnSpc>
                <a:spcPct val="120000"/>
              </a:lnSpc>
              <a:defRPr>
                <a:solidFill>
                  <a:srgbClr val="000000">
                    <a:alpha val="87087"/>
                  </a:srgbClr>
                </a:solidFill>
              </a:defRPr>
            </a:lvl1pPr>
          </a:lstStyle>
          <a:p>
            <a:pPr algn="just"/>
            <a:r>
              <a:rPr lang="ru-RU" sz="2400" b="1" dirty="0"/>
              <a:t>Идея 3. </a:t>
            </a:r>
          </a:p>
          <a:p>
            <a:pPr algn="just"/>
            <a:r>
              <a:rPr lang="ru-RU" sz="2400" dirty="0"/>
              <a:t>Оценка </a:t>
            </a:r>
            <a:r>
              <a:rPr lang="ru-RU" sz="2400" b="1" dirty="0"/>
              <a:t>скорости роста</a:t>
            </a:r>
            <a:r>
              <a:rPr lang="ru-RU" sz="2400" dirty="0"/>
              <a:t> количества операций от размера входных данных. Пренебрежение менее значимыми компонентами и константами.</a:t>
            </a:r>
          </a:p>
          <a:p>
            <a:pPr algn="just"/>
            <a:endParaRPr lang="ru-RU" sz="2400" dirty="0"/>
          </a:p>
          <a:p>
            <a:pPr algn="just"/>
            <a:r>
              <a:rPr lang="ru-RU" sz="2400" dirty="0"/>
              <a:t>Допустим, алгоритм выполняет </a:t>
            </a:r>
            <a:r>
              <a:rPr lang="ru-RU" sz="2400" b="1" dirty="0"/>
              <a:t>5n</a:t>
            </a:r>
            <a:r>
              <a:rPr lang="ru-RU" sz="2400" b="1" baseline="30000" dirty="0"/>
              <a:t>3</a:t>
            </a:r>
            <a:r>
              <a:rPr lang="ru-RU" sz="2400" b="1" dirty="0"/>
              <a:t> + 4n + 3 </a:t>
            </a:r>
            <a:r>
              <a:rPr lang="ru-RU" sz="2400" dirty="0"/>
              <a:t>элементарных операций на входе размера n</a:t>
            </a:r>
            <a:r>
              <a:rPr lang="en-US" sz="2400" dirty="0"/>
              <a:t>.</a:t>
            </a:r>
            <a:r>
              <a:rPr lang="ru-RU" sz="2400" dirty="0"/>
              <a:t> Мы можем отбросить слагаемые 4n и 3, которые при больших n вносят очень маленький вклад в значение функции. Более того, мы можем отбросить и множитель 5 в старшем слагаемом (через несколько лет компьютеры станут в пять раз быстрее) и сказать, что время работы алгоритма есть </a:t>
            </a:r>
            <a:r>
              <a:rPr lang="en-US" sz="2400" b="1" dirty="0"/>
              <a:t>O(n</a:t>
            </a:r>
            <a:r>
              <a:rPr lang="en-US" sz="2400" b="1" baseline="30000" dirty="0"/>
              <a:t>3</a:t>
            </a:r>
            <a:r>
              <a:rPr lang="en-US" sz="2400" b="1" dirty="0"/>
              <a:t>)</a:t>
            </a:r>
            <a:r>
              <a:rPr lang="en-US" sz="2400" dirty="0"/>
              <a:t>.</a:t>
            </a:r>
            <a:endParaRPr lang="ru-RU" sz="2400" dirty="0"/>
          </a:p>
          <a:p>
            <a:pPr algn="just"/>
            <a:endParaRPr lang="ru-RU" sz="2400" dirty="0"/>
          </a:p>
        </p:txBody>
      </p:sp>
    </p:spTree>
    <p:extLst>
      <p:ext uri="{BB962C8B-B14F-4D97-AF65-F5344CB8AC3E}">
        <p14:creationId xmlns:p14="http://schemas.microsoft.com/office/powerpoint/2010/main" val="530769823"/>
      </p:ext>
    </p:extLst>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7" name="Algorithms.jpg" descr="Algorithms.jpg"/>
          <p:cNvPicPr>
            <a:picLocks noChangeAspect="1"/>
          </p:cNvPicPr>
          <p:nvPr/>
        </p:nvPicPr>
        <p:blipFill>
          <a:blip r:embed="rId2"/>
          <a:stretch>
            <a:fillRect/>
          </a:stretch>
        </p:blipFill>
        <p:spPr>
          <a:xfrm>
            <a:off x="0" y="0"/>
            <a:ext cx="13004800" cy="9753600"/>
          </a:xfrm>
          <a:prstGeom prst="rect">
            <a:avLst/>
          </a:prstGeom>
          <a:ln w="12700">
            <a:miter lim="400000"/>
          </a:ln>
        </p:spPr>
      </p:pic>
      <p:sp>
        <p:nvSpPr>
          <p:cNvPr id="138" name="Page name"/>
          <p:cNvSpPr txBox="1"/>
          <p:nvPr/>
        </p:nvSpPr>
        <p:spPr>
          <a:xfrm>
            <a:off x="806543" y="223927"/>
            <a:ext cx="1992533" cy="44114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r>
              <a:rPr lang="ru-RU" dirty="0"/>
              <a:t>О - символика</a:t>
            </a:r>
            <a:endParaRPr dirty="0"/>
          </a:p>
        </p:txBody>
      </p:sp>
      <p:sp>
        <p:nvSpPr>
          <p:cNvPr id="139" name="1 из 100"/>
          <p:cNvSpPr txBox="1"/>
          <p:nvPr/>
        </p:nvSpPr>
        <p:spPr>
          <a:xfrm>
            <a:off x="11148145" y="223927"/>
            <a:ext cx="1025922" cy="44114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lgn="r"/>
          </a:lstStyle>
          <a:p>
            <a:r>
              <a:rPr lang="ru-RU" dirty="0"/>
              <a:t>8</a:t>
            </a:r>
            <a:r>
              <a:rPr dirty="0"/>
              <a:t> </a:t>
            </a:r>
            <a:r>
              <a:rPr dirty="0" err="1"/>
              <a:t>из</a:t>
            </a:r>
            <a:r>
              <a:rPr dirty="0"/>
              <a:t> </a:t>
            </a:r>
            <a:r>
              <a:rPr lang="ru-RU" dirty="0"/>
              <a:t>24</a:t>
            </a:r>
            <a:endParaRPr dirty="0"/>
          </a:p>
        </p:txBody>
      </p:sp>
      <p:sp>
        <p:nvSpPr>
          <p:cNvPr id="8" name="Lorem ipsum dolor sit amet, consectetur adipiscing elit, sed do eiusmod tempor incididunt ut labore et dolore magna aliqua. Posuere urna nec tincidunt praesent semper feugiat nibh. Suspendisse potenti nullam ac tortor vitae purus faucibus ornare suspendisse. Et leo duis ut diam quam nulla porttitor massa id. Vitae turpis massa sed elementum tempus egestas sed sed risus. Vel pretium lectus quam id leo in vitae turpis massa. Bibendum arcu vitae elementum curabitur. Quam nulla porttitor massa id. Sed sed risus pretium quam vulputate. Dignissim diam quis enim lobortis scelerisque fermentum dui faucibus. Id interdum velit laoreet id donec ultrices. Est sit amet facilisis magna etiam tempor orci eu. Praesent tristique magna sit amet purus gravida. Aliquam ut porttitor leo a diam sollicitudin tempor id. Volutpat odio facilisis mauris sit amet massa vitae tortor. Phasellus faucibus scelerisque eleifend donec pretium vulputate sapien. Sapien faucibus et molestie ac.">
            <a:extLst>
              <a:ext uri="{FF2B5EF4-FFF2-40B4-BE49-F238E27FC236}">
                <a16:creationId xmlns:a16="http://schemas.microsoft.com/office/drawing/2014/main" id="{AA6753A1-D022-474B-A4F8-8C5F9F56D426}"/>
              </a:ext>
            </a:extLst>
          </p:cNvPr>
          <p:cNvSpPr txBox="1"/>
          <p:nvPr/>
        </p:nvSpPr>
        <p:spPr>
          <a:xfrm>
            <a:off x="871165" y="947348"/>
            <a:ext cx="11262470" cy="715990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lvl1pPr>
              <a:lnSpc>
                <a:spcPct val="120000"/>
              </a:lnSpc>
              <a:defRPr>
                <a:solidFill>
                  <a:srgbClr val="000000">
                    <a:alpha val="87087"/>
                  </a:srgbClr>
                </a:solidFill>
              </a:defRPr>
            </a:lvl1pPr>
          </a:lstStyle>
          <a:p>
            <a:pPr algn="just"/>
            <a:r>
              <a:rPr lang="ru-RU" sz="2400" b="1" dirty="0"/>
              <a:t>О – символика</a:t>
            </a:r>
            <a:endParaRPr lang="en-US" sz="2400" b="1" dirty="0"/>
          </a:p>
          <a:p>
            <a:pPr algn="just"/>
            <a:endParaRPr lang="ru-RU" sz="2400" b="1" dirty="0"/>
          </a:p>
          <a:p>
            <a:pPr algn="just"/>
            <a:r>
              <a:rPr lang="ru-RU" sz="2400" dirty="0"/>
              <a:t>Пусть даны две функции </a:t>
            </a:r>
            <a:r>
              <a:rPr lang="en-US" sz="2400" b="1" i="1" dirty="0"/>
              <a:t>f(n)</a:t>
            </a:r>
            <a:r>
              <a:rPr lang="en-US" sz="2400" dirty="0"/>
              <a:t> </a:t>
            </a:r>
            <a:r>
              <a:rPr lang="ru-RU" sz="2400" dirty="0"/>
              <a:t>и </a:t>
            </a:r>
            <a:r>
              <a:rPr lang="en-US" sz="2400" b="1" i="1" dirty="0"/>
              <a:t>g(n)</a:t>
            </a:r>
            <a:r>
              <a:rPr lang="en-US" sz="2400" dirty="0"/>
              <a:t> </a:t>
            </a:r>
            <a:r>
              <a:rPr lang="ru-RU" sz="2400" dirty="0"/>
              <a:t>натурального аргумента </a:t>
            </a:r>
            <a:r>
              <a:rPr lang="en-US" sz="2400" dirty="0"/>
              <a:t>n, </a:t>
            </a:r>
            <a:r>
              <a:rPr lang="ru-RU" sz="2400" dirty="0"/>
              <a:t>значениями которых являются положительные действительные числа. Говорят, что </a:t>
            </a:r>
          </a:p>
          <a:p>
            <a:pPr algn="just"/>
            <a:r>
              <a:rPr lang="en-US" sz="2400" b="1" i="1" dirty="0"/>
              <a:t>f</a:t>
            </a:r>
            <a:r>
              <a:rPr lang="en-US" sz="2400" dirty="0"/>
              <a:t> = </a:t>
            </a:r>
            <a:r>
              <a:rPr lang="en-US" sz="2400" b="1" i="1" dirty="0"/>
              <a:t>O(g)</a:t>
            </a:r>
            <a:r>
              <a:rPr lang="en-US" sz="2400" dirty="0"/>
              <a:t> (</a:t>
            </a:r>
            <a:r>
              <a:rPr lang="en-US" sz="2400" i="1" dirty="0"/>
              <a:t>f</a:t>
            </a:r>
            <a:r>
              <a:rPr lang="en-US" sz="2400" dirty="0"/>
              <a:t> </a:t>
            </a:r>
            <a:r>
              <a:rPr lang="ru-RU" sz="2400" dirty="0"/>
              <a:t>растет не быстрее </a:t>
            </a:r>
            <a:r>
              <a:rPr lang="en-US" sz="2400" i="1" dirty="0"/>
              <a:t>g</a:t>
            </a:r>
            <a:r>
              <a:rPr lang="en-US" sz="2400" dirty="0"/>
              <a:t>), </a:t>
            </a:r>
            <a:r>
              <a:rPr lang="ru-RU" sz="2400" dirty="0"/>
              <a:t>если существует такая константа </a:t>
            </a:r>
            <a:r>
              <a:rPr lang="en-US" sz="2400" dirty="0"/>
              <a:t>c &gt; 0</a:t>
            </a:r>
            <a:r>
              <a:rPr lang="ru-RU" sz="2400" dirty="0"/>
              <a:t> и число </a:t>
            </a:r>
            <a:r>
              <a:rPr lang="en-US" sz="2400" dirty="0"/>
              <a:t>n0, </a:t>
            </a:r>
            <a:r>
              <a:rPr lang="ru-RU" sz="2400" dirty="0"/>
              <a:t>что </a:t>
            </a:r>
            <a:endParaRPr lang="en-US" sz="2400" dirty="0"/>
          </a:p>
          <a:p>
            <a:pPr algn="just"/>
            <a:endParaRPr lang="en-US" sz="2400" dirty="0"/>
          </a:p>
          <a:p>
            <a:pPr algn="ctr"/>
            <a:r>
              <a:rPr lang="en-US" sz="2400" i="1" dirty="0"/>
              <a:t>f(n)</a:t>
            </a:r>
            <a:r>
              <a:rPr lang="en-US" sz="2400" dirty="0"/>
              <a:t> </a:t>
            </a:r>
            <a:r>
              <a:rPr lang="en-US" sz="2400" dirty="0">
                <a:latin typeface="Times New Roman" panose="02020603050405020304" pitchFamily="18" charset="0"/>
                <a:cs typeface="Times New Roman" panose="02020603050405020304" pitchFamily="18" charset="0"/>
              </a:rPr>
              <a:t>≤ </a:t>
            </a:r>
            <a:r>
              <a:rPr lang="en-US" sz="2400" dirty="0"/>
              <a:t>c </a:t>
            </a:r>
            <a:r>
              <a:rPr lang="en-US" sz="2400" dirty="0">
                <a:latin typeface="Times New Roman" panose="02020603050405020304" pitchFamily="18" charset="0"/>
                <a:cs typeface="Times New Roman" panose="02020603050405020304" pitchFamily="18" charset="0"/>
              </a:rPr>
              <a:t>∙</a:t>
            </a:r>
            <a:r>
              <a:rPr lang="en-US" sz="2400" dirty="0"/>
              <a:t> </a:t>
            </a:r>
            <a:r>
              <a:rPr lang="en-US" sz="2400" i="1" dirty="0"/>
              <a:t>g(n)</a:t>
            </a:r>
            <a:r>
              <a:rPr lang="en-US" sz="2400" dirty="0"/>
              <a:t> </a:t>
            </a:r>
            <a:endParaRPr lang="ru-RU" sz="2400" dirty="0"/>
          </a:p>
          <a:p>
            <a:r>
              <a:rPr lang="ru-RU" sz="2400" dirty="0"/>
              <a:t>для всех натуральных </a:t>
            </a:r>
            <a:r>
              <a:rPr lang="en-US" sz="2400" dirty="0"/>
              <a:t>n &gt; n0</a:t>
            </a:r>
            <a:r>
              <a:rPr lang="ru-RU" sz="2400" dirty="0"/>
              <a:t> </a:t>
            </a:r>
            <a:r>
              <a:rPr lang="en-US" sz="2400" dirty="0"/>
              <a:t>.</a:t>
            </a:r>
            <a:endParaRPr lang="ru-RU" sz="2400" dirty="0"/>
          </a:p>
          <a:p>
            <a:endParaRPr lang="ru-RU" sz="2400" dirty="0"/>
          </a:p>
          <a:p>
            <a:r>
              <a:rPr lang="ru-RU" sz="2400" dirty="0"/>
              <a:t>Запись</a:t>
            </a:r>
            <a:r>
              <a:rPr lang="en-US" sz="2400" dirty="0"/>
              <a:t> </a:t>
            </a:r>
            <a:r>
              <a:rPr lang="en-US" sz="2400" i="1" dirty="0"/>
              <a:t>f</a:t>
            </a:r>
            <a:r>
              <a:rPr lang="en-US" sz="2400" dirty="0"/>
              <a:t> = </a:t>
            </a:r>
            <a:r>
              <a:rPr lang="en-US" sz="2400" i="1" dirty="0"/>
              <a:t>O(g) </a:t>
            </a:r>
            <a:r>
              <a:rPr lang="ru-RU" sz="2400" i="1" dirty="0"/>
              <a:t>можно читать как </a:t>
            </a:r>
            <a:r>
              <a:rPr lang="en-US" sz="2400" i="1" dirty="0"/>
              <a:t>“ f</a:t>
            </a:r>
            <a:r>
              <a:rPr lang="ru-RU" sz="2400" dirty="0"/>
              <a:t> </a:t>
            </a:r>
            <a:r>
              <a:rPr lang="en-US" sz="2400" dirty="0">
                <a:cs typeface="Times New Roman" panose="02020603050405020304" pitchFamily="18" charset="0"/>
              </a:rPr>
              <a:t>≤ </a:t>
            </a:r>
            <a:r>
              <a:rPr lang="en-US" sz="2400" i="1" dirty="0">
                <a:cs typeface="Times New Roman" panose="02020603050405020304" pitchFamily="18" charset="0"/>
              </a:rPr>
              <a:t>g</a:t>
            </a:r>
            <a:r>
              <a:rPr lang="en-US" sz="2400" dirty="0">
                <a:cs typeface="Times New Roman" panose="02020603050405020304" pitchFamily="18" charset="0"/>
              </a:rPr>
              <a:t> </a:t>
            </a:r>
            <a:r>
              <a:rPr lang="ru-RU" sz="2400" dirty="0">
                <a:cs typeface="Times New Roman" panose="02020603050405020304" pitchFamily="18" charset="0"/>
              </a:rPr>
              <a:t>с точностью до константы</a:t>
            </a:r>
            <a:r>
              <a:rPr lang="en-US" sz="2400" dirty="0">
                <a:cs typeface="Times New Roman" panose="02020603050405020304" pitchFamily="18" charset="0"/>
              </a:rPr>
              <a:t>”.</a:t>
            </a:r>
            <a:endParaRPr lang="ru-RU" sz="2400" dirty="0">
              <a:cs typeface="Times New Roman" panose="02020603050405020304" pitchFamily="18" charset="0"/>
            </a:endParaRPr>
          </a:p>
          <a:p>
            <a:endParaRPr lang="ru-RU" sz="2400" dirty="0">
              <a:latin typeface="Times New Roman" panose="02020603050405020304" pitchFamily="18" charset="0"/>
              <a:cs typeface="Times New Roman" panose="02020603050405020304" pitchFamily="18" charset="0"/>
            </a:endParaRPr>
          </a:p>
          <a:p>
            <a:r>
              <a:rPr lang="ru-RU" sz="2400" b="1" dirty="0"/>
              <a:t>Пример</a:t>
            </a:r>
            <a:r>
              <a:rPr lang="en-US" sz="2400" b="1" dirty="0"/>
              <a:t>:</a:t>
            </a:r>
          </a:p>
          <a:p>
            <a:r>
              <a:rPr lang="en-US" sz="2400" dirty="0"/>
              <a:t>f(n) = 10n + 3, g = O(n) </a:t>
            </a:r>
            <a:endParaRPr lang="ru-RU" sz="2400" dirty="0"/>
          </a:p>
          <a:p>
            <a:pPr algn="just"/>
            <a:endParaRPr lang="ru-RU" sz="2400" dirty="0"/>
          </a:p>
          <a:p>
            <a:pPr algn="just"/>
            <a:endParaRPr lang="ru-RU" sz="2400" dirty="0"/>
          </a:p>
        </p:txBody>
      </p:sp>
    </p:spTree>
    <p:extLst>
      <p:ext uri="{BB962C8B-B14F-4D97-AF65-F5344CB8AC3E}">
        <p14:creationId xmlns:p14="http://schemas.microsoft.com/office/powerpoint/2010/main" val="2777633891"/>
      </p:ext>
    </p:extLst>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7" name="Algorithms.jpg" descr="Algorithms.jpg"/>
          <p:cNvPicPr>
            <a:picLocks noChangeAspect="1"/>
          </p:cNvPicPr>
          <p:nvPr/>
        </p:nvPicPr>
        <p:blipFill>
          <a:blip r:embed="rId2"/>
          <a:stretch>
            <a:fillRect/>
          </a:stretch>
        </p:blipFill>
        <p:spPr>
          <a:xfrm>
            <a:off x="0" y="0"/>
            <a:ext cx="13004800" cy="9753600"/>
          </a:xfrm>
          <a:prstGeom prst="rect">
            <a:avLst/>
          </a:prstGeom>
          <a:ln w="12700">
            <a:miter lim="400000"/>
          </a:ln>
        </p:spPr>
      </p:pic>
      <p:sp>
        <p:nvSpPr>
          <p:cNvPr id="138" name="Page name"/>
          <p:cNvSpPr txBox="1"/>
          <p:nvPr/>
        </p:nvSpPr>
        <p:spPr>
          <a:xfrm>
            <a:off x="806543" y="223927"/>
            <a:ext cx="1992533" cy="44114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r>
              <a:rPr lang="ru-RU" dirty="0"/>
              <a:t>О - символика</a:t>
            </a:r>
            <a:endParaRPr dirty="0"/>
          </a:p>
        </p:txBody>
      </p:sp>
      <p:sp>
        <p:nvSpPr>
          <p:cNvPr id="139" name="1 из 100"/>
          <p:cNvSpPr txBox="1"/>
          <p:nvPr/>
        </p:nvSpPr>
        <p:spPr>
          <a:xfrm>
            <a:off x="11148145" y="223927"/>
            <a:ext cx="1025922" cy="44114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lgn="r"/>
          </a:lstStyle>
          <a:p>
            <a:r>
              <a:rPr lang="ru-RU" dirty="0"/>
              <a:t>9</a:t>
            </a:r>
            <a:r>
              <a:rPr dirty="0"/>
              <a:t> </a:t>
            </a:r>
            <a:r>
              <a:rPr dirty="0" err="1"/>
              <a:t>из</a:t>
            </a:r>
            <a:r>
              <a:rPr dirty="0"/>
              <a:t> </a:t>
            </a:r>
            <a:r>
              <a:rPr lang="ru-RU" dirty="0"/>
              <a:t>24</a:t>
            </a:r>
            <a:endParaRPr dirty="0"/>
          </a:p>
        </p:txBody>
      </p:sp>
      <p:sp>
        <p:nvSpPr>
          <p:cNvPr id="8" name="Lorem ipsum dolor sit amet, consectetur adipiscing elit, sed do eiusmod tempor incididunt ut labore et dolore magna aliqua. Posuere urna nec tincidunt praesent semper feugiat nibh. Suspendisse potenti nullam ac tortor vitae purus faucibus ornare suspendisse. Et leo duis ut diam quam nulla porttitor massa id. Vitae turpis massa sed elementum tempus egestas sed sed risus. Vel pretium lectus quam id leo in vitae turpis massa. Bibendum arcu vitae elementum curabitur. Quam nulla porttitor massa id. Sed sed risus pretium quam vulputate. Dignissim diam quis enim lobortis scelerisque fermentum dui faucibus. Id interdum velit laoreet id donec ultrices. Est sit amet facilisis magna etiam tempor orci eu. Praesent tristique magna sit amet purus gravida. Aliquam ut porttitor leo a diam sollicitudin tempor id. Volutpat odio facilisis mauris sit amet massa vitae tortor. Phasellus faucibus scelerisque eleifend donec pretium vulputate sapien. Sapien faucibus et molestie ac.">
            <a:extLst>
              <a:ext uri="{FF2B5EF4-FFF2-40B4-BE49-F238E27FC236}">
                <a16:creationId xmlns:a16="http://schemas.microsoft.com/office/drawing/2014/main" id="{AA6753A1-D022-474B-A4F8-8C5F9F56D426}"/>
              </a:ext>
            </a:extLst>
          </p:cNvPr>
          <p:cNvSpPr txBox="1"/>
          <p:nvPr/>
        </p:nvSpPr>
        <p:spPr>
          <a:xfrm>
            <a:off x="911597" y="1537358"/>
            <a:ext cx="11262470" cy="183460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lvl1pPr>
              <a:lnSpc>
                <a:spcPct val="120000"/>
              </a:lnSpc>
              <a:defRPr>
                <a:solidFill>
                  <a:srgbClr val="000000">
                    <a:alpha val="87087"/>
                  </a:srgbClr>
                </a:solidFill>
              </a:defRPr>
            </a:lvl1pPr>
          </a:lstStyle>
          <a:p>
            <a:pPr algn="just"/>
            <a:r>
              <a:rPr lang="ru-RU" sz="2400" b="1" dirty="0"/>
              <a:t>О - символика</a:t>
            </a:r>
          </a:p>
          <a:p>
            <a:pPr algn="just"/>
            <a:endParaRPr lang="en-US" sz="2400" dirty="0"/>
          </a:p>
          <a:p>
            <a:pPr algn="just"/>
            <a:r>
              <a:rPr lang="ru-RU" sz="2400" dirty="0"/>
              <a:t>Пусть есть два алгоритма. Первый выполняет </a:t>
            </a:r>
            <a:r>
              <a:rPr lang="en-US" sz="2400" dirty="0"/>
              <a:t>f = n</a:t>
            </a:r>
            <a:r>
              <a:rPr lang="en-US" sz="2400" baseline="30000" dirty="0"/>
              <a:t>2</a:t>
            </a:r>
            <a:r>
              <a:rPr lang="ru-RU" sz="2400" baseline="30000" dirty="0"/>
              <a:t> </a:t>
            </a:r>
            <a:r>
              <a:rPr lang="ru-RU" sz="2400" dirty="0"/>
              <a:t>операций, а второй </a:t>
            </a:r>
            <a:r>
              <a:rPr lang="en-US" sz="2400" dirty="0"/>
              <a:t>g =</a:t>
            </a:r>
            <a:r>
              <a:rPr lang="ru-RU" sz="2400" dirty="0"/>
              <a:t>2</a:t>
            </a:r>
            <a:r>
              <a:rPr lang="en-US" sz="2400" dirty="0"/>
              <a:t>n + 20 </a:t>
            </a:r>
            <a:r>
              <a:rPr lang="ru-RU" sz="2400" dirty="0"/>
              <a:t>операций. Какой из них лучше?</a:t>
            </a:r>
          </a:p>
        </p:txBody>
      </p:sp>
      <p:pic>
        <p:nvPicPr>
          <p:cNvPr id="4" name="Рисунок 3">
            <a:extLst>
              <a:ext uri="{FF2B5EF4-FFF2-40B4-BE49-F238E27FC236}">
                <a16:creationId xmlns:a16="http://schemas.microsoft.com/office/drawing/2014/main" id="{A5FD7798-7B09-441E-A27F-494D213DAFBF}"/>
              </a:ext>
            </a:extLst>
          </p:cNvPr>
          <p:cNvPicPr>
            <a:picLocks noChangeAspect="1"/>
          </p:cNvPicPr>
          <p:nvPr/>
        </p:nvPicPr>
        <p:blipFill>
          <a:blip r:embed="rId3"/>
          <a:stretch>
            <a:fillRect/>
          </a:stretch>
        </p:blipFill>
        <p:spPr>
          <a:xfrm>
            <a:off x="3287712" y="3408539"/>
            <a:ext cx="6429375" cy="5419725"/>
          </a:xfrm>
          <a:prstGeom prst="rect">
            <a:avLst/>
          </a:prstGeom>
        </p:spPr>
      </p:pic>
    </p:spTree>
    <p:extLst>
      <p:ext uri="{BB962C8B-B14F-4D97-AF65-F5344CB8AC3E}">
        <p14:creationId xmlns:p14="http://schemas.microsoft.com/office/powerpoint/2010/main" val="2836012281"/>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7" name="Algorithms.jpg" descr="Algorithms.jpg"/>
          <p:cNvPicPr>
            <a:picLocks noChangeAspect="1"/>
          </p:cNvPicPr>
          <p:nvPr/>
        </p:nvPicPr>
        <p:blipFill>
          <a:blip r:embed="rId2"/>
          <a:stretch>
            <a:fillRect/>
          </a:stretch>
        </p:blipFill>
        <p:spPr>
          <a:xfrm>
            <a:off x="0" y="-14990"/>
            <a:ext cx="13004800" cy="9753600"/>
          </a:xfrm>
          <a:prstGeom prst="rect">
            <a:avLst/>
          </a:prstGeom>
          <a:ln w="12700">
            <a:miter lim="400000"/>
          </a:ln>
        </p:spPr>
      </p:pic>
      <p:sp>
        <p:nvSpPr>
          <p:cNvPr id="138" name="Page name"/>
          <p:cNvSpPr txBox="1"/>
          <p:nvPr/>
        </p:nvSpPr>
        <p:spPr>
          <a:xfrm>
            <a:off x="806543" y="223927"/>
            <a:ext cx="1697581" cy="44114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r>
              <a:rPr lang="ru-RU" dirty="0"/>
              <a:t>Трансляция</a:t>
            </a:r>
            <a:endParaRPr dirty="0"/>
          </a:p>
        </p:txBody>
      </p:sp>
      <p:sp>
        <p:nvSpPr>
          <p:cNvPr id="140" name="Lorem ipsum dolor sit amet, consectetur adipiscing elit, sed do eiusmod tempor incididunt ut labore et dolore magna aliqua. Posuere urna nec tincidunt praesent semper feugiat nibh. Suspendisse potenti nullam ac tortor vitae purus faucibus ornare suspendisse. Et leo duis ut diam quam nulla porttitor massa id. Vitae turpis massa sed elementum tempus egestas sed sed risus. Vel pretium lectus quam id leo in vitae turpis massa. Bibendum arcu vitae elementum curabitur. Quam nulla porttitor massa id. Sed sed risus pretium quam vulputate. Dignissim diam quis enim lobortis scelerisque fermentum dui faucibus. Id interdum velit laoreet id donec ultrices. Est sit amet facilisis magna etiam tempor orci eu. Praesent tristique magna sit amet purus gravida. Aliquam ut porttitor leo a diam sollicitudin tempor id. Volutpat odio facilisis mauris sit amet massa vitae tortor. Phasellus faucibus scelerisque eleifend donec pretium vulputate sapien. Sapien faucibus et molestie ac."/>
          <p:cNvSpPr txBox="1"/>
          <p:nvPr/>
        </p:nvSpPr>
        <p:spPr>
          <a:xfrm>
            <a:off x="833065" y="1894872"/>
            <a:ext cx="11262470" cy="450071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lnSpc>
                <a:spcPct val="120000"/>
              </a:lnSpc>
              <a:defRPr>
                <a:solidFill>
                  <a:srgbClr val="000000">
                    <a:alpha val="87087"/>
                  </a:srgbClr>
                </a:solidFill>
              </a:defRPr>
            </a:lvl1pPr>
          </a:lstStyle>
          <a:p>
            <a:pPr algn="l"/>
            <a:r>
              <a:rPr lang="ru-RU" sz="2400" b="1" i="0" dirty="0">
                <a:solidFill>
                  <a:srgbClr val="1F2328"/>
                </a:solidFill>
                <a:effectLst/>
              </a:rPr>
              <a:t>Транслятор</a:t>
            </a:r>
            <a:r>
              <a:rPr lang="ru-RU" sz="2400" b="0" i="0" dirty="0">
                <a:solidFill>
                  <a:srgbClr val="1F2328"/>
                </a:solidFill>
                <a:effectLst/>
              </a:rPr>
              <a:t> – программа, обеспечивающая перевод написанного нами исходного кода на внутренний язык компьютера. </a:t>
            </a:r>
            <a:endParaRPr lang="en-US" sz="2400" b="0" i="0" dirty="0">
              <a:solidFill>
                <a:srgbClr val="1F2328"/>
              </a:solidFill>
              <a:effectLst/>
            </a:endParaRPr>
          </a:p>
          <a:p>
            <a:pPr algn="l"/>
            <a:endParaRPr lang="ru-RU" sz="2400" b="0" i="0" dirty="0">
              <a:solidFill>
                <a:srgbClr val="1F2328"/>
              </a:solidFill>
              <a:effectLst/>
            </a:endParaRPr>
          </a:p>
          <a:p>
            <a:pPr algn="l"/>
            <a:r>
              <a:rPr lang="ru-RU" sz="2400" b="0" i="0" dirty="0">
                <a:solidFill>
                  <a:srgbClr val="1F2328"/>
                </a:solidFill>
                <a:effectLst/>
              </a:rPr>
              <a:t>Обычно выделяют трансляторы двух типов:</a:t>
            </a:r>
          </a:p>
          <a:p>
            <a:pPr algn="l"/>
            <a:endParaRPr lang="ru-RU" sz="2400" b="0" i="0" dirty="0">
              <a:solidFill>
                <a:srgbClr val="1F2328"/>
              </a:solidFill>
              <a:effectLst/>
            </a:endParaRPr>
          </a:p>
          <a:p>
            <a:r>
              <a:rPr lang="ru-RU" sz="2400" b="1" dirty="0">
                <a:solidFill>
                  <a:srgbClr val="1F2328"/>
                </a:solidFill>
              </a:rPr>
              <a:t>Компилятор</a:t>
            </a:r>
            <a:r>
              <a:rPr lang="ru-RU" sz="2400" dirty="0">
                <a:solidFill>
                  <a:srgbClr val="1F2328"/>
                </a:solidFill>
              </a:rPr>
              <a:t> - </a:t>
            </a:r>
            <a:r>
              <a:rPr lang="ru-RU" sz="2400" b="0" i="0" dirty="0">
                <a:solidFill>
                  <a:srgbClr val="1F2328"/>
                </a:solidFill>
                <a:effectLst/>
              </a:rPr>
              <a:t>Известные компилируемые языки – С</a:t>
            </a:r>
            <a:r>
              <a:rPr lang="en-US" sz="2400" b="0" i="0" dirty="0">
                <a:solidFill>
                  <a:srgbClr val="1F2328"/>
                </a:solidFill>
                <a:effectLst/>
              </a:rPr>
              <a:t>/C++, Golang</a:t>
            </a:r>
            <a:endParaRPr lang="ru-RU" sz="2400" b="0" i="0" dirty="0">
              <a:solidFill>
                <a:srgbClr val="1F2328"/>
              </a:solidFill>
              <a:effectLst/>
            </a:endParaRPr>
          </a:p>
          <a:p>
            <a:endParaRPr lang="ru-RU" sz="2400" b="1" i="0" dirty="0">
              <a:solidFill>
                <a:srgbClr val="1F2328"/>
              </a:solidFill>
              <a:effectLst/>
            </a:endParaRPr>
          </a:p>
          <a:p>
            <a:pPr algn="l"/>
            <a:r>
              <a:rPr lang="ru-RU" sz="2400" b="1" i="0" dirty="0">
                <a:solidFill>
                  <a:srgbClr val="1F2328"/>
                </a:solidFill>
                <a:effectLst/>
              </a:rPr>
              <a:t>Интерпретатор</a:t>
            </a:r>
            <a:r>
              <a:rPr lang="ru-RU" sz="2400" b="0" i="0" dirty="0">
                <a:solidFill>
                  <a:srgbClr val="1F2328"/>
                </a:solidFill>
                <a:effectLst/>
              </a:rPr>
              <a:t> - Известные интерпретируемые языки программирования - Python, Java.</a:t>
            </a:r>
          </a:p>
          <a:p>
            <a:pPr algn="l"/>
            <a:endParaRPr lang="ru-RU" sz="2400" b="0" i="0" dirty="0">
              <a:solidFill>
                <a:srgbClr val="1F2328"/>
              </a:solidFill>
              <a:effectLst/>
            </a:endParaRPr>
          </a:p>
        </p:txBody>
      </p:sp>
    </p:spTree>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7" name="Algorithms.jpg" descr="Algorithms.jpg"/>
          <p:cNvPicPr>
            <a:picLocks noChangeAspect="1"/>
          </p:cNvPicPr>
          <p:nvPr/>
        </p:nvPicPr>
        <p:blipFill>
          <a:blip r:embed="rId2"/>
          <a:stretch>
            <a:fillRect/>
          </a:stretch>
        </p:blipFill>
        <p:spPr>
          <a:xfrm>
            <a:off x="0" y="0"/>
            <a:ext cx="13004800" cy="9753600"/>
          </a:xfrm>
          <a:prstGeom prst="rect">
            <a:avLst/>
          </a:prstGeom>
          <a:ln w="12700">
            <a:miter lim="400000"/>
          </a:ln>
        </p:spPr>
      </p:pic>
      <p:sp>
        <p:nvSpPr>
          <p:cNvPr id="138" name="Page name"/>
          <p:cNvSpPr txBox="1"/>
          <p:nvPr/>
        </p:nvSpPr>
        <p:spPr>
          <a:xfrm>
            <a:off x="806543" y="223927"/>
            <a:ext cx="1851469" cy="44114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r>
              <a:rPr lang="ru-RU" dirty="0"/>
              <a:t>О-символика</a:t>
            </a:r>
            <a:endParaRPr dirty="0"/>
          </a:p>
        </p:txBody>
      </p:sp>
      <p:sp>
        <p:nvSpPr>
          <p:cNvPr id="139" name="1 из 100"/>
          <p:cNvSpPr txBox="1"/>
          <p:nvPr/>
        </p:nvSpPr>
        <p:spPr>
          <a:xfrm>
            <a:off x="10989447" y="223927"/>
            <a:ext cx="1184620" cy="44114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lgn="r"/>
          </a:lstStyle>
          <a:p>
            <a:r>
              <a:rPr lang="ru-RU" dirty="0"/>
              <a:t>10</a:t>
            </a:r>
            <a:r>
              <a:rPr dirty="0"/>
              <a:t> </a:t>
            </a:r>
            <a:r>
              <a:rPr dirty="0" err="1"/>
              <a:t>из</a:t>
            </a:r>
            <a:r>
              <a:rPr dirty="0"/>
              <a:t> </a:t>
            </a:r>
            <a:r>
              <a:rPr lang="ru-RU" dirty="0"/>
              <a:t>24</a:t>
            </a:r>
            <a:endParaRPr dirty="0"/>
          </a:p>
        </p:txBody>
      </p:sp>
      <p:sp>
        <p:nvSpPr>
          <p:cNvPr id="8" name="Lorem ipsum dolor sit amet, consectetur adipiscing elit, sed do eiusmod tempor incididunt ut labore et dolore magna aliqua. Posuere urna nec tincidunt praesent semper feugiat nibh. Suspendisse potenti nullam ac tortor vitae purus faucibus ornare suspendisse. Et leo duis ut diam quam nulla porttitor massa id. Vitae turpis massa sed elementum tempus egestas sed sed risus. Vel pretium lectus quam id leo in vitae turpis massa. Bibendum arcu vitae elementum curabitur. Quam nulla porttitor massa id. Sed sed risus pretium quam vulputate. Dignissim diam quis enim lobortis scelerisque fermentum dui faucibus. Id interdum velit laoreet id donec ultrices. Est sit amet facilisis magna etiam tempor orci eu. Praesent tristique magna sit amet purus gravida. Aliquam ut porttitor leo a diam sollicitudin tempor id. Volutpat odio facilisis mauris sit amet massa vitae tortor. Phasellus faucibus scelerisque eleifend donec pretium vulputate sapien. Sapien faucibus et molestie ac.">
            <a:extLst>
              <a:ext uri="{FF2B5EF4-FFF2-40B4-BE49-F238E27FC236}">
                <a16:creationId xmlns:a16="http://schemas.microsoft.com/office/drawing/2014/main" id="{AA6753A1-D022-474B-A4F8-8C5F9F56D426}"/>
              </a:ext>
            </a:extLst>
          </p:cNvPr>
          <p:cNvSpPr txBox="1"/>
          <p:nvPr/>
        </p:nvSpPr>
        <p:spPr>
          <a:xfrm>
            <a:off x="806543" y="1706443"/>
            <a:ext cx="11719315" cy="478926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nchor="ctr">
            <a:spAutoFit/>
          </a:bodyPr>
          <a:lstStyle>
            <a:lvl1pPr>
              <a:lnSpc>
                <a:spcPct val="120000"/>
              </a:lnSpc>
              <a:defRPr>
                <a:solidFill>
                  <a:srgbClr val="000000">
                    <a:alpha val="87087"/>
                  </a:srgbClr>
                </a:solidFill>
              </a:defRPr>
            </a:lvl1pPr>
          </a:lstStyle>
          <a:p>
            <a:pPr algn="just"/>
            <a:r>
              <a:rPr lang="ru-RU" sz="2400" b="1" dirty="0"/>
              <a:t>О – символика</a:t>
            </a:r>
            <a:endParaRPr lang="en-US" sz="2400" b="1" dirty="0"/>
          </a:p>
          <a:p>
            <a:pPr algn="just"/>
            <a:endParaRPr lang="ru-RU" sz="2400" b="1" dirty="0"/>
          </a:p>
          <a:p>
            <a:pPr algn="just"/>
            <a:r>
              <a:rPr lang="ru-RU" sz="2400" dirty="0"/>
              <a:t>Обозначение </a:t>
            </a:r>
            <a:r>
              <a:rPr lang="en-US" sz="2400" dirty="0"/>
              <a:t>O(f) </a:t>
            </a:r>
            <a:r>
              <a:rPr lang="ru-RU" sz="2400" dirty="0"/>
              <a:t>можно считать аналогом математической операции </a:t>
            </a:r>
            <a:r>
              <a:rPr lang="ru-RU" sz="2400" dirty="0">
                <a:latin typeface="Times New Roman" panose="02020603050405020304" pitchFamily="18" charset="0"/>
                <a:cs typeface="Times New Roman" panose="02020603050405020304" pitchFamily="18" charset="0"/>
              </a:rPr>
              <a:t>≤</a:t>
            </a:r>
          </a:p>
          <a:p>
            <a:pPr algn="just"/>
            <a:r>
              <a:rPr lang="ru-RU" sz="2400" dirty="0"/>
              <a:t>Для </a:t>
            </a:r>
            <a:r>
              <a:rPr lang="ru-RU" sz="2400" dirty="0">
                <a:cs typeface="Times New Roman" panose="02020603050405020304" pitchFamily="18" charset="0"/>
              </a:rPr>
              <a:t>≥ и = приняты следующие обозначения</a:t>
            </a:r>
            <a:r>
              <a:rPr lang="en-US" sz="2400" dirty="0">
                <a:cs typeface="Times New Roman" panose="02020603050405020304" pitchFamily="18" charset="0"/>
              </a:rPr>
              <a:t>:</a:t>
            </a:r>
          </a:p>
          <a:p>
            <a:pPr algn="just"/>
            <a:endParaRPr lang="en-US" sz="2400" dirty="0">
              <a:cs typeface="Times New Roman" panose="02020603050405020304" pitchFamily="18" charset="0"/>
            </a:endParaRPr>
          </a:p>
          <a:p>
            <a:pPr algn="just"/>
            <a:r>
              <a:rPr lang="en-US" sz="3200" b="1" i="1" dirty="0">
                <a:cs typeface="Times New Roman" panose="02020603050405020304" pitchFamily="18" charset="0"/>
              </a:rPr>
              <a:t>f = </a:t>
            </a:r>
            <a:r>
              <a:rPr lang="ru-RU" sz="3200" b="1" dirty="0">
                <a:cs typeface="Times New Roman" panose="02020603050405020304" pitchFamily="18" charset="0"/>
              </a:rPr>
              <a:t>Ω</a:t>
            </a:r>
            <a:r>
              <a:rPr lang="ru-RU" sz="3200" b="1" i="1" dirty="0">
                <a:cs typeface="Times New Roman" panose="02020603050405020304" pitchFamily="18" charset="0"/>
              </a:rPr>
              <a:t>(</a:t>
            </a:r>
            <a:r>
              <a:rPr lang="en-US" sz="3200" b="1" i="1" dirty="0">
                <a:cs typeface="Times New Roman" panose="02020603050405020304" pitchFamily="18" charset="0"/>
              </a:rPr>
              <a:t>g)</a:t>
            </a:r>
            <a:r>
              <a:rPr lang="en-US" sz="3200" b="1" dirty="0">
                <a:cs typeface="Times New Roman" panose="02020603050405020304" pitchFamily="18" charset="0"/>
              </a:rPr>
              <a:t> </a:t>
            </a:r>
            <a:r>
              <a:rPr lang="en-US" sz="2400" dirty="0">
                <a:cs typeface="Times New Roman" panose="02020603050405020304" pitchFamily="18" charset="0"/>
              </a:rPr>
              <a:t>– (</a:t>
            </a:r>
            <a:r>
              <a:rPr lang="ru-RU" sz="2400" dirty="0">
                <a:cs typeface="Times New Roman" panose="02020603050405020304" pitchFamily="18" charset="0"/>
              </a:rPr>
              <a:t>омега, </a:t>
            </a:r>
            <a:r>
              <a:rPr lang="en-US" sz="2400" dirty="0">
                <a:cs typeface="Times New Roman" panose="02020603050405020304" pitchFamily="18" charset="0"/>
              </a:rPr>
              <a:t>f </a:t>
            </a:r>
            <a:r>
              <a:rPr lang="ru-RU" sz="2400" dirty="0">
                <a:cs typeface="Times New Roman" panose="02020603050405020304" pitchFamily="18" charset="0"/>
              </a:rPr>
              <a:t>растет не медленнее </a:t>
            </a:r>
            <a:r>
              <a:rPr lang="en-US" sz="2400" dirty="0">
                <a:cs typeface="Times New Roman" panose="02020603050405020304" pitchFamily="18" charset="0"/>
              </a:rPr>
              <a:t>g </a:t>
            </a:r>
            <a:r>
              <a:rPr lang="ru-RU" sz="2400" dirty="0">
                <a:cs typeface="Times New Roman" panose="02020603050405020304" pitchFamily="18" charset="0"/>
              </a:rPr>
              <a:t>с точностью до константы)</a:t>
            </a:r>
            <a:r>
              <a:rPr lang="en-US" sz="2400" dirty="0">
                <a:cs typeface="Times New Roman" panose="02020603050405020304" pitchFamily="18" charset="0"/>
              </a:rPr>
              <a:t>, g = O(f)</a:t>
            </a:r>
            <a:endParaRPr lang="ru-RU" sz="2400" dirty="0">
              <a:cs typeface="Times New Roman" panose="02020603050405020304" pitchFamily="18" charset="0"/>
            </a:endParaRPr>
          </a:p>
          <a:p>
            <a:pPr algn="just"/>
            <a:r>
              <a:rPr lang="en-US" sz="3200" b="1" i="1" dirty="0">
                <a:cs typeface="Times New Roman" panose="02020603050405020304" pitchFamily="18" charset="0"/>
              </a:rPr>
              <a:t>f = </a:t>
            </a:r>
            <a:r>
              <a:rPr lang="ru-RU" sz="3200" b="1" dirty="0">
                <a:cs typeface="Times New Roman" panose="02020603050405020304" pitchFamily="18" charset="0"/>
              </a:rPr>
              <a:t>ϴ</a:t>
            </a:r>
            <a:r>
              <a:rPr lang="ru-RU" sz="3200" b="1" i="1" dirty="0">
                <a:cs typeface="Times New Roman" panose="02020603050405020304" pitchFamily="18" charset="0"/>
              </a:rPr>
              <a:t>(</a:t>
            </a:r>
            <a:r>
              <a:rPr lang="en-US" sz="3200" b="1" i="1" dirty="0">
                <a:cs typeface="Times New Roman" panose="02020603050405020304" pitchFamily="18" charset="0"/>
              </a:rPr>
              <a:t>g)</a:t>
            </a:r>
            <a:r>
              <a:rPr lang="en-US" sz="3200" dirty="0">
                <a:cs typeface="Times New Roman" panose="02020603050405020304" pitchFamily="18" charset="0"/>
              </a:rPr>
              <a:t> </a:t>
            </a:r>
            <a:r>
              <a:rPr lang="en-US" sz="2400" dirty="0">
                <a:cs typeface="Times New Roman" panose="02020603050405020304" pitchFamily="18" charset="0"/>
              </a:rPr>
              <a:t>– (</a:t>
            </a:r>
            <a:r>
              <a:rPr lang="ru-RU" sz="2400" dirty="0" err="1">
                <a:cs typeface="Times New Roman" panose="02020603050405020304" pitchFamily="18" charset="0"/>
              </a:rPr>
              <a:t>тета</a:t>
            </a:r>
            <a:r>
              <a:rPr lang="ru-RU" sz="2400" dirty="0">
                <a:cs typeface="Times New Roman" panose="02020603050405020304" pitchFamily="18" charset="0"/>
              </a:rPr>
              <a:t>, </a:t>
            </a:r>
            <a:r>
              <a:rPr lang="en-US" sz="2400" dirty="0">
                <a:cs typeface="Times New Roman" panose="02020603050405020304" pitchFamily="18" charset="0"/>
              </a:rPr>
              <a:t>f </a:t>
            </a:r>
            <a:r>
              <a:rPr lang="ru-RU" sz="2400" dirty="0">
                <a:cs typeface="Times New Roman" panose="02020603050405020304" pitchFamily="18" charset="0"/>
              </a:rPr>
              <a:t>и </a:t>
            </a:r>
            <a:r>
              <a:rPr lang="en-US" sz="2400" dirty="0">
                <a:cs typeface="Times New Roman" panose="02020603050405020304" pitchFamily="18" charset="0"/>
              </a:rPr>
              <a:t>g </a:t>
            </a:r>
            <a:r>
              <a:rPr lang="ru-RU" sz="2400" dirty="0">
                <a:cs typeface="Times New Roman" panose="02020603050405020304" pitchFamily="18" charset="0"/>
              </a:rPr>
              <a:t>имеют одинаковый порядок роста)</a:t>
            </a:r>
            <a:r>
              <a:rPr lang="en-US" sz="2400" dirty="0">
                <a:cs typeface="Times New Roman" panose="02020603050405020304" pitchFamily="18" charset="0"/>
              </a:rPr>
              <a:t>, f = O(g) </a:t>
            </a:r>
            <a:r>
              <a:rPr lang="ru-RU" sz="2400" dirty="0">
                <a:cs typeface="Times New Roman" panose="02020603050405020304" pitchFamily="18" charset="0"/>
              </a:rPr>
              <a:t>и </a:t>
            </a:r>
            <a:r>
              <a:rPr lang="en-US" sz="2400" dirty="0">
                <a:cs typeface="Times New Roman" panose="02020603050405020304" pitchFamily="18" charset="0"/>
              </a:rPr>
              <a:t>g = O(f)</a:t>
            </a:r>
            <a:endParaRPr lang="ru-RU" sz="2400" dirty="0">
              <a:cs typeface="Times New Roman" panose="02020603050405020304" pitchFamily="18" charset="0"/>
            </a:endParaRPr>
          </a:p>
          <a:p>
            <a:pPr algn="just"/>
            <a:endParaRPr lang="en-US" sz="2400" dirty="0">
              <a:latin typeface="Times New Roman" panose="02020603050405020304" pitchFamily="18" charset="0"/>
              <a:cs typeface="Times New Roman" panose="02020603050405020304" pitchFamily="18" charset="0"/>
            </a:endParaRPr>
          </a:p>
          <a:p>
            <a:pPr algn="just"/>
            <a:endParaRPr lang="ru-RU" sz="2400" dirty="0"/>
          </a:p>
          <a:p>
            <a:pPr algn="just"/>
            <a:endParaRPr lang="ru-RU" sz="2400" dirty="0"/>
          </a:p>
        </p:txBody>
      </p:sp>
    </p:spTree>
    <p:extLst>
      <p:ext uri="{BB962C8B-B14F-4D97-AF65-F5344CB8AC3E}">
        <p14:creationId xmlns:p14="http://schemas.microsoft.com/office/powerpoint/2010/main" val="2472921520"/>
      </p:ext>
    </p:extLst>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7" name="Algorithms.jpg" descr="Algorithms.jpg"/>
          <p:cNvPicPr>
            <a:picLocks noChangeAspect="1"/>
          </p:cNvPicPr>
          <p:nvPr/>
        </p:nvPicPr>
        <p:blipFill>
          <a:blip r:embed="rId2"/>
          <a:stretch>
            <a:fillRect/>
          </a:stretch>
        </p:blipFill>
        <p:spPr>
          <a:xfrm>
            <a:off x="0" y="0"/>
            <a:ext cx="13004800" cy="9753600"/>
          </a:xfrm>
          <a:prstGeom prst="rect">
            <a:avLst/>
          </a:prstGeom>
          <a:ln w="12700">
            <a:miter lim="400000"/>
          </a:ln>
        </p:spPr>
      </p:pic>
      <p:sp>
        <p:nvSpPr>
          <p:cNvPr id="138" name="Page name"/>
          <p:cNvSpPr txBox="1"/>
          <p:nvPr/>
        </p:nvSpPr>
        <p:spPr>
          <a:xfrm>
            <a:off x="806543" y="223927"/>
            <a:ext cx="1851469" cy="44114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r>
              <a:rPr lang="ru-RU" dirty="0"/>
              <a:t>О-символика</a:t>
            </a:r>
            <a:endParaRPr dirty="0"/>
          </a:p>
        </p:txBody>
      </p:sp>
      <p:sp>
        <p:nvSpPr>
          <p:cNvPr id="139" name="1 из 100"/>
          <p:cNvSpPr txBox="1"/>
          <p:nvPr/>
        </p:nvSpPr>
        <p:spPr>
          <a:xfrm>
            <a:off x="10989448" y="223927"/>
            <a:ext cx="1184619" cy="44114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lgn="r"/>
          </a:lstStyle>
          <a:p>
            <a:r>
              <a:rPr lang="ru-RU" dirty="0"/>
              <a:t>11</a:t>
            </a:r>
            <a:r>
              <a:rPr dirty="0"/>
              <a:t> </a:t>
            </a:r>
            <a:r>
              <a:rPr dirty="0" err="1"/>
              <a:t>из</a:t>
            </a:r>
            <a:r>
              <a:rPr dirty="0"/>
              <a:t> </a:t>
            </a:r>
            <a:r>
              <a:rPr lang="ru-RU" dirty="0"/>
              <a:t>24</a:t>
            </a:r>
            <a:endParaRPr dirty="0"/>
          </a:p>
        </p:txBody>
      </p:sp>
      <p:pic>
        <p:nvPicPr>
          <p:cNvPr id="2" name="Рисунок 1">
            <a:extLst>
              <a:ext uri="{FF2B5EF4-FFF2-40B4-BE49-F238E27FC236}">
                <a16:creationId xmlns:a16="http://schemas.microsoft.com/office/drawing/2014/main" id="{B992F10B-FD1E-484E-AAC6-CB5160E8A143}"/>
              </a:ext>
            </a:extLst>
          </p:cNvPr>
          <p:cNvPicPr>
            <a:picLocks noChangeAspect="1"/>
          </p:cNvPicPr>
          <p:nvPr/>
        </p:nvPicPr>
        <p:blipFill>
          <a:blip r:embed="rId3"/>
          <a:stretch>
            <a:fillRect/>
          </a:stretch>
        </p:blipFill>
        <p:spPr>
          <a:xfrm>
            <a:off x="1098839" y="1877568"/>
            <a:ext cx="10807122" cy="5081587"/>
          </a:xfrm>
          <a:prstGeom prst="rect">
            <a:avLst/>
          </a:prstGeom>
        </p:spPr>
      </p:pic>
      <p:sp>
        <p:nvSpPr>
          <p:cNvPr id="3" name="Прямоугольник 2">
            <a:extLst>
              <a:ext uri="{FF2B5EF4-FFF2-40B4-BE49-F238E27FC236}">
                <a16:creationId xmlns:a16="http://schemas.microsoft.com/office/drawing/2014/main" id="{CBF462DA-17D6-45E2-9535-7E5A648C436D}"/>
              </a:ext>
            </a:extLst>
          </p:cNvPr>
          <p:cNvSpPr/>
          <p:nvPr/>
        </p:nvSpPr>
        <p:spPr>
          <a:xfrm>
            <a:off x="4567936" y="8203713"/>
            <a:ext cx="3868928" cy="246221"/>
          </a:xfrm>
          <a:prstGeom prst="rect">
            <a:avLst/>
          </a:prstGeom>
        </p:spPr>
        <p:txBody>
          <a:bodyPr wrap="square">
            <a:spAutoFit/>
          </a:bodyPr>
          <a:lstStyle/>
          <a:p>
            <a:r>
              <a:rPr lang="en-US" sz="1000" dirty="0">
                <a:hlinkClick r:id="rId4"/>
              </a:rPr>
              <a:t>http://www.math.nsc.ru/LBRT/k5/OR-MMF/dasgupta_2014.pdf</a:t>
            </a:r>
            <a:endParaRPr lang="ru-RU" sz="1000" dirty="0"/>
          </a:p>
        </p:txBody>
      </p:sp>
    </p:spTree>
    <p:extLst>
      <p:ext uri="{BB962C8B-B14F-4D97-AF65-F5344CB8AC3E}">
        <p14:creationId xmlns:p14="http://schemas.microsoft.com/office/powerpoint/2010/main" val="1479525789"/>
      </p:ext>
    </p:extLst>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7" name="Algorithms.jpg" descr="Algorithms.jpg"/>
          <p:cNvPicPr>
            <a:picLocks noChangeAspect="1"/>
          </p:cNvPicPr>
          <p:nvPr/>
        </p:nvPicPr>
        <p:blipFill>
          <a:blip r:embed="rId2"/>
          <a:stretch>
            <a:fillRect/>
          </a:stretch>
        </p:blipFill>
        <p:spPr>
          <a:xfrm>
            <a:off x="0" y="0"/>
            <a:ext cx="13004800" cy="9753600"/>
          </a:xfrm>
          <a:prstGeom prst="rect">
            <a:avLst/>
          </a:prstGeom>
          <a:ln w="12700">
            <a:miter lim="400000"/>
          </a:ln>
        </p:spPr>
      </p:pic>
      <p:sp>
        <p:nvSpPr>
          <p:cNvPr id="138" name="Page name"/>
          <p:cNvSpPr txBox="1"/>
          <p:nvPr/>
        </p:nvSpPr>
        <p:spPr>
          <a:xfrm>
            <a:off x="806543" y="223927"/>
            <a:ext cx="3882473" cy="44114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r>
              <a:rPr lang="ru-RU" dirty="0"/>
              <a:t>Вычислительная сложность</a:t>
            </a:r>
            <a:endParaRPr dirty="0"/>
          </a:p>
        </p:txBody>
      </p:sp>
      <p:sp>
        <p:nvSpPr>
          <p:cNvPr id="139" name="1 из 100"/>
          <p:cNvSpPr txBox="1"/>
          <p:nvPr/>
        </p:nvSpPr>
        <p:spPr>
          <a:xfrm>
            <a:off x="10989448" y="223927"/>
            <a:ext cx="1184619" cy="44114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lgn="r"/>
          </a:lstStyle>
          <a:p>
            <a:r>
              <a:rPr lang="ru-RU" dirty="0"/>
              <a:t>12</a:t>
            </a:r>
            <a:r>
              <a:rPr dirty="0"/>
              <a:t> </a:t>
            </a:r>
            <a:r>
              <a:rPr dirty="0" err="1"/>
              <a:t>из</a:t>
            </a:r>
            <a:r>
              <a:rPr dirty="0"/>
              <a:t> </a:t>
            </a:r>
            <a:r>
              <a:rPr lang="ru-RU" dirty="0"/>
              <a:t>24</a:t>
            </a:r>
            <a:endParaRPr dirty="0"/>
          </a:p>
        </p:txBody>
      </p:sp>
      <p:pic>
        <p:nvPicPr>
          <p:cNvPr id="1026" name="Picture 2" descr="ÑÐ»Ð¾Ð¶Ð½Ð¾ÑÑÑ Ð°Ð»Ð³Ð¾ÑÐ¸ÑÐ¼Ð¾Ð²">
            <a:extLst>
              <a:ext uri="{FF2B5EF4-FFF2-40B4-BE49-F238E27FC236}">
                <a16:creationId xmlns:a16="http://schemas.microsoft.com/office/drawing/2014/main" id="{72BD4EAA-0BCD-49DE-A290-8C510EDA321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1175" y="3109151"/>
            <a:ext cx="11982450" cy="4486275"/>
          </a:xfrm>
          <a:prstGeom prst="rect">
            <a:avLst/>
          </a:prstGeom>
          <a:noFill/>
          <a:extLst>
            <a:ext uri="{909E8E84-426E-40DD-AFC4-6F175D3DCCD1}">
              <a14:hiddenFill xmlns:a14="http://schemas.microsoft.com/office/drawing/2010/main">
                <a:solidFill>
                  <a:srgbClr val="FFFFFF"/>
                </a:solidFill>
              </a14:hiddenFill>
            </a:ext>
          </a:extLst>
        </p:spPr>
      </p:pic>
      <p:sp>
        <p:nvSpPr>
          <p:cNvPr id="7" name="Lorem ipsum dolor sit amet, consectetur adipiscing elit, sed do eiusmod tempor incididunt ut labore et dolore magna aliqua. Posuere urna nec tincidunt praesent semper feugiat nibh. Suspendisse potenti nullam ac tortor vitae purus faucibus ornare suspendisse. Et leo duis ut diam quam nulla porttitor massa id. Vitae turpis massa sed elementum tempus egestas sed sed risus. Vel pretium lectus quam id leo in vitae turpis massa. Bibendum arcu vitae elementum curabitur. Quam nulla porttitor massa id. Sed sed risus pretium quam vulputate. Dignissim diam quis enim lobortis scelerisque fermentum dui faucibus. Id interdum velit laoreet id donec ultrices. Est sit amet facilisis magna etiam tempor orci eu. Praesent tristique magna sit amet purus gravida. Aliquam ut porttitor leo a diam sollicitudin tempor id. Volutpat odio facilisis mauris sit amet massa vitae tortor. Phasellus faucibus scelerisque eleifend donec pretium vulputate sapien. Sapien faucibus et molestie ac.">
            <a:extLst>
              <a:ext uri="{FF2B5EF4-FFF2-40B4-BE49-F238E27FC236}">
                <a16:creationId xmlns:a16="http://schemas.microsoft.com/office/drawing/2014/main" id="{65AD3796-570C-48AF-8E5D-37AD71465641}"/>
              </a:ext>
            </a:extLst>
          </p:cNvPr>
          <p:cNvSpPr txBox="1"/>
          <p:nvPr/>
        </p:nvSpPr>
        <p:spPr>
          <a:xfrm>
            <a:off x="642743" y="1684070"/>
            <a:ext cx="9488810" cy="94820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nchor="ctr">
            <a:spAutoFit/>
          </a:bodyPr>
          <a:lstStyle>
            <a:lvl1pPr>
              <a:lnSpc>
                <a:spcPct val="120000"/>
              </a:lnSpc>
              <a:defRPr>
                <a:solidFill>
                  <a:srgbClr val="000000">
                    <a:alpha val="87087"/>
                  </a:srgbClr>
                </a:solidFill>
              </a:defRPr>
            </a:lvl1pPr>
          </a:lstStyle>
          <a:p>
            <a:pPr algn="just"/>
            <a:r>
              <a:rPr lang="ru-RU" sz="2400" dirty="0"/>
              <a:t>Пример сложности вычислений при фиксированном числе операций в секунду (10</a:t>
            </a:r>
            <a:r>
              <a:rPr lang="ru-RU" sz="2400" baseline="30000" dirty="0"/>
              <a:t>6</a:t>
            </a:r>
            <a:r>
              <a:rPr lang="ru-RU" sz="2400" dirty="0"/>
              <a:t>)</a:t>
            </a:r>
          </a:p>
        </p:txBody>
      </p:sp>
      <p:sp>
        <p:nvSpPr>
          <p:cNvPr id="2" name="Прямоугольник 1">
            <a:extLst>
              <a:ext uri="{FF2B5EF4-FFF2-40B4-BE49-F238E27FC236}">
                <a16:creationId xmlns:a16="http://schemas.microsoft.com/office/drawing/2014/main" id="{47C0E274-B99A-4246-8B52-F6F81A148824}"/>
              </a:ext>
            </a:extLst>
          </p:cNvPr>
          <p:cNvSpPr/>
          <p:nvPr/>
        </p:nvSpPr>
        <p:spPr>
          <a:xfrm>
            <a:off x="4643171" y="8366735"/>
            <a:ext cx="3732733" cy="246221"/>
          </a:xfrm>
          <a:prstGeom prst="rect">
            <a:avLst/>
          </a:prstGeom>
        </p:spPr>
        <p:txBody>
          <a:bodyPr wrap="square">
            <a:spAutoFit/>
          </a:bodyPr>
          <a:lstStyle/>
          <a:p>
            <a:r>
              <a:rPr lang="en-US" sz="1000" dirty="0">
                <a:hlinkClick r:id="rId4"/>
              </a:rPr>
              <a:t>https://tproger.ru/articles/computational-complexity-explained/</a:t>
            </a:r>
            <a:endParaRPr lang="ru-RU" sz="1000" dirty="0"/>
          </a:p>
        </p:txBody>
      </p:sp>
    </p:spTree>
    <p:extLst>
      <p:ext uri="{BB962C8B-B14F-4D97-AF65-F5344CB8AC3E}">
        <p14:creationId xmlns:p14="http://schemas.microsoft.com/office/powerpoint/2010/main" val="3549762952"/>
      </p:ext>
    </p:extLst>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7" name="Algorithms.jpg" descr="Algorithms.jpg"/>
          <p:cNvPicPr>
            <a:picLocks noChangeAspect="1"/>
          </p:cNvPicPr>
          <p:nvPr/>
        </p:nvPicPr>
        <p:blipFill>
          <a:blip r:embed="rId2"/>
          <a:stretch>
            <a:fillRect/>
          </a:stretch>
        </p:blipFill>
        <p:spPr>
          <a:xfrm>
            <a:off x="0" y="0"/>
            <a:ext cx="13004800" cy="9753600"/>
          </a:xfrm>
          <a:prstGeom prst="rect">
            <a:avLst/>
          </a:prstGeom>
          <a:ln w="12700">
            <a:miter lim="400000"/>
          </a:ln>
        </p:spPr>
      </p:pic>
      <p:sp>
        <p:nvSpPr>
          <p:cNvPr id="138" name="Page name"/>
          <p:cNvSpPr txBox="1"/>
          <p:nvPr/>
        </p:nvSpPr>
        <p:spPr>
          <a:xfrm>
            <a:off x="806543" y="223927"/>
            <a:ext cx="3882473" cy="44114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r>
              <a:rPr lang="ru-RU" dirty="0"/>
              <a:t>Вычислительная сложность</a:t>
            </a:r>
            <a:endParaRPr dirty="0"/>
          </a:p>
        </p:txBody>
      </p:sp>
      <p:sp>
        <p:nvSpPr>
          <p:cNvPr id="139" name="1 из 100"/>
          <p:cNvSpPr txBox="1"/>
          <p:nvPr/>
        </p:nvSpPr>
        <p:spPr>
          <a:xfrm>
            <a:off x="10989448" y="223927"/>
            <a:ext cx="1184619" cy="44114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lgn="r"/>
          </a:lstStyle>
          <a:p>
            <a:r>
              <a:rPr lang="ru-RU" dirty="0"/>
              <a:t>13</a:t>
            </a:r>
            <a:r>
              <a:rPr dirty="0"/>
              <a:t> </a:t>
            </a:r>
            <a:r>
              <a:rPr dirty="0" err="1"/>
              <a:t>из</a:t>
            </a:r>
            <a:r>
              <a:rPr dirty="0"/>
              <a:t> </a:t>
            </a:r>
            <a:r>
              <a:rPr lang="ru-RU" dirty="0"/>
              <a:t>24</a:t>
            </a:r>
            <a:endParaRPr dirty="0"/>
          </a:p>
        </p:txBody>
      </p:sp>
      <p:pic>
        <p:nvPicPr>
          <p:cNvPr id="2050" name="Picture 2" descr="Related image">
            <a:extLst>
              <a:ext uri="{FF2B5EF4-FFF2-40B4-BE49-F238E27FC236}">
                <a16:creationId xmlns:a16="http://schemas.microsoft.com/office/drawing/2014/main" id="{BED47204-4CF7-44AD-A78A-11D6B607018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11876" y="1334418"/>
            <a:ext cx="9400214" cy="6249006"/>
          </a:xfrm>
          <a:prstGeom prst="rect">
            <a:avLst/>
          </a:prstGeom>
          <a:noFill/>
          <a:extLst>
            <a:ext uri="{909E8E84-426E-40DD-AFC4-6F175D3DCCD1}">
              <a14:hiddenFill xmlns:a14="http://schemas.microsoft.com/office/drawing/2010/main">
                <a:solidFill>
                  <a:srgbClr val="FFFFFF"/>
                </a:solidFill>
              </a14:hiddenFill>
            </a:ext>
          </a:extLst>
        </p:spPr>
      </p:pic>
      <p:sp>
        <p:nvSpPr>
          <p:cNvPr id="2" name="Прямоугольник 1">
            <a:extLst>
              <a:ext uri="{FF2B5EF4-FFF2-40B4-BE49-F238E27FC236}">
                <a16:creationId xmlns:a16="http://schemas.microsoft.com/office/drawing/2014/main" id="{F5A79569-5138-4C54-9C24-84C603029E2B}"/>
              </a:ext>
            </a:extLst>
          </p:cNvPr>
          <p:cNvSpPr/>
          <p:nvPr/>
        </p:nvSpPr>
        <p:spPr>
          <a:xfrm>
            <a:off x="3464052" y="8390412"/>
            <a:ext cx="5106924" cy="246221"/>
          </a:xfrm>
          <a:prstGeom prst="rect">
            <a:avLst/>
          </a:prstGeom>
        </p:spPr>
        <p:txBody>
          <a:bodyPr wrap="square">
            <a:spAutoFit/>
          </a:bodyPr>
          <a:lstStyle/>
          <a:p>
            <a:r>
              <a:rPr lang="en-US" sz="1000" dirty="0">
                <a:hlinkClick r:id="rId4"/>
              </a:rPr>
              <a:t>https://dev.to/madisonstankevich/big-o-notation-a-brief-overview-for-the-beginner-1o13</a:t>
            </a:r>
            <a:endParaRPr lang="ru-RU" sz="1000" dirty="0"/>
          </a:p>
        </p:txBody>
      </p:sp>
    </p:spTree>
    <p:extLst>
      <p:ext uri="{BB962C8B-B14F-4D97-AF65-F5344CB8AC3E}">
        <p14:creationId xmlns:p14="http://schemas.microsoft.com/office/powerpoint/2010/main" val="1189996610"/>
      </p:ext>
    </p:extLst>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7" name="Algorithms.jpg" descr="Algorithms.jpg"/>
          <p:cNvPicPr>
            <a:picLocks noChangeAspect="1"/>
          </p:cNvPicPr>
          <p:nvPr/>
        </p:nvPicPr>
        <p:blipFill>
          <a:blip r:embed="rId2"/>
          <a:stretch>
            <a:fillRect/>
          </a:stretch>
        </p:blipFill>
        <p:spPr>
          <a:xfrm>
            <a:off x="0" y="0"/>
            <a:ext cx="13004800" cy="9753600"/>
          </a:xfrm>
          <a:prstGeom prst="rect">
            <a:avLst/>
          </a:prstGeom>
          <a:ln w="12700">
            <a:miter lim="400000"/>
          </a:ln>
        </p:spPr>
      </p:pic>
      <p:sp>
        <p:nvSpPr>
          <p:cNvPr id="138" name="Page name"/>
          <p:cNvSpPr txBox="1"/>
          <p:nvPr/>
        </p:nvSpPr>
        <p:spPr>
          <a:xfrm>
            <a:off x="806543" y="223927"/>
            <a:ext cx="3882473" cy="44114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r>
              <a:rPr lang="ru-RU" dirty="0"/>
              <a:t>Вычислительная сложность</a:t>
            </a:r>
            <a:endParaRPr dirty="0"/>
          </a:p>
        </p:txBody>
      </p:sp>
      <p:sp>
        <p:nvSpPr>
          <p:cNvPr id="139" name="1 из 100"/>
          <p:cNvSpPr txBox="1"/>
          <p:nvPr/>
        </p:nvSpPr>
        <p:spPr>
          <a:xfrm>
            <a:off x="10757012" y="223927"/>
            <a:ext cx="1417055" cy="44114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lgn="r"/>
          </a:lstStyle>
          <a:p>
            <a:r>
              <a:rPr lang="ru-RU" dirty="0"/>
              <a:t>13</a:t>
            </a:r>
            <a:r>
              <a:rPr lang="en-US" dirty="0"/>
              <a:t>.5</a:t>
            </a:r>
            <a:r>
              <a:rPr dirty="0"/>
              <a:t> </a:t>
            </a:r>
            <a:r>
              <a:rPr dirty="0" err="1"/>
              <a:t>из</a:t>
            </a:r>
            <a:r>
              <a:rPr dirty="0"/>
              <a:t> </a:t>
            </a:r>
            <a:r>
              <a:rPr lang="ru-RU" dirty="0"/>
              <a:t>24</a:t>
            </a:r>
            <a:endParaRPr dirty="0"/>
          </a:p>
        </p:txBody>
      </p:sp>
      <p:sp>
        <p:nvSpPr>
          <p:cNvPr id="2" name="Прямоугольник 1">
            <a:extLst>
              <a:ext uri="{FF2B5EF4-FFF2-40B4-BE49-F238E27FC236}">
                <a16:creationId xmlns:a16="http://schemas.microsoft.com/office/drawing/2014/main" id="{F5A79569-5138-4C54-9C24-84C603029E2B}"/>
              </a:ext>
            </a:extLst>
          </p:cNvPr>
          <p:cNvSpPr/>
          <p:nvPr/>
        </p:nvSpPr>
        <p:spPr>
          <a:xfrm>
            <a:off x="3464052" y="8390412"/>
            <a:ext cx="5106924" cy="246221"/>
          </a:xfrm>
          <a:prstGeom prst="rect">
            <a:avLst/>
          </a:prstGeom>
        </p:spPr>
        <p:txBody>
          <a:bodyPr wrap="square">
            <a:spAutoFit/>
          </a:bodyPr>
          <a:lstStyle/>
          <a:p>
            <a:r>
              <a:rPr lang="en-US" sz="1000" dirty="0">
                <a:hlinkClick r:id="rId3"/>
              </a:rPr>
              <a:t>https://dev.to/madisonstankevich/big-o-notation-a-brief-overview-for-the-beginner-1o13</a:t>
            </a:r>
            <a:endParaRPr lang="ru-RU" sz="1000" dirty="0"/>
          </a:p>
        </p:txBody>
      </p:sp>
      <p:pic>
        <p:nvPicPr>
          <p:cNvPr id="3" name="Рисунок 2">
            <a:extLst>
              <a:ext uri="{FF2B5EF4-FFF2-40B4-BE49-F238E27FC236}">
                <a16:creationId xmlns:a16="http://schemas.microsoft.com/office/drawing/2014/main" id="{D23C1C7D-7E30-0C49-9F73-E25175EC5088}"/>
              </a:ext>
            </a:extLst>
          </p:cNvPr>
          <p:cNvPicPr>
            <a:picLocks noChangeAspect="1"/>
          </p:cNvPicPr>
          <p:nvPr/>
        </p:nvPicPr>
        <p:blipFill>
          <a:blip r:embed="rId4"/>
          <a:stretch>
            <a:fillRect/>
          </a:stretch>
        </p:blipFill>
        <p:spPr>
          <a:xfrm>
            <a:off x="2566010" y="881482"/>
            <a:ext cx="7872780" cy="7990636"/>
          </a:xfrm>
          <a:prstGeom prst="rect">
            <a:avLst/>
          </a:prstGeom>
        </p:spPr>
      </p:pic>
    </p:spTree>
    <p:extLst>
      <p:ext uri="{BB962C8B-B14F-4D97-AF65-F5344CB8AC3E}">
        <p14:creationId xmlns:p14="http://schemas.microsoft.com/office/powerpoint/2010/main" val="688202308"/>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7" name="Algorithms.jpg" descr="Algorithms.jpg"/>
          <p:cNvPicPr>
            <a:picLocks noChangeAspect="1"/>
          </p:cNvPicPr>
          <p:nvPr/>
        </p:nvPicPr>
        <p:blipFill>
          <a:blip r:embed="rId2"/>
          <a:stretch>
            <a:fillRect/>
          </a:stretch>
        </p:blipFill>
        <p:spPr>
          <a:xfrm>
            <a:off x="0" y="-14990"/>
            <a:ext cx="13004800" cy="9753600"/>
          </a:xfrm>
          <a:prstGeom prst="rect">
            <a:avLst/>
          </a:prstGeom>
          <a:ln w="12700">
            <a:miter lim="400000"/>
          </a:ln>
        </p:spPr>
      </p:pic>
      <p:sp>
        <p:nvSpPr>
          <p:cNvPr id="138" name="Page name"/>
          <p:cNvSpPr txBox="1"/>
          <p:nvPr/>
        </p:nvSpPr>
        <p:spPr>
          <a:xfrm>
            <a:off x="806543" y="223927"/>
            <a:ext cx="1697581" cy="44114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r>
              <a:rPr lang="ru-RU" dirty="0"/>
              <a:t>Трансляция</a:t>
            </a:r>
            <a:endParaRPr dirty="0"/>
          </a:p>
        </p:txBody>
      </p:sp>
      <p:pic>
        <p:nvPicPr>
          <p:cNvPr id="5" name="Рисунок 4">
            <a:extLst>
              <a:ext uri="{FF2B5EF4-FFF2-40B4-BE49-F238E27FC236}">
                <a16:creationId xmlns:a16="http://schemas.microsoft.com/office/drawing/2014/main" id="{8AE37E49-1266-3903-CE72-4EDA16FEA027}"/>
              </a:ext>
            </a:extLst>
          </p:cNvPr>
          <p:cNvPicPr>
            <a:picLocks noChangeAspect="1"/>
          </p:cNvPicPr>
          <p:nvPr/>
        </p:nvPicPr>
        <p:blipFill>
          <a:blip r:embed="rId3"/>
          <a:stretch>
            <a:fillRect/>
          </a:stretch>
        </p:blipFill>
        <p:spPr>
          <a:xfrm>
            <a:off x="2040959" y="4320074"/>
            <a:ext cx="2804203" cy="4176043"/>
          </a:xfrm>
          <a:prstGeom prst="rect">
            <a:avLst/>
          </a:prstGeom>
        </p:spPr>
      </p:pic>
      <p:pic>
        <p:nvPicPr>
          <p:cNvPr id="7" name="Рисунок 6">
            <a:extLst>
              <a:ext uri="{FF2B5EF4-FFF2-40B4-BE49-F238E27FC236}">
                <a16:creationId xmlns:a16="http://schemas.microsoft.com/office/drawing/2014/main" id="{895BC7F4-48AB-B9BB-3D67-ED96BE6081FE}"/>
              </a:ext>
            </a:extLst>
          </p:cNvPr>
          <p:cNvPicPr>
            <a:picLocks noChangeAspect="1"/>
          </p:cNvPicPr>
          <p:nvPr/>
        </p:nvPicPr>
        <p:blipFill>
          <a:blip r:embed="rId4"/>
          <a:stretch>
            <a:fillRect/>
          </a:stretch>
        </p:blipFill>
        <p:spPr>
          <a:xfrm>
            <a:off x="7154495" y="4794307"/>
            <a:ext cx="3540973" cy="3292276"/>
          </a:xfrm>
          <a:prstGeom prst="rect">
            <a:avLst/>
          </a:prstGeom>
        </p:spPr>
      </p:pic>
      <p:sp>
        <p:nvSpPr>
          <p:cNvPr id="8" name="Lorem ipsum dolor sit amet, consectetur adipiscing elit, sed do eiusmod tempor incididunt ut labore et dolore magna aliqua. Posuere urna nec tincidunt praesent semper feugiat nibh. Suspendisse potenti nullam ac tortor vitae purus faucibus ornare suspendisse. Et leo duis ut diam quam nulla porttitor massa id. Vitae turpis massa sed elementum tempus egestas sed sed risus. Vel pretium lectus quam id leo in vitae turpis massa. Bibendum arcu vitae elementum curabitur. Quam nulla porttitor massa id. Sed sed risus pretium quam vulputate. Dignissim diam quis enim lobortis scelerisque fermentum dui faucibus. Id interdum velit laoreet id donec ultrices. Est sit amet facilisis magna etiam tempor orci eu. Praesent tristique magna sit amet purus gravida. Aliquam ut porttitor leo a diam sollicitudin tempor id. Volutpat odio facilisis mauris sit amet massa vitae tortor. Phasellus faucibus scelerisque eleifend donec pretium vulputate sapien. Sapien faucibus et molestie ac.">
            <a:extLst>
              <a:ext uri="{FF2B5EF4-FFF2-40B4-BE49-F238E27FC236}">
                <a16:creationId xmlns:a16="http://schemas.microsoft.com/office/drawing/2014/main" id="{8E3E2D1B-3DCF-2236-CD16-549701FFFC21}"/>
              </a:ext>
            </a:extLst>
          </p:cNvPr>
          <p:cNvSpPr txBox="1"/>
          <p:nvPr/>
        </p:nvSpPr>
        <p:spPr>
          <a:xfrm>
            <a:off x="806543" y="1052116"/>
            <a:ext cx="11262470" cy="18415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lnSpc>
                <a:spcPct val="120000"/>
              </a:lnSpc>
              <a:defRPr>
                <a:solidFill>
                  <a:srgbClr val="000000">
                    <a:alpha val="87087"/>
                  </a:srgbClr>
                </a:solidFill>
              </a:defRPr>
            </a:lvl1pPr>
          </a:lstStyle>
          <a:p>
            <a:r>
              <a:rPr lang="ru-RU" sz="2400" b="1" dirty="0"/>
              <a:t>Как работают компилируемые языки программирования</a:t>
            </a:r>
          </a:p>
          <a:p>
            <a:endParaRPr lang="en-US" sz="2400" b="1" dirty="0"/>
          </a:p>
          <a:p>
            <a:r>
              <a:rPr lang="ru-RU" sz="2400" b="1" dirty="0"/>
              <a:t>Компилятор</a:t>
            </a:r>
            <a:r>
              <a:rPr lang="ru-RU" sz="2400" dirty="0"/>
              <a:t> - </a:t>
            </a:r>
            <a:r>
              <a:rPr lang="ru-RU" sz="2400" b="0" i="0" dirty="0">
                <a:solidFill>
                  <a:srgbClr val="1F2328"/>
                </a:solidFill>
                <a:effectLst/>
              </a:rPr>
              <a:t>осуществляет перевод всего исходного кода на машинный язык, сразу проверяет ее корректность</a:t>
            </a:r>
            <a:endParaRPr lang="ru-RU" sz="2400" dirty="0"/>
          </a:p>
        </p:txBody>
      </p:sp>
      <p:sp>
        <p:nvSpPr>
          <p:cNvPr id="9" name="Lorem ipsum dolor sit amet, consectetur adipiscing elit, sed do eiusmod tempor incididunt ut labore et dolore magna aliqua. Posuere urna nec tincidunt praesent semper feugiat nibh. Suspendisse potenti nullam ac tortor vitae purus faucibus ornare suspendisse. Et leo duis ut diam quam nulla porttitor massa id. Vitae turpis massa sed elementum tempus egestas sed sed risus. Vel pretium lectus quam id leo in vitae turpis massa. Bibendum arcu vitae elementum curabitur. Quam nulla porttitor massa id. Sed sed risus pretium quam vulputate. Dignissim diam quis enim lobortis scelerisque fermentum dui faucibus. Id interdum velit laoreet id donec ultrices. Est sit amet facilisis magna etiam tempor orci eu. Praesent tristique magna sit amet purus gravida. Aliquam ut porttitor leo a diam sollicitudin tempor id. Volutpat odio facilisis mauris sit amet massa vitae tortor. Phasellus faucibus scelerisque eleifend donec pretium vulputate sapien. Sapien faucibus et molestie ac.">
            <a:extLst>
              <a:ext uri="{FF2B5EF4-FFF2-40B4-BE49-F238E27FC236}">
                <a16:creationId xmlns:a16="http://schemas.microsoft.com/office/drawing/2014/main" id="{F8E5E49B-BECF-0593-444A-1E00810C5D1D}"/>
              </a:ext>
            </a:extLst>
          </p:cNvPr>
          <p:cNvSpPr txBox="1"/>
          <p:nvPr/>
        </p:nvSpPr>
        <p:spPr>
          <a:xfrm>
            <a:off x="1928725" y="3380910"/>
            <a:ext cx="3148315" cy="95513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nchor="ctr">
            <a:spAutoFit/>
          </a:bodyPr>
          <a:lstStyle>
            <a:lvl1pPr>
              <a:lnSpc>
                <a:spcPct val="120000"/>
              </a:lnSpc>
              <a:defRPr>
                <a:solidFill>
                  <a:srgbClr val="000000">
                    <a:alpha val="87087"/>
                  </a:srgbClr>
                </a:solidFill>
              </a:defRPr>
            </a:lvl1pPr>
          </a:lstStyle>
          <a:p>
            <a:r>
              <a:rPr lang="ru-RU" sz="2400" dirty="0"/>
              <a:t>1.Написание кода</a:t>
            </a:r>
            <a:r>
              <a:rPr lang="en-US" sz="2400" dirty="0"/>
              <a:t> + </a:t>
            </a:r>
            <a:r>
              <a:rPr lang="ru-RU" sz="2400" dirty="0"/>
              <a:t>компиляция</a:t>
            </a:r>
          </a:p>
        </p:txBody>
      </p:sp>
      <p:sp>
        <p:nvSpPr>
          <p:cNvPr id="10" name="Lorem ipsum dolor sit amet, consectetur adipiscing elit, sed do eiusmod tempor incididunt ut labore et dolore magna aliqua. Posuere urna nec tincidunt praesent semper feugiat nibh. Suspendisse potenti nullam ac tortor vitae purus faucibus ornare suspendisse. Et leo duis ut diam quam nulla porttitor massa id. Vitae turpis massa sed elementum tempus egestas sed sed risus. Vel pretium lectus quam id leo in vitae turpis massa. Bibendum arcu vitae elementum curabitur. Quam nulla porttitor massa id. Sed sed risus pretium quam vulputate. Dignissim diam quis enim lobortis scelerisque fermentum dui faucibus. Id interdum velit laoreet id donec ultrices. Est sit amet facilisis magna etiam tempor orci eu. Praesent tristique magna sit amet purus gravida. Aliquam ut porttitor leo a diam sollicitudin tempor id. Volutpat odio facilisis mauris sit amet massa vitae tortor. Phasellus faucibus scelerisque eleifend donec pretium vulputate sapien. Sapien faucibus et molestie ac.">
            <a:extLst>
              <a:ext uri="{FF2B5EF4-FFF2-40B4-BE49-F238E27FC236}">
                <a16:creationId xmlns:a16="http://schemas.microsoft.com/office/drawing/2014/main" id="{A93F61CD-17DB-7B01-C52A-5F665145DCFB}"/>
              </a:ext>
            </a:extLst>
          </p:cNvPr>
          <p:cNvSpPr txBox="1"/>
          <p:nvPr/>
        </p:nvSpPr>
        <p:spPr>
          <a:xfrm>
            <a:off x="7355657" y="3588009"/>
            <a:ext cx="3370526" cy="5119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nchor="ctr">
            <a:spAutoFit/>
          </a:bodyPr>
          <a:lstStyle>
            <a:lvl1pPr>
              <a:lnSpc>
                <a:spcPct val="120000"/>
              </a:lnSpc>
              <a:defRPr>
                <a:solidFill>
                  <a:srgbClr val="000000">
                    <a:alpha val="87087"/>
                  </a:srgbClr>
                </a:solidFill>
              </a:defRPr>
            </a:lvl1pPr>
          </a:lstStyle>
          <a:p>
            <a:r>
              <a:rPr lang="ru-RU" sz="2400" dirty="0"/>
              <a:t>2. Выполнение кода</a:t>
            </a:r>
          </a:p>
        </p:txBody>
      </p:sp>
      <p:sp>
        <p:nvSpPr>
          <p:cNvPr id="11" name="TextBox 10">
            <a:extLst>
              <a:ext uri="{FF2B5EF4-FFF2-40B4-BE49-F238E27FC236}">
                <a16:creationId xmlns:a16="http://schemas.microsoft.com/office/drawing/2014/main" id="{5070F1BE-6613-DE17-90C6-C61DA1188767}"/>
              </a:ext>
            </a:extLst>
          </p:cNvPr>
          <p:cNvSpPr txBox="1"/>
          <p:nvPr/>
        </p:nvSpPr>
        <p:spPr>
          <a:xfrm>
            <a:off x="4515928" y="8957714"/>
            <a:ext cx="4800600" cy="26161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1100" dirty="0"/>
              <a:t>Picture:</a:t>
            </a:r>
            <a:r>
              <a:rPr lang="en-US" sz="1100" dirty="0">
                <a:hlinkClick r:id="rId5"/>
              </a:rPr>
              <a:t> </a:t>
            </a:r>
            <a:r>
              <a:rPr lang="ru-RU" sz="1100" dirty="0">
                <a:hlinkClick r:id="rId5"/>
              </a:rPr>
              <a:t>https://thevaluable.dev/difference-between-compiler-interpreter/</a:t>
            </a:r>
            <a:endParaRPr lang="ru-RU" sz="1100" dirty="0"/>
          </a:p>
        </p:txBody>
      </p:sp>
    </p:spTree>
    <p:extLst>
      <p:ext uri="{BB962C8B-B14F-4D97-AF65-F5344CB8AC3E}">
        <p14:creationId xmlns:p14="http://schemas.microsoft.com/office/powerpoint/2010/main" val="308371112"/>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7" name="Algorithms.jpg" descr="Algorithms.jpg"/>
          <p:cNvPicPr>
            <a:picLocks noChangeAspect="1"/>
          </p:cNvPicPr>
          <p:nvPr/>
        </p:nvPicPr>
        <p:blipFill>
          <a:blip r:embed="rId2"/>
          <a:stretch>
            <a:fillRect/>
          </a:stretch>
        </p:blipFill>
        <p:spPr>
          <a:xfrm>
            <a:off x="0" y="-14990"/>
            <a:ext cx="13004800" cy="9753600"/>
          </a:xfrm>
          <a:prstGeom prst="rect">
            <a:avLst/>
          </a:prstGeom>
          <a:ln w="12700">
            <a:miter lim="400000"/>
          </a:ln>
        </p:spPr>
      </p:pic>
      <p:sp>
        <p:nvSpPr>
          <p:cNvPr id="138" name="Page name"/>
          <p:cNvSpPr txBox="1"/>
          <p:nvPr/>
        </p:nvSpPr>
        <p:spPr>
          <a:xfrm>
            <a:off x="806543" y="223927"/>
            <a:ext cx="1697581" cy="44114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r>
              <a:rPr lang="ru-RU" dirty="0"/>
              <a:t>Трансляция</a:t>
            </a:r>
            <a:endParaRPr dirty="0"/>
          </a:p>
        </p:txBody>
      </p:sp>
      <p:sp>
        <p:nvSpPr>
          <p:cNvPr id="8" name="Lorem ipsum dolor sit amet, consectetur adipiscing elit, sed do eiusmod tempor incididunt ut labore et dolore magna aliqua. Posuere urna nec tincidunt praesent semper feugiat nibh. Suspendisse potenti nullam ac tortor vitae purus faucibus ornare suspendisse. Et leo duis ut diam quam nulla porttitor massa id. Vitae turpis massa sed elementum tempus egestas sed sed risus. Vel pretium lectus quam id leo in vitae turpis massa. Bibendum arcu vitae elementum curabitur. Quam nulla porttitor massa id. Sed sed risus pretium quam vulputate. Dignissim diam quis enim lobortis scelerisque fermentum dui faucibus. Id interdum velit laoreet id donec ultrices. Est sit amet facilisis magna etiam tempor orci eu. Praesent tristique magna sit amet purus gravida. Aliquam ut porttitor leo a diam sollicitudin tempor id. Volutpat odio facilisis mauris sit amet massa vitae tortor. Phasellus faucibus scelerisque eleifend donec pretium vulputate sapien. Sapien faucibus et molestie ac.">
            <a:extLst>
              <a:ext uri="{FF2B5EF4-FFF2-40B4-BE49-F238E27FC236}">
                <a16:creationId xmlns:a16="http://schemas.microsoft.com/office/drawing/2014/main" id="{8E3E2D1B-3DCF-2236-CD16-549701FFFC21}"/>
              </a:ext>
            </a:extLst>
          </p:cNvPr>
          <p:cNvSpPr txBox="1"/>
          <p:nvPr/>
        </p:nvSpPr>
        <p:spPr>
          <a:xfrm>
            <a:off x="806543" y="830517"/>
            <a:ext cx="11262470" cy="228472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lnSpc>
                <a:spcPct val="120000"/>
              </a:lnSpc>
              <a:defRPr>
                <a:solidFill>
                  <a:srgbClr val="000000">
                    <a:alpha val="87087"/>
                  </a:srgbClr>
                </a:solidFill>
              </a:defRPr>
            </a:lvl1pPr>
          </a:lstStyle>
          <a:p>
            <a:r>
              <a:rPr lang="ru-RU" sz="2400" b="1" dirty="0"/>
              <a:t>Как работают интерпретируемые языки программирования</a:t>
            </a:r>
          </a:p>
          <a:p>
            <a:endParaRPr lang="en-US" sz="2400" b="1" dirty="0"/>
          </a:p>
          <a:p>
            <a:r>
              <a:rPr lang="ru-RU" sz="2400" b="1" dirty="0"/>
              <a:t>Интерпретатор</a:t>
            </a:r>
            <a:r>
              <a:rPr lang="ru-RU" sz="2400" dirty="0"/>
              <a:t> - </a:t>
            </a:r>
            <a:r>
              <a:rPr lang="ru-RU" sz="2400" dirty="0">
                <a:solidFill>
                  <a:srgbClr val="1F2328"/>
                </a:solidFill>
              </a:rPr>
              <a:t>поочередный перевод каждого оператора исходной программы на машинный языки и немедленное выполнение его с одновременной проверкой правильности</a:t>
            </a:r>
          </a:p>
        </p:txBody>
      </p:sp>
      <p:sp>
        <p:nvSpPr>
          <p:cNvPr id="9" name="Lorem ipsum dolor sit amet, consectetur adipiscing elit, sed do eiusmod tempor incididunt ut labore et dolore magna aliqua. Posuere urna nec tincidunt praesent semper feugiat nibh. Suspendisse potenti nullam ac tortor vitae purus faucibus ornare suspendisse. Et leo duis ut diam quam nulla porttitor massa id. Vitae turpis massa sed elementum tempus egestas sed sed risus. Vel pretium lectus quam id leo in vitae turpis massa. Bibendum arcu vitae elementum curabitur. Quam nulla porttitor massa id. Sed sed risus pretium quam vulputate. Dignissim diam quis enim lobortis scelerisque fermentum dui faucibus. Id interdum velit laoreet id donec ultrices. Est sit amet facilisis magna etiam tempor orci eu. Praesent tristique magna sit amet purus gravida. Aliquam ut porttitor leo a diam sollicitudin tempor id. Volutpat odio facilisis mauris sit amet massa vitae tortor. Phasellus faucibus scelerisque eleifend donec pretium vulputate sapien. Sapien faucibus et molestie ac.">
            <a:extLst>
              <a:ext uri="{FF2B5EF4-FFF2-40B4-BE49-F238E27FC236}">
                <a16:creationId xmlns:a16="http://schemas.microsoft.com/office/drawing/2014/main" id="{F8E5E49B-BECF-0593-444A-1E00810C5D1D}"/>
              </a:ext>
            </a:extLst>
          </p:cNvPr>
          <p:cNvSpPr txBox="1"/>
          <p:nvPr/>
        </p:nvSpPr>
        <p:spPr>
          <a:xfrm>
            <a:off x="1404622" y="3303843"/>
            <a:ext cx="4677417" cy="95513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nchor="ctr">
            <a:spAutoFit/>
          </a:bodyPr>
          <a:lstStyle>
            <a:lvl1pPr>
              <a:lnSpc>
                <a:spcPct val="120000"/>
              </a:lnSpc>
              <a:defRPr>
                <a:solidFill>
                  <a:srgbClr val="000000">
                    <a:alpha val="87087"/>
                  </a:srgbClr>
                </a:solidFill>
              </a:defRPr>
            </a:lvl1pPr>
          </a:lstStyle>
          <a:p>
            <a:r>
              <a:rPr lang="ru-RU" sz="2400" dirty="0"/>
              <a:t>1.Написание кода</a:t>
            </a:r>
            <a:r>
              <a:rPr lang="en-US" sz="2400" dirty="0"/>
              <a:t> +</a:t>
            </a:r>
            <a:r>
              <a:rPr lang="ru-RU" sz="2400" dirty="0"/>
              <a:t> перевод в промежуточное представление</a:t>
            </a:r>
          </a:p>
        </p:txBody>
      </p:sp>
      <p:sp>
        <p:nvSpPr>
          <p:cNvPr id="10" name="Lorem ipsum dolor sit amet, consectetur adipiscing elit, sed do eiusmod tempor incididunt ut labore et dolore magna aliqua. Posuere urna nec tincidunt praesent semper feugiat nibh. Suspendisse potenti nullam ac tortor vitae purus faucibus ornare suspendisse. Et leo duis ut diam quam nulla porttitor massa id. Vitae turpis massa sed elementum tempus egestas sed sed risus. Vel pretium lectus quam id leo in vitae turpis massa. Bibendum arcu vitae elementum curabitur. Quam nulla porttitor massa id. Sed sed risus pretium quam vulputate. Dignissim diam quis enim lobortis scelerisque fermentum dui faucibus. Id interdum velit laoreet id donec ultrices. Est sit amet facilisis magna etiam tempor orci eu. Praesent tristique magna sit amet purus gravida. Aliquam ut porttitor leo a diam sollicitudin tempor id. Volutpat odio facilisis mauris sit amet massa vitae tortor. Phasellus faucibus scelerisque eleifend donec pretium vulputate sapien. Sapien faucibus et molestie ac.">
            <a:extLst>
              <a:ext uri="{FF2B5EF4-FFF2-40B4-BE49-F238E27FC236}">
                <a16:creationId xmlns:a16="http://schemas.microsoft.com/office/drawing/2014/main" id="{A93F61CD-17DB-7B01-C52A-5F665145DCFB}"/>
              </a:ext>
            </a:extLst>
          </p:cNvPr>
          <p:cNvSpPr txBox="1"/>
          <p:nvPr/>
        </p:nvSpPr>
        <p:spPr>
          <a:xfrm>
            <a:off x="7541930" y="3456864"/>
            <a:ext cx="3370526" cy="5119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nchor="ctr">
            <a:spAutoFit/>
          </a:bodyPr>
          <a:lstStyle>
            <a:lvl1pPr>
              <a:lnSpc>
                <a:spcPct val="120000"/>
              </a:lnSpc>
              <a:defRPr>
                <a:solidFill>
                  <a:srgbClr val="000000">
                    <a:alpha val="87087"/>
                  </a:srgbClr>
                </a:solidFill>
              </a:defRPr>
            </a:lvl1pPr>
          </a:lstStyle>
          <a:p>
            <a:r>
              <a:rPr lang="ru-RU" sz="2400" dirty="0"/>
              <a:t>2. Выполнение кода</a:t>
            </a:r>
          </a:p>
        </p:txBody>
      </p:sp>
      <p:sp>
        <p:nvSpPr>
          <p:cNvPr id="11" name="TextBox 10">
            <a:extLst>
              <a:ext uri="{FF2B5EF4-FFF2-40B4-BE49-F238E27FC236}">
                <a16:creationId xmlns:a16="http://schemas.microsoft.com/office/drawing/2014/main" id="{5070F1BE-6613-DE17-90C6-C61DA1188767}"/>
              </a:ext>
            </a:extLst>
          </p:cNvPr>
          <p:cNvSpPr txBox="1"/>
          <p:nvPr/>
        </p:nvSpPr>
        <p:spPr>
          <a:xfrm>
            <a:off x="4515928" y="8957714"/>
            <a:ext cx="4800600" cy="26161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1100" dirty="0"/>
              <a:t>Picture:</a:t>
            </a:r>
            <a:r>
              <a:rPr lang="en-US" sz="1100" dirty="0">
                <a:hlinkClick r:id="rId3"/>
              </a:rPr>
              <a:t> </a:t>
            </a:r>
            <a:r>
              <a:rPr lang="ru-RU" sz="1100" dirty="0">
                <a:hlinkClick r:id="rId3"/>
              </a:rPr>
              <a:t>https://thevaluable.dev/difference-between-compiler-interpreter/</a:t>
            </a:r>
            <a:endParaRPr lang="ru-RU" sz="1100" dirty="0"/>
          </a:p>
        </p:txBody>
      </p:sp>
      <p:pic>
        <p:nvPicPr>
          <p:cNvPr id="2" name="Рисунок 1">
            <a:extLst>
              <a:ext uri="{FF2B5EF4-FFF2-40B4-BE49-F238E27FC236}">
                <a16:creationId xmlns:a16="http://schemas.microsoft.com/office/drawing/2014/main" id="{9B7CAB98-C563-7217-3011-A09CB0BF6B6C}"/>
              </a:ext>
            </a:extLst>
          </p:cNvPr>
          <p:cNvPicPr>
            <a:picLocks noChangeAspect="1"/>
          </p:cNvPicPr>
          <p:nvPr/>
        </p:nvPicPr>
        <p:blipFill>
          <a:blip r:embed="rId4"/>
          <a:stretch>
            <a:fillRect/>
          </a:stretch>
        </p:blipFill>
        <p:spPr>
          <a:xfrm>
            <a:off x="2021910" y="4204301"/>
            <a:ext cx="2972784" cy="4343216"/>
          </a:xfrm>
          <a:prstGeom prst="rect">
            <a:avLst/>
          </a:prstGeom>
        </p:spPr>
      </p:pic>
      <p:pic>
        <p:nvPicPr>
          <p:cNvPr id="3" name="Рисунок 2">
            <a:extLst>
              <a:ext uri="{FF2B5EF4-FFF2-40B4-BE49-F238E27FC236}">
                <a16:creationId xmlns:a16="http://schemas.microsoft.com/office/drawing/2014/main" id="{C9F22E15-F513-AEFA-A3C7-08E24921A4F9}"/>
              </a:ext>
            </a:extLst>
          </p:cNvPr>
          <p:cNvPicPr>
            <a:picLocks noChangeAspect="1"/>
          </p:cNvPicPr>
          <p:nvPr/>
        </p:nvPicPr>
        <p:blipFill>
          <a:blip r:embed="rId5"/>
          <a:stretch>
            <a:fillRect/>
          </a:stretch>
        </p:blipFill>
        <p:spPr>
          <a:xfrm>
            <a:off x="7541930" y="4058165"/>
            <a:ext cx="3148314" cy="4380263"/>
          </a:xfrm>
          <a:prstGeom prst="rect">
            <a:avLst/>
          </a:prstGeom>
        </p:spPr>
      </p:pic>
    </p:spTree>
    <p:extLst>
      <p:ext uri="{BB962C8B-B14F-4D97-AF65-F5344CB8AC3E}">
        <p14:creationId xmlns:p14="http://schemas.microsoft.com/office/powerpoint/2010/main" val="3056543030"/>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7" name="Algorithms.jpg" descr="Algorithms.jpg"/>
          <p:cNvPicPr>
            <a:picLocks noChangeAspect="1"/>
          </p:cNvPicPr>
          <p:nvPr/>
        </p:nvPicPr>
        <p:blipFill>
          <a:blip r:embed="rId2"/>
          <a:stretch>
            <a:fillRect/>
          </a:stretch>
        </p:blipFill>
        <p:spPr>
          <a:xfrm>
            <a:off x="0" y="-14990"/>
            <a:ext cx="13004800" cy="9753600"/>
          </a:xfrm>
          <a:prstGeom prst="rect">
            <a:avLst/>
          </a:prstGeom>
          <a:ln w="12700">
            <a:miter lim="400000"/>
          </a:ln>
        </p:spPr>
      </p:pic>
      <p:sp>
        <p:nvSpPr>
          <p:cNvPr id="138" name="Page name"/>
          <p:cNvSpPr txBox="1"/>
          <p:nvPr/>
        </p:nvSpPr>
        <p:spPr>
          <a:xfrm>
            <a:off x="806543" y="223927"/>
            <a:ext cx="5418150" cy="44114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r>
              <a:rPr lang="ru-RU" dirty="0"/>
              <a:t>Компиляция и выполнение </a:t>
            </a:r>
            <a:r>
              <a:rPr lang="en-US" dirty="0"/>
              <a:t>(C language)</a:t>
            </a:r>
            <a:endParaRPr dirty="0"/>
          </a:p>
        </p:txBody>
      </p:sp>
      <p:sp>
        <p:nvSpPr>
          <p:cNvPr id="8" name="Lorem ipsum dolor sit amet, consectetur adipiscing elit, sed do eiusmod tempor incididunt ut labore et dolore magna aliqua. Posuere urna nec tincidunt praesent semper feugiat nibh. Suspendisse potenti nullam ac tortor vitae purus faucibus ornare suspendisse. Et leo duis ut diam quam nulla porttitor massa id. Vitae turpis massa sed elementum tempus egestas sed sed risus. Vel pretium lectus quam id leo in vitae turpis massa. Bibendum arcu vitae elementum curabitur. Quam nulla porttitor massa id. Sed sed risus pretium quam vulputate. Dignissim diam quis enim lobortis scelerisque fermentum dui faucibus. Id interdum velit laoreet id donec ultrices. Est sit amet facilisis magna etiam tempor orci eu. Praesent tristique magna sit amet purus gravida. Aliquam ut porttitor leo a diam sollicitudin tempor id. Volutpat odio facilisis mauris sit amet massa vitae tortor. Phasellus faucibus scelerisque eleifend donec pretium vulputate sapien. Sapien faucibus et molestie ac.">
            <a:extLst>
              <a:ext uri="{FF2B5EF4-FFF2-40B4-BE49-F238E27FC236}">
                <a16:creationId xmlns:a16="http://schemas.microsoft.com/office/drawing/2014/main" id="{8E3E2D1B-3DCF-2236-CD16-549701FFFC21}"/>
              </a:ext>
            </a:extLst>
          </p:cNvPr>
          <p:cNvSpPr txBox="1"/>
          <p:nvPr/>
        </p:nvSpPr>
        <p:spPr>
          <a:xfrm>
            <a:off x="806543" y="1311475"/>
            <a:ext cx="11262470" cy="5119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lnSpc>
                <a:spcPct val="120000"/>
              </a:lnSpc>
              <a:defRPr>
                <a:solidFill>
                  <a:srgbClr val="000000">
                    <a:alpha val="87087"/>
                  </a:srgbClr>
                </a:solidFill>
              </a:defRPr>
            </a:lvl1pPr>
          </a:lstStyle>
          <a:p>
            <a:r>
              <a:rPr lang="ru-RU" sz="2400" b="1" dirty="0"/>
              <a:t>Как работает компиляция в </a:t>
            </a:r>
            <a:r>
              <a:rPr lang="en-US" sz="2400" b="1" dirty="0"/>
              <a:t>C/C++</a:t>
            </a:r>
            <a:endParaRPr lang="ru-RU" sz="2400" b="1" dirty="0"/>
          </a:p>
        </p:txBody>
      </p:sp>
      <p:pic>
        <p:nvPicPr>
          <p:cNvPr id="2" name="Picture 1">
            <a:extLst>
              <a:ext uri="{FF2B5EF4-FFF2-40B4-BE49-F238E27FC236}">
                <a16:creationId xmlns:a16="http://schemas.microsoft.com/office/drawing/2014/main" id="{C6128AE0-3585-9634-1803-095C1761950E}"/>
              </a:ext>
            </a:extLst>
          </p:cNvPr>
          <p:cNvPicPr>
            <a:picLocks noChangeAspect="1"/>
          </p:cNvPicPr>
          <p:nvPr/>
        </p:nvPicPr>
        <p:blipFill>
          <a:blip r:embed="rId3"/>
          <a:stretch>
            <a:fillRect/>
          </a:stretch>
        </p:blipFill>
        <p:spPr>
          <a:xfrm>
            <a:off x="1631947" y="2568507"/>
            <a:ext cx="8582762" cy="5598140"/>
          </a:xfrm>
          <a:prstGeom prst="rect">
            <a:avLst/>
          </a:prstGeom>
        </p:spPr>
      </p:pic>
    </p:spTree>
    <p:extLst>
      <p:ext uri="{BB962C8B-B14F-4D97-AF65-F5344CB8AC3E}">
        <p14:creationId xmlns:p14="http://schemas.microsoft.com/office/powerpoint/2010/main" val="451728002"/>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7" name="Algorithms.jpg" descr="Algorithms.jpg"/>
          <p:cNvPicPr>
            <a:picLocks noChangeAspect="1"/>
          </p:cNvPicPr>
          <p:nvPr/>
        </p:nvPicPr>
        <p:blipFill>
          <a:blip r:embed="rId2"/>
          <a:stretch>
            <a:fillRect/>
          </a:stretch>
        </p:blipFill>
        <p:spPr>
          <a:xfrm>
            <a:off x="0" y="-14990"/>
            <a:ext cx="13004800" cy="9753600"/>
          </a:xfrm>
          <a:prstGeom prst="rect">
            <a:avLst/>
          </a:prstGeom>
          <a:ln w="12700">
            <a:miter lim="400000"/>
          </a:ln>
        </p:spPr>
      </p:pic>
      <p:sp>
        <p:nvSpPr>
          <p:cNvPr id="138" name="Page name"/>
          <p:cNvSpPr txBox="1"/>
          <p:nvPr/>
        </p:nvSpPr>
        <p:spPr>
          <a:xfrm>
            <a:off x="806543" y="223927"/>
            <a:ext cx="1845057" cy="44114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r>
              <a:rPr lang="ru-RU" dirty="0"/>
              <a:t>Типы данных</a:t>
            </a:r>
            <a:endParaRPr dirty="0"/>
          </a:p>
        </p:txBody>
      </p:sp>
      <p:sp>
        <p:nvSpPr>
          <p:cNvPr id="3" name="Rectangle 2"/>
          <p:cNvSpPr/>
          <p:nvPr/>
        </p:nvSpPr>
        <p:spPr>
          <a:xfrm>
            <a:off x="806544" y="1691313"/>
            <a:ext cx="10770106" cy="5376857"/>
          </a:xfrm>
          <a:prstGeom prst="rect">
            <a:avLst/>
          </a:prstGeom>
        </p:spPr>
        <p:txBody>
          <a:bodyPr wrap="square">
            <a:spAutoFit/>
          </a:bodyPr>
          <a:lstStyle/>
          <a:p>
            <a:pPr>
              <a:lnSpc>
                <a:spcPct val="120000"/>
              </a:lnSpc>
            </a:pPr>
            <a:r>
              <a:rPr lang="ru-RU" sz="2400" b="1" dirty="0">
                <a:solidFill>
                  <a:srgbClr val="000000">
                    <a:alpha val="87087"/>
                  </a:srgbClr>
                </a:solidFill>
              </a:rPr>
              <a:t>Различные категории типов данных</a:t>
            </a:r>
            <a:r>
              <a:rPr lang="en-US" sz="2400" b="1" dirty="0">
                <a:solidFill>
                  <a:srgbClr val="000000">
                    <a:alpha val="87087"/>
                  </a:srgbClr>
                </a:solidFill>
              </a:rPr>
              <a:t>:</a:t>
            </a:r>
          </a:p>
          <a:p>
            <a:pPr>
              <a:lnSpc>
                <a:spcPct val="120000"/>
              </a:lnSpc>
            </a:pPr>
            <a:endParaRPr lang="ru-RU" sz="2400" b="1" dirty="0">
              <a:solidFill>
                <a:srgbClr val="000000">
                  <a:alpha val="87087"/>
                </a:srgbClr>
              </a:solidFill>
            </a:endParaRPr>
          </a:p>
          <a:p>
            <a:pPr>
              <a:lnSpc>
                <a:spcPct val="120000"/>
              </a:lnSpc>
            </a:pPr>
            <a:r>
              <a:rPr lang="ru-RU" sz="2400" dirty="0">
                <a:solidFill>
                  <a:srgbClr val="000000">
                    <a:alpha val="87087"/>
                  </a:srgbClr>
                </a:solidFill>
              </a:rPr>
              <a:t>Целые числа</a:t>
            </a:r>
            <a:r>
              <a:rPr lang="en-US" sz="2400" dirty="0">
                <a:solidFill>
                  <a:srgbClr val="000000">
                    <a:alpha val="87087"/>
                  </a:srgbClr>
                </a:solidFill>
              </a:rPr>
              <a:t>:</a:t>
            </a:r>
          </a:p>
          <a:p>
            <a:pPr marL="342900" indent="-342900">
              <a:lnSpc>
                <a:spcPct val="120000"/>
              </a:lnSpc>
              <a:buFont typeface="Arial" panose="020B0604020202020204" pitchFamily="34" charset="0"/>
              <a:buChar char="•"/>
            </a:pPr>
            <a:r>
              <a:rPr lang="ru-RU" sz="2400" dirty="0">
                <a:solidFill>
                  <a:srgbClr val="000000">
                    <a:alpha val="87087"/>
                  </a:srgbClr>
                </a:solidFill>
              </a:rPr>
              <a:t>Беззнаковые целые числа</a:t>
            </a:r>
            <a:r>
              <a:rPr lang="en-US" sz="2400" dirty="0">
                <a:solidFill>
                  <a:srgbClr val="000000">
                    <a:alpha val="87087"/>
                  </a:srgbClr>
                </a:solidFill>
              </a:rPr>
              <a:t> (unsigned)</a:t>
            </a:r>
          </a:p>
          <a:p>
            <a:pPr marL="342900" indent="-342900">
              <a:lnSpc>
                <a:spcPct val="120000"/>
              </a:lnSpc>
              <a:buFont typeface="Arial" panose="020B0604020202020204" pitchFamily="34" charset="0"/>
              <a:buChar char="•"/>
            </a:pPr>
            <a:r>
              <a:rPr lang="ru-RU" sz="2400" dirty="0">
                <a:solidFill>
                  <a:srgbClr val="000000">
                    <a:alpha val="87087"/>
                  </a:srgbClr>
                </a:solidFill>
              </a:rPr>
              <a:t>Числа со знаком (</a:t>
            </a:r>
            <a:r>
              <a:rPr lang="en-US" sz="2400" dirty="0">
                <a:solidFill>
                  <a:srgbClr val="000000">
                    <a:alpha val="87087"/>
                  </a:srgbClr>
                </a:solidFill>
              </a:rPr>
              <a:t>signed)</a:t>
            </a:r>
            <a:endParaRPr lang="ru-RU" sz="2400" dirty="0">
              <a:solidFill>
                <a:srgbClr val="000000">
                  <a:alpha val="87087"/>
                </a:srgbClr>
              </a:solidFill>
            </a:endParaRPr>
          </a:p>
          <a:p>
            <a:pPr>
              <a:lnSpc>
                <a:spcPct val="120000"/>
              </a:lnSpc>
            </a:pPr>
            <a:endParaRPr lang="en-US" sz="2400" dirty="0">
              <a:solidFill>
                <a:srgbClr val="000000">
                  <a:alpha val="87087"/>
                </a:srgbClr>
              </a:solidFill>
            </a:endParaRPr>
          </a:p>
          <a:p>
            <a:pPr>
              <a:lnSpc>
                <a:spcPct val="120000"/>
              </a:lnSpc>
            </a:pPr>
            <a:r>
              <a:rPr lang="ru-RU" sz="2400" dirty="0">
                <a:solidFill>
                  <a:srgbClr val="000000">
                    <a:alpha val="87087"/>
                  </a:srgbClr>
                </a:solidFill>
              </a:rPr>
              <a:t>Вещественные числа</a:t>
            </a:r>
            <a:r>
              <a:rPr lang="en-US" sz="2400" dirty="0">
                <a:solidFill>
                  <a:srgbClr val="000000">
                    <a:alpha val="87087"/>
                  </a:srgbClr>
                </a:solidFill>
              </a:rPr>
              <a:t>/</a:t>
            </a:r>
            <a:r>
              <a:rPr lang="ru-RU" sz="2400" dirty="0">
                <a:solidFill>
                  <a:srgbClr val="000000">
                    <a:alpha val="87087"/>
                  </a:srgbClr>
                </a:solidFill>
              </a:rPr>
              <a:t>числа с плавающей точкой (</a:t>
            </a:r>
            <a:r>
              <a:rPr lang="en-US" sz="2400" dirty="0">
                <a:solidFill>
                  <a:srgbClr val="000000">
                    <a:alpha val="87087"/>
                  </a:srgbClr>
                </a:solidFill>
              </a:rPr>
              <a:t>floating point):</a:t>
            </a:r>
          </a:p>
          <a:p>
            <a:pPr marL="342900" lvl="7" indent="-342900">
              <a:lnSpc>
                <a:spcPct val="120000"/>
              </a:lnSpc>
              <a:buFont typeface="Arial" panose="020B0604020202020204" pitchFamily="34" charset="0"/>
              <a:buChar char="•"/>
            </a:pPr>
            <a:r>
              <a:rPr lang="ru-RU" sz="2400" dirty="0">
                <a:solidFill>
                  <a:srgbClr val="000000">
                    <a:alpha val="87087"/>
                  </a:srgbClr>
                </a:solidFill>
              </a:rPr>
              <a:t>числа с обычной точностью (</a:t>
            </a:r>
            <a:r>
              <a:rPr lang="en-US" sz="2400" dirty="0">
                <a:solidFill>
                  <a:srgbClr val="000000">
                    <a:alpha val="87087"/>
                  </a:srgbClr>
                </a:solidFill>
              </a:rPr>
              <a:t>float)</a:t>
            </a:r>
          </a:p>
          <a:p>
            <a:pPr marL="342900" indent="-342900">
              <a:lnSpc>
                <a:spcPct val="120000"/>
              </a:lnSpc>
              <a:buFont typeface="Arial" panose="020B0604020202020204" pitchFamily="34" charset="0"/>
              <a:buChar char="•"/>
            </a:pPr>
            <a:r>
              <a:rPr lang="ru-RU" sz="2400" dirty="0">
                <a:solidFill>
                  <a:srgbClr val="000000">
                    <a:alpha val="87087"/>
                  </a:srgbClr>
                </a:solidFill>
              </a:rPr>
              <a:t>числа с двойной точностью (</a:t>
            </a:r>
            <a:r>
              <a:rPr lang="en-US" sz="2400" dirty="0">
                <a:solidFill>
                  <a:srgbClr val="000000">
                    <a:alpha val="87087"/>
                  </a:srgbClr>
                </a:solidFill>
              </a:rPr>
              <a:t>double)</a:t>
            </a:r>
            <a:endParaRPr lang="ru-RU" sz="2400" dirty="0">
              <a:solidFill>
                <a:srgbClr val="000000">
                  <a:alpha val="87087"/>
                </a:srgbClr>
              </a:solidFill>
            </a:endParaRPr>
          </a:p>
          <a:p>
            <a:pPr>
              <a:lnSpc>
                <a:spcPct val="120000"/>
              </a:lnSpc>
            </a:pPr>
            <a:endParaRPr lang="ru-RU" sz="2400" dirty="0">
              <a:solidFill>
                <a:srgbClr val="000000">
                  <a:alpha val="87087"/>
                </a:srgbClr>
              </a:solidFill>
            </a:endParaRPr>
          </a:p>
          <a:p>
            <a:pPr>
              <a:lnSpc>
                <a:spcPct val="120000"/>
              </a:lnSpc>
            </a:pPr>
            <a:r>
              <a:rPr lang="ru-RU" sz="2400" dirty="0">
                <a:solidFill>
                  <a:srgbClr val="000000">
                    <a:alpha val="87087"/>
                  </a:srgbClr>
                </a:solidFill>
              </a:rPr>
              <a:t>Символы</a:t>
            </a:r>
            <a:r>
              <a:rPr lang="en-US" sz="2400" dirty="0">
                <a:solidFill>
                  <a:srgbClr val="000000">
                    <a:alpha val="87087"/>
                  </a:srgbClr>
                </a:solidFill>
              </a:rPr>
              <a:t> (character):</a:t>
            </a:r>
          </a:p>
          <a:p>
            <a:pPr marL="342900" indent="-342900">
              <a:lnSpc>
                <a:spcPct val="120000"/>
              </a:lnSpc>
              <a:buFont typeface="Arial" panose="020B0604020202020204" pitchFamily="34" charset="0"/>
              <a:buChar char="•"/>
            </a:pPr>
            <a:r>
              <a:rPr lang="en-US" sz="2400" dirty="0">
                <a:solidFill>
                  <a:srgbClr val="000000">
                    <a:alpha val="87087"/>
                  </a:srgbClr>
                </a:solidFill>
              </a:rPr>
              <a:t>ASCII </a:t>
            </a:r>
            <a:r>
              <a:rPr lang="ru-RU" sz="2400" dirty="0">
                <a:solidFill>
                  <a:srgbClr val="000000">
                    <a:alpha val="87087"/>
                  </a:srgbClr>
                </a:solidFill>
              </a:rPr>
              <a:t>символы </a:t>
            </a:r>
            <a:r>
              <a:rPr lang="en-US" sz="2400" dirty="0">
                <a:solidFill>
                  <a:srgbClr val="000000">
                    <a:alpha val="87087"/>
                  </a:srgbClr>
                </a:solidFill>
              </a:rPr>
              <a:t>(char)</a:t>
            </a:r>
            <a:endParaRPr lang="ru-RU" sz="2400" dirty="0">
              <a:solidFill>
                <a:srgbClr val="000000">
                  <a:alpha val="87087"/>
                </a:srgbClr>
              </a:solidFill>
            </a:endParaRPr>
          </a:p>
        </p:txBody>
      </p:sp>
    </p:spTree>
    <p:extLst>
      <p:ext uri="{BB962C8B-B14F-4D97-AF65-F5344CB8AC3E}">
        <p14:creationId xmlns:p14="http://schemas.microsoft.com/office/powerpoint/2010/main" val="2382706478"/>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7" name="Algorithms.jpg" descr="Algorithms.jpg"/>
          <p:cNvPicPr>
            <a:picLocks noChangeAspect="1"/>
          </p:cNvPicPr>
          <p:nvPr/>
        </p:nvPicPr>
        <p:blipFill>
          <a:blip r:embed="rId2"/>
          <a:stretch>
            <a:fillRect/>
          </a:stretch>
        </p:blipFill>
        <p:spPr>
          <a:xfrm>
            <a:off x="0" y="-14990"/>
            <a:ext cx="13004800" cy="9753600"/>
          </a:xfrm>
          <a:prstGeom prst="rect">
            <a:avLst/>
          </a:prstGeom>
          <a:ln w="12700">
            <a:miter lim="400000"/>
          </a:ln>
        </p:spPr>
      </p:pic>
      <p:sp>
        <p:nvSpPr>
          <p:cNvPr id="138" name="Page name"/>
          <p:cNvSpPr txBox="1"/>
          <p:nvPr/>
        </p:nvSpPr>
        <p:spPr>
          <a:xfrm>
            <a:off x="806543" y="223927"/>
            <a:ext cx="1845057" cy="44114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r>
              <a:rPr lang="ru-RU" dirty="0"/>
              <a:t>Типы данных</a:t>
            </a:r>
            <a:endParaRPr dirty="0"/>
          </a:p>
        </p:txBody>
      </p:sp>
      <p:sp>
        <p:nvSpPr>
          <p:cNvPr id="3" name="Rectangle 2"/>
          <p:cNvSpPr/>
          <p:nvPr/>
        </p:nvSpPr>
        <p:spPr>
          <a:xfrm>
            <a:off x="737532" y="1294498"/>
            <a:ext cx="12198257" cy="2717667"/>
          </a:xfrm>
          <a:prstGeom prst="rect">
            <a:avLst/>
          </a:prstGeom>
        </p:spPr>
        <p:txBody>
          <a:bodyPr wrap="square">
            <a:spAutoFit/>
          </a:bodyPr>
          <a:lstStyle/>
          <a:p>
            <a:pPr>
              <a:lnSpc>
                <a:spcPct val="120000"/>
              </a:lnSpc>
            </a:pPr>
            <a:r>
              <a:rPr lang="ru-RU" sz="2400" b="1" dirty="0">
                <a:solidFill>
                  <a:srgbClr val="000000">
                    <a:alpha val="87087"/>
                  </a:srgbClr>
                </a:solidFill>
              </a:rPr>
              <a:t>Беззнаковые целые числа</a:t>
            </a:r>
            <a:r>
              <a:rPr lang="en-US" sz="2400" b="1" dirty="0">
                <a:solidFill>
                  <a:srgbClr val="000000">
                    <a:alpha val="87087"/>
                  </a:srgbClr>
                </a:solidFill>
              </a:rPr>
              <a:t> (unsigned)</a:t>
            </a:r>
          </a:p>
          <a:p>
            <a:pPr>
              <a:lnSpc>
                <a:spcPct val="120000"/>
              </a:lnSpc>
            </a:pPr>
            <a:endParaRPr lang="en-US" sz="2400" b="1" dirty="0">
              <a:solidFill>
                <a:srgbClr val="000000">
                  <a:alpha val="87087"/>
                </a:srgbClr>
              </a:solidFill>
            </a:endParaRPr>
          </a:p>
          <a:p>
            <a:pPr>
              <a:lnSpc>
                <a:spcPct val="120000"/>
              </a:lnSpc>
            </a:pPr>
            <a:r>
              <a:rPr lang="ru-RU" sz="2400" dirty="0">
                <a:solidFill>
                  <a:srgbClr val="000000">
                    <a:alpha val="87087"/>
                  </a:srgbClr>
                </a:solidFill>
              </a:rPr>
              <a:t>Стратегия хранения беззнаковых целых чисел достаточно тривиальна – хранится само число в двоичном виде без всяких модификаций.</a:t>
            </a:r>
            <a:endParaRPr lang="en-US" sz="2400" dirty="0">
              <a:solidFill>
                <a:srgbClr val="000000">
                  <a:alpha val="87087"/>
                </a:srgbClr>
              </a:solidFill>
            </a:endParaRPr>
          </a:p>
          <a:p>
            <a:pPr>
              <a:lnSpc>
                <a:spcPct val="120000"/>
              </a:lnSpc>
            </a:pPr>
            <a:endParaRPr lang="en-US" sz="2400" dirty="0">
              <a:solidFill>
                <a:srgbClr val="000000">
                  <a:alpha val="87087"/>
                </a:srgbClr>
              </a:solidFill>
            </a:endParaRPr>
          </a:p>
          <a:p>
            <a:pPr>
              <a:lnSpc>
                <a:spcPct val="120000"/>
              </a:lnSpc>
            </a:pPr>
            <a:r>
              <a:rPr lang="en-US" sz="2400" dirty="0">
                <a:solidFill>
                  <a:srgbClr val="000000">
                    <a:alpha val="87087"/>
                  </a:srgbClr>
                </a:solidFill>
              </a:rPr>
              <a:t>short c = 10 -------&gt; </a:t>
            </a:r>
            <a:r>
              <a:rPr lang="ru-RU" sz="2400" dirty="0">
                <a:solidFill>
                  <a:srgbClr val="000000">
                    <a:alpha val="87087"/>
                  </a:srgbClr>
                </a:solidFill>
              </a:rPr>
              <a:t>0000000000001010</a:t>
            </a:r>
          </a:p>
        </p:txBody>
      </p:sp>
      <p:pic>
        <p:nvPicPr>
          <p:cNvPr id="4" name="Рисунок 3">
            <a:extLst>
              <a:ext uri="{FF2B5EF4-FFF2-40B4-BE49-F238E27FC236}">
                <a16:creationId xmlns:a16="http://schemas.microsoft.com/office/drawing/2014/main" id="{12F6298D-D3D9-99B6-6F2A-A57A26ED9DD8}"/>
              </a:ext>
            </a:extLst>
          </p:cNvPr>
          <p:cNvPicPr>
            <a:picLocks noChangeAspect="1"/>
          </p:cNvPicPr>
          <p:nvPr/>
        </p:nvPicPr>
        <p:blipFill>
          <a:blip r:embed="rId3"/>
          <a:stretch>
            <a:fillRect/>
          </a:stretch>
        </p:blipFill>
        <p:spPr>
          <a:xfrm>
            <a:off x="806543" y="4283297"/>
            <a:ext cx="10537193" cy="2391360"/>
          </a:xfrm>
          <a:prstGeom prst="rect">
            <a:avLst/>
          </a:prstGeom>
        </p:spPr>
      </p:pic>
      <p:sp>
        <p:nvSpPr>
          <p:cNvPr id="6" name="TextBox 5">
            <a:extLst>
              <a:ext uri="{FF2B5EF4-FFF2-40B4-BE49-F238E27FC236}">
                <a16:creationId xmlns:a16="http://schemas.microsoft.com/office/drawing/2014/main" id="{CA88A5C2-B661-2139-B3A4-10147E852641}"/>
              </a:ext>
            </a:extLst>
          </p:cNvPr>
          <p:cNvSpPr txBox="1"/>
          <p:nvPr/>
        </p:nvSpPr>
        <p:spPr>
          <a:xfrm>
            <a:off x="806543" y="6845438"/>
            <a:ext cx="7569706" cy="156966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ru-RU" sz="2400" b="1" dirty="0">
                <a:solidFill>
                  <a:srgbClr val="000000">
                    <a:alpha val="87087"/>
                  </a:srgbClr>
                </a:solidFill>
              </a:rPr>
              <a:t>Результат</a:t>
            </a:r>
            <a:r>
              <a:rPr lang="en-US" sz="2400" b="1" dirty="0">
                <a:solidFill>
                  <a:srgbClr val="000000">
                    <a:alpha val="87087"/>
                  </a:srgbClr>
                </a:solidFill>
              </a:rPr>
              <a:t>:</a:t>
            </a:r>
          </a:p>
          <a:p>
            <a:endParaRPr lang="en-US" sz="2400" dirty="0">
              <a:solidFill>
                <a:srgbClr val="000000">
                  <a:alpha val="87087"/>
                </a:srgbClr>
              </a:solidFill>
            </a:endParaRPr>
          </a:p>
          <a:p>
            <a:r>
              <a:rPr lang="ru-RU" sz="2400" dirty="0" err="1">
                <a:solidFill>
                  <a:srgbClr val="000000">
                    <a:alpha val="87087"/>
                  </a:srgbClr>
                </a:solidFill>
              </a:rPr>
              <a:t>Bytes</a:t>
            </a:r>
            <a:r>
              <a:rPr lang="ru-RU" sz="2400" dirty="0">
                <a:solidFill>
                  <a:srgbClr val="000000">
                    <a:alpha val="87087"/>
                  </a:srgbClr>
                </a:solidFill>
              </a:rPr>
              <a:t> </a:t>
            </a:r>
            <a:r>
              <a:rPr lang="ru-RU" sz="2400" dirty="0" err="1">
                <a:solidFill>
                  <a:srgbClr val="000000">
                    <a:alpha val="87087"/>
                  </a:srgbClr>
                </a:solidFill>
              </a:rPr>
              <a:t>in</a:t>
            </a:r>
            <a:r>
              <a:rPr lang="ru-RU" sz="2400" dirty="0">
                <a:solidFill>
                  <a:srgbClr val="000000">
                    <a:alpha val="87087"/>
                  </a:srgbClr>
                </a:solidFill>
              </a:rPr>
              <a:t> </a:t>
            </a:r>
            <a:r>
              <a:rPr lang="ru-RU" sz="2400" dirty="0" err="1">
                <a:solidFill>
                  <a:srgbClr val="000000">
                    <a:alpha val="87087"/>
                  </a:srgbClr>
                </a:solidFill>
              </a:rPr>
              <a:t>signed</a:t>
            </a:r>
            <a:r>
              <a:rPr lang="ru-RU" sz="2400" dirty="0">
                <a:solidFill>
                  <a:srgbClr val="000000">
                    <a:alpha val="87087"/>
                  </a:srgbClr>
                </a:solidFill>
              </a:rPr>
              <a:t> </a:t>
            </a:r>
            <a:r>
              <a:rPr lang="ru-RU" sz="2400" dirty="0" err="1">
                <a:solidFill>
                  <a:srgbClr val="000000">
                    <a:alpha val="87087"/>
                  </a:srgbClr>
                </a:solidFill>
              </a:rPr>
              <a:t>short</a:t>
            </a:r>
            <a:r>
              <a:rPr lang="ru-RU" sz="2400" dirty="0">
                <a:solidFill>
                  <a:srgbClr val="000000">
                    <a:alpha val="87087"/>
                  </a:srgbClr>
                </a:solidFill>
              </a:rPr>
              <a:t> = 2</a:t>
            </a:r>
          </a:p>
          <a:p>
            <a:r>
              <a:rPr lang="ru-RU" sz="2400" dirty="0" err="1">
                <a:solidFill>
                  <a:srgbClr val="000000">
                    <a:alpha val="87087"/>
                  </a:srgbClr>
                </a:solidFill>
              </a:rPr>
              <a:t>Signed</a:t>
            </a:r>
            <a:r>
              <a:rPr lang="ru-RU" sz="2400" dirty="0">
                <a:solidFill>
                  <a:srgbClr val="000000">
                    <a:alpha val="87087"/>
                  </a:srgbClr>
                </a:solidFill>
              </a:rPr>
              <a:t> </a:t>
            </a:r>
            <a:r>
              <a:rPr lang="ru-RU" sz="2400" dirty="0" err="1">
                <a:solidFill>
                  <a:srgbClr val="000000">
                    <a:alpha val="87087"/>
                  </a:srgbClr>
                </a:solidFill>
              </a:rPr>
              <a:t>short</a:t>
            </a:r>
            <a:r>
              <a:rPr lang="ru-RU" sz="2400" dirty="0">
                <a:solidFill>
                  <a:srgbClr val="000000">
                    <a:alpha val="87087"/>
                  </a:srgbClr>
                </a:solidFill>
              </a:rPr>
              <a:t>: </a:t>
            </a:r>
            <a:r>
              <a:rPr lang="ru-RU" sz="2400" dirty="0" err="1">
                <a:solidFill>
                  <a:srgbClr val="000000">
                    <a:alpha val="87087"/>
                  </a:srgbClr>
                </a:solidFill>
              </a:rPr>
              <a:t>Minimum</a:t>
            </a:r>
            <a:r>
              <a:rPr lang="ru-RU" sz="2400" dirty="0">
                <a:solidFill>
                  <a:srgbClr val="000000">
                    <a:alpha val="87087"/>
                  </a:srgbClr>
                </a:solidFill>
              </a:rPr>
              <a:t> -32768, </a:t>
            </a:r>
            <a:r>
              <a:rPr lang="ru-RU" sz="2400" dirty="0" err="1">
                <a:solidFill>
                  <a:srgbClr val="000000">
                    <a:alpha val="87087"/>
                  </a:srgbClr>
                </a:solidFill>
              </a:rPr>
              <a:t>Maximum</a:t>
            </a:r>
            <a:r>
              <a:rPr lang="ru-RU" sz="2400" dirty="0">
                <a:solidFill>
                  <a:srgbClr val="000000">
                    <a:alpha val="87087"/>
                  </a:srgbClr>
                </a:solidFill>
              </a:rPr>
              <a:t> 32767</a:t>
            </a:r>
          </a:p>
        </p:txBody>
      </p:sp>
    </p:spTree>
    <p:extLst>
      <p:ext uri="{BB962C8B-B14F-4D97-AF65-F5344CB8AC3E}">
        <p14:creationId xmlns:p14="http://schemas.microsoft.com/office/powerpoint/2010/main" val="540535918"/>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7" name="Algorithms.jpg" descr="Algorithms.jpg"/>
          <p:cNvPicPr>
            <a:picLocks noChangeAspect="1"/>
          </p:cNvPicPr>
          <p:nvPr/>
        </p:nvPicPr>
        <p:blipFill>
          <a:blip r:embed="rId2"/>
          <a:stretch>
            <a:fillRect/>
          </a:stretch>
        </p:blipFill>
        <p:spPr>
          <a:xfrm>
            <a:off x="0" y="-14990"/>
            <a:ext cx="13004800" cy="9753600"/>
          </a:xfrm>
          <a:prstGeom prst="rect">
            <a:avLst/>
          </a:prstGeom>
          <a:ln w="12700">
            <a:miter lim="400000"/>
          </a:ln>
        </p:spPr>
      </p:pic>
      <p:sp>
        <p:nvSpPr>
          <p:cNvPr id="138" name="Page name"/>
          <p:cNvSpPr txBox="1"/>
          <p:nvPr/>
        </p:nvSpPr>
        <p:spPr>
          <a:xfrm>
            <a:off x="806543" y="223927"/>
            <a:ext cx="1845057" cy="44114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r>
              <a:rPr lang="ru-RU" dirty="0"/>
              <a:t>Типы данных</a:t>
            </a:r>
            <a:endParaRPr dirty="0"/>
          </a:p>
        </p:txBody>
      </p:sp>
      <p:sp>
        <p:nvSpPr>
          <p:cNvPr id="3" name="Rectangle 2"/>
          <p:cNvSpPr/>
          <p:nvPr/>
        </p:nvSpPr>
        <p:spPr>
          <a:xfrm>
            <a:off x="737532" y="1294498"/>
            <a:ext cx="12198257" cy="6267550"/>
          </a:xfrm>
          <a:prstGeom prst="rect">
            <a:avLst/>
          </a:prstGeom>
        </p:spPr>
        <p:txBody>
          <a:bodyPr wrap="square">
            <a:spAutoFit/>
          </a:bodyPr>
          <a:lstStyle/>
          <a:p>
            <a:pPr>
              <a:lnSpc>
                <a:spcPct val="120000"/>
              </a:lnSpc>
            </a:pPr>
            <a:r>
              <a:rPr lang="ru-RU" sz="2400" b="1" dirty="0">
                <a:solidFill>
                  <a:srgbClr val="000000">
                    <a:alpha val="87087"/>
                  </a:srgbClr>
                </a:solidFill>
              </a:rPr>
              <a:t>Знаковые целые числа</a:t>
            </a:r>
          </a:p>
          <a:p>
            <a:pPr>
              <a:lnSpc>
                <a:spcPct val="120000"/>
              </a:lnSpc>
            </a:pPr>
            <a:r>
              <a:rPr lang="ru-RU" sz="2400" dirty="0">
                <a:solidFill>
                  <a:srgbClr val="000000">
                    <a:alpha val="87087"/>
                  </a:srgbClr>
                </a:solidFill>
              </a:rPr>
              <a:t>В самом простом случае для представления отрицательных чисел в памяти компьютера можно использовать отдельных бит для знака (</a:t>
            </a:r>
            <a:r>
              <a:rPr lang="en-US" sz="2400" dirty="0">
                <a:solidFill>
                  <a:srgbClr val="000000">
                    <a:alpha val="87087"/>
                  </a:srgbClr>
                </a:solidFill>
              </a:rPr>
              <a:t>sign bit)</a:t>
            </a:r>
          </a:p>
          <a:p>
            <a:pPr>
              <a:lnSpc>
                <a:spcPct val="120000"/>
              </a:lnSpc>
            </a:pPr>
            <a:endParaRPr lang="en-US" sz="2400" dirty="0">
              <a:solidFill>
                <a:srgbClr val="000000">
                  <a:alpha val="87087"/>
                </a:srgbClr>
              </a:solidFill>
            </a:endParaRPr>
          </a:p>
          <a:p>
            <a:pPr>
              <a:lnSpc>
                <a:spcPct val="120000"/>
              </a:lnSpc>
            </a:pPr>
            <a:r>
              <a:rPr lang="ru-RU" sz="2400" dirty="0">
                <a:solidFill>
                  <a:srgbClr val="000000">
                    <a:alpha val="87087"/>
                  </a:srgbClr>
                </a:solidFill>
              </a:rPr>
              <a:t>На практике знаковым битом всегда выбирается самый левый (старший) бит.</a:t>
            </a:r>
          </a:p>
          <a:p>
            <a:pPr>
              <a:lnSpc>
                <a:spcPct val="120000"/>
              </a:lnSpc>
            </a:pPr>
            <a:endParaRPr lang="ru-RU" sz="2400" dirty="0">
              <a:solidFill>
                <a:srgbClr val="000000">
                  <a:alpha val="87087"/>
                </a:srgbClr>
              </a:solidFill>
            </a:endParaRPr>
          </a:p>
          <a:p>
            <a:pPr>
              <a:lnSpc>
                <a:spcPct val="120000"/>
              </a:lnSpc>
            </a:pPr>
            <a:r>
              <a:rPr lang="ru-RU" sz="2400" b="1" dirty="0">
                <a:solidFill>
                  <a:srgbClr val="000000">
                    <a:alpha val="87087"/>
                  </a:srgbClr>
                </a:solidFill>
              </a:rPr>
              <a:t>Пример</a:t>
            </a:r>
            <a:r>
              <a:rPr lang="en-US" sz="2400" b="1" dirty="0">
                <a:solidFill>
                  <a:srgbClr val="000000">
                    <a:alpha val="87087"/>
                  </a:srgbClr>
                </a:solidFill>
              </a:rPr>
              <a:t>: </a:t>
            </a:r>
            <a:r>
              <a:rPr lang="ru-RU" sz="2400" dirty="0">
                <a:solidFill>
                  <a:srgbClr val="000000">
                    <a:alpha val="87087"/>
                  </a:srgbClr>
                </a:solidFill>
              </a:rPr>
              <a:t>представим в 1 байте числа 6 и -6</a:t>
            </a:r>
          </a:p>
          <a:p>
            <a:pPr>
              <a:lnSpc>
                <a:spcPct val="120000"/>
              </a:lnSpc>
            </a:pPr>
            <a:endParaRPr lang="ru-RU" sz="2400" dirty="0">
              <a:solidFill>
                <a:srgbClr val="000000">
                  <a:alpha val="87087"/>
                </a:srgbClr>
              </a:solidFill>
            </a:endParaRPr>
          </a:p>
          <a:p>
            <a:pPr>
              <a:lnSpc>
                <a:spcPct val="120000"/>
              </a:lnSpc>
            </a:pPr>
            <a:r>
              <a:rPr lang="ru-RU" sz="2400" dirty="0">
                <a:solidFill>
                  <a:srgbClr val="000000">
                    <a:alpha val="87087"/>
                  </a:srgbClr>
                </a:solidFill>
              </a:rPr>
              <a:t>  6  = </a:t>
            </a:r>
            <a:r>
              <a:rPr lang="en-US" sz="2400" dirty="0">
                <a:solidFill>
                  <a:srgbClr val="000000">
                    <a:alpha val="87087"/>
                  </a:srgbClr>
                </a:solidFill>
              </a:rPr>
              <a:t>00000110, </a:t>
            </a:r>
            <a:endParaRPr lang="ru-RU" sz="2400" dirty="0">
              <a:solidFill>
                <a:srgbClr val="000000">
                  <a:alpha val="87087"/>
                </a:srgbClr>
              </a:solidFill>
            </a:endParaRPr>
          </a:p>
          <a:p>
            <a:pPr>
              <a:lnSpc>
                <a:spcPct val="120000"/>
              </a:lnSpc>
            </a:pPr>
            <a:r>
              <a:rPr lang="en-US" sz="2400" dirty="0">
                <a:solidFill>
                  <a:srgbClr val="000000">
                    <a:alpha val="87087"/>
                  </a:srgbClr>
                </a:solidFill>
              </a:rPr>
              <a:t>–6 </a:t>
            </a:r>
            <a:r>
              <a:rPr lang="ru-RU" sz="2400" dirty="0">
                <a:solidFill>
                  <a:srgbClr val="000000">
                    <a:alpha val="87087"/>
                  </a:srgbClr>
                </a:solidFill>
              </a:rPr>
              <a:t> = </a:t>
            </a:r>
            <a:r>
              <a:rPr lang="en-US" sz="2400" dirty="0">
                <a:solidFill>
                  <a:srgbClr val="000000">
                    <a:alpha val="87087"/>
                  </a:srgbClr>
                </a:solidFill>
              </a:rPr>
              <a:t>10000110</a:t>
            </a:r>
            <a:endParaRPr lang="ru-RU" sz="2400" dirty="0">
              <a:solidFill>
                <a:srgbClr val="000000">
                  <a:alpha val="87087"/>
                </a:srgbClr>
              </a:solidFill>
            </a:endParaRPr>
          </a:p>
          <a:p>
            <a:pPr>
              <a:lnSpc>
                <a:spcPct val="120000"/>
              </a:lnSpc>
            </a:pPr>
            <a:endParaRPr lang="ru-RU" sz="2400" dirty="0">
              <a:solidFill>
                <a:srgbClr val="000000">
                  <a:alpha val="87087"/>
                </a:srgbClr>
              </a:solidFill>
            </a:endParaRPr>
          </a:p>
          <a:p>
            <a:pPr>
              <a:lnSpc>
                <a:spcPct val="120000"/>
              </a:lnSpc>
            </a:pPr>
            <a:r>
              <a:rPr lang="ru-RU" sz="2400" dirty="0">
                <a:solidFill>
                  <a:srgbClr val="000000">
                    <a:alpha val="87087"/>
                  </a:srgbClr>
                </a:solidFill>
              </a:rPr>
              <a:t>Для изменения знака числа в данном случае надо лишь инвертировать старший (левый) бит.</a:t>
            </a:r>
            <a:r>
              <a:rPr lang="en-US" sz="2400" dirty="0">
                <a:solidFill>
                  <a:srgbClr val="000000">
                    <a:alpha val="87087"/>
                  </a:srgbClr>
                </a:solidFill>
              </a:rPr>
              <a:t> </a:t>
            </a:r>
            <a:r>
              <a:rPr lang="ru-RU" sz="2400" dirty="0">
                <a:solidFill>
                  <a:srgbClr val="000000">
                    <a:alpha val="87087"/>
                  </a:srgbClr>
                </a:solidFill>
              </a:rPr>
              <a:t>Для отрицательных чисел 1, для положительных 0.</a:t>
            </a:r>
          </a:p>
          <a:p>
            <a:pPr>
              <a:lnSpc>
                <a:spcPct val="120000"/>
              </a:lnSpc>
            </a:pPr>
            <a:r>
              <a:rPr lang="ru-RU" sz="2400" dirty="0">
                <a:solidFill>
                  <a:srgbClr val="000000">
                    <a:alpha val="87087"/>
                  </a:srgbClr>
                </a:solidFill>
              </a:rPr>
              <a:t>Такой способ представления называется </a:t>
            </a:r>
            <a:r>
              <a:rPr lang="en-US" sz="2400" dirty="0">
                <a:solidFill>
                  <a:srgbClr val="000000">
                    <a:alpha val="87087"/>
                  </a:srgbClr>
                </a:solidFill>
              </a:rPr>
              <a:t>signed magnitude.</a:t>
            </a:r>
            <a:endParaRPr lang="ru-RU" sz="2400" dirty="0">
              <a:solidFill>
                <a:srgbClr val="000000">
                  <a:alpha val="87087"/>
                </a:srgbClr>
              </a:solidFill>
            </a:endParaRPr>
          </a:p>
        </p:txBody>
      </p:sp>
    </p:spTree>
    <p:extLst>
      <p:ext uri="{BB962C8B-B14F-4D97-AF65-F5344CB8AC3E}">
        <p14:creationId xmlns:p14="http://schemas.microsoft.com/office/powerpoint/2010/main" val="3862806313"/>
      </p:ext>
    </p:extLst>
  </p:cSld>
  <p:clrMapOvr>
    <a:masterClrMapping/>
  </p:clrMapOvr>
  <p:transition spd="med"/>
</p:sld>
</file>

<file path=ppt/theme/theme1.xml><?xml version="1.0" encoding="utf-8"?>
<a:theme xmlns:a="http://schemas.openxmlformats.org/drawingml/2006/main" name="White">
  <a:themeElements>
    <a:clrScheme name="White">
      <a:dk1>
        <a:srgbClr val="000000">
          <a:alpha val="56311"/>
        </a:srgbClr>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Roboto"/>
        <a:ea typeface="Roboto"/>
        <a:cs typeface="Roboto"/>
      </a:majorFont>
      <a:minorFont>
        <a:latin typeface="Roboto"/>
        <a:ea typeface="Roboto"/>
        <a:cs typeface="Roboto"/>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l" defTabSz="584200" rtl="0" fontAlgn="auto" latinLnBrk="0" hangingPunct="0">
          <a:lnSpc>
            <a:spcPct val="100000"/>
          </a:lnSpc>
          <a:spcBef>
            <a:spcPts val="0"/>
          </a:spcBef>
          <a:spcAft>
            <a:spcPts val="0"/>
          </a:spcAft>
          <a:buClrTx/>
          <a:buSzTx/>
          <a:buFontTx/>
          <a:buNone/>
          <a:tabLst/>
          <a:defRPr kumimoji="0" sz="2200" b="0" i="0" u="none" strike="noStrike" cap="none" spc="0" normalizeH="0" baseline="0">
            <a:ln>
              <a:noFill/>
            </a:ln>
            <a:solidFill>
              <a:srgbClr val="000000">
                <a:alpha val="56311"/>
              </a:srgbClr>
            </a:solidFill>
            <a:effectLst/>
            <a:uFillTx/>
            <a:latin typeface="+mn-lt"/>
            <a:ea typeface="+mn-ea"/>
            <a:cs typeface="+mn-cs"/>
            <a:sym typeface="Roboto"/>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Roboto"/>
        <a:ea typeface="Roboto"/>
        <a:cs typeface="Roboto"/>
      </a:majorFont>
      <a:minorFont>
        <a:latin typeface="Roboto"/>
        <a:ea typeface="Roboto"/>
        <a:cs typeface="Roboto"/>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l" defTabSz="584200" rtl="0" fontAlgn="auto" latinLnBrk="0" hangingPunct="0">
          <a:lnSpc>
            <a:spcPct val="100000"/>
          </a:lnSpc>
          <a:spcBef>
            <a:spcPts val="0"/>
          </a:spcBef>
          <a:spcAft>
            <a:spcPts val="0"/>
          </a:spcAft>
          <a:buClrTx/>
          <a:buSzTx/>
          <a:buFontTx/>
          <a:buNone/>
          <a:tabLst/>
          <a:defRPr kumimoji="0" sz="2200" b="0" i="0" u="none" strike="noStrike" cap="none" spc="0" normalizeH="0" baseline="0">
            <a:ln>
              <a:noFill/>
            </a:ln>
            <a:solidFill>
              <a:srgbClr val="000000">
                <a:alpha val="56311"/>
              </a:srgbClr>
            </a:solidFill>
            <a:effectLst/>
            <a:uFillTx/>
            <a:latin typeface="+mn-lt"/>
            <a:ea typeface="+mn-ea"/>
            <a:cs typeface="+mn-cs"/>
            <a:sym typeface="Roboto"/>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6526</TotalTime>
  <Words>1556</Words>
  <Application>Microsoft Office PowerPoint</Application>
  <PresentationFormat>Произвольный</PresentationFormat>
  <Paragraphs>264</Paragraphs>
  <Slides>34</Slides>
  <Notes>0</Notes>
  <HiddenSlides>0</HiddenSlides>
  <MMClips>0</MMClips>
  <ScaleCrop>false</ScaleCrop>
  <HeadingPairs>
    <vt:vector size="6" baseType="variant">
      <vt:variant>
        <vt:lpstr>Использованные шрифты</vt:lpstr>
      </vt:variant>
      <vt:variant>
        <vt:i4>10</vt:i4>
      </vt:variant>
      <vt:variant>
        <vt:lpstr>Тема</vt:lpstr>
      </vt:variant>
      <vt:variant>
        <vt:i4>1</vt:i4>
      </vt:variant>
      <vt:variant>
        <vt:lpstr>Заголовки слайдов</vt:lpstr>
      </vt:variant>
      <vt:variant>
        <vt:i4>34</vt:i4>
      </vt:variant>
    </vt:vector>
  </HeadingPairs>
  <TitlesOfParts>
    <vt:vector size="45" baseType="lpstr">
      <vt:lpstr>Arial</vt:lpstr>
      <vt:lpstr>Helvetica Light</vt:lpstr>
      <vt:lpstr>Helvetica Neue</vt:lpstr>
      <vt:lpstr>Helvetica Neue Light</vt:lpstr>
      <vt:lpstr>Helvetica Neue Thin</vt:lpstr>
      <vt:lpstr>QgygypNdbmrsXsxrwsTheSansMonoConNormal</vt:lpstr>
      <vt:lpstr>Roboto</vt:lpstr>
      <vt:lpstr>Roboto Light</vt:lpstr>
      <vt:lpstr>Roboto Medium</vt:lpstr>
      <vt:lpstr>Times New Roman</vt:lpstr>
      <vt:lpstr>White</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Bychkov llya</dc:creator>
  <cp:lastModifiedBy>Ilya Bychkov</cp:lastModifiedBy>
  <cp:revision>322</cp:revision>
  <dcterms:modified xsi:type="dcterms:W3CDTF">2023-11-07T21:43:17Z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2015_ms_pID_725343">
    <vt:lpwstr>(3)7ePxLcFQgd8U09uezzRmRLfMMz9egRnzPR3l1nUQTLE6+hlZSjulKo94LF3Do13Y69ya0orx
MSEaOsNh3xkM5o+whfF51BzC2gtbX0wLLV1ZKbFHQLul8JJmLogM6Fsw1HvQFZuHewjK20wu
vamLrT5UY+Q9Lr0JMK2Jfcce6tUfb/GovsRCEiLx8+DAbGk9HGkw1+92dkWfs10ctMFyYunL
FLSOgs/qcuW9K4Ncp5</vt:lpwstr>
  </property>
  <property fmtid="{D5CDD505-2E9C-101B-9397-08002B2CF9AE}" pid="3" name="_2015_ms_pID_7253431">
    <vt:lpwstr>oL27/fx23BnC7g6G3TObq90337tAfb47+vH8dbmbmo7H2AdjlW5IUZ
OW98bLffCj3gCk4bJRVhUclTBpfenR00aVlFQDiW0aOEwOofX2z9EB7Cut9Rx48OcZY+cJvU
KTIOkSgoet507EhRInvPa4iFIpgmZy7Ulg0pj/5v/VfBrBO93K0tF5GyA+GO6ndnI7oKYSU/
Vt7c/2G+slOrJI4jsGB3FhJIbfUi9IExQGWh</vt:lpwstr>
  </property>
  <property fmtid="{D5CDD505-2E9C-101B-9397-08002B2CF9AE}" pid="4" name="_2015_ms_pID_7253432">
    <vt:lpwstr>ZQ==</vt:lpwstr>
  </property>
</Properties>
</file>