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7" r:id="rId2"/>
    <p:sldId id="259" r:id="rId3"/>
    <p:sldId id="319" r:id="rId4"/>
    <p:sldId id="321" r:id="rId5"/>
    <p:sldId id="323" r:id="rId6"/>
    <p:sldId id="322" r:id="rId7"/>
    <p:sldId id="324" r:id="rId8"/>
    <p:sldId id="325" r:id="rId9"/>
    <p:sldId id="326" r:id="rId10"/>
    <p:sldId id="327" r:id="rId11"/>
    <p:sldId id="317" r:id="rId12"/>
    <p:sldId id="318"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1pPr>
    <a:lvl2pPr marL="0" marR="0" indent="2286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2pPr>
    <a:lvl3pPr marL="0" marR="0" indent="4572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3pPr>
    <a:lvl4pPr marL="0" marR="0" indent="6858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4pPr>
    <a:lvl5pPr marL="0" marR="0" indent="9144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5pPr>
    <a:lvl6pPr marL="0" marR="0" indent="11430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6pPr>
    <a:lvl7pPr marL="0" marR="0" indent="13716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7pPr>
    <a:lvl8pPr marL="0" marR="0" indent="16002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8pPr>
    <a:lvl9pPr marL="0" marR="0" indent="18288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DC41EF-C14E-4701-8C1D-D83E4B557FA9}" v="1" dt="2021-09-24T08:24:53.83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3743"/>
  </p:normalViewPr>
  <p:slideViewPr>
    <p:cSldViewPr snapToGrid="0" snapToObjects="1">
      <p:cViewPr varScale="1">
        <p:scale>
          <a:sx n="50" d="100"/>
          <a:sy n="50" d="100"/>
        </p:scale>
        <p:origin x="15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byc" userId="Ts2a1uvBmE+243OQqYvGuMJrWpha3QChoW9GQuXXL04=" providerId="None" clId="Web-{30DC41EF-C14E-4701-8C1D-D83E4B557FA9}"/>
    <pc:docChg chg="modSld">
      <pc:chgData name="il.byc" userId="Ts2a1uvBmE+243OQqYvGuMJrWpha3QChoW9GQuXXL04=" providerId="None" clId="Web-{30DC41EF-C14E-4701-8C1D-D83E4B557FA9}" dt="2021-09-24T08:24:53.839" v="0"/>
      <pc:docMkLst>
        <pc:docMk/>
      </pc:docMkLst>
      <pc:sldChg chg="addSp">
        <pc:chgData name="il.byc" userId="Ts2a1uvBmE+243OQqYvGuMJrWpha3QChoW9GQuXXL04=" providerId="None" clId="Web-{30DC41EF-C14E-4701-8C1D-D83E4B557FA9}" dt="2021-09-24T08:24:53.839" v="0"/>
        <pc:sldMkLst>
          <pc:docMk/>
          <pc:sldMk cId="0" sldId="257"/>
        </pc:sldMkLst>
        <pc:spChg chg="add">
          <ac:chgData name="il.byc" userId="Ts2a1uvBmE+243OQqYvGuMJrWpha3QChoW9GQuXXL04=" providerId="None" clId="Web-{30DC41EF-C14E-4701-8C1D-D83E4B557FA9}" dt="2021-09-24T08:24:53.839" v="0"/>
          <ac:spMkLst>
            <pc:docMk/>
            <pc:sldMk cId="0" sldId="257"/>
            <ac:spMk id="2" creationId="{B636F400-1FDC-4FD3-AD2E-12129326B0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17031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859040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723106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12668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21861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173790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343152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19385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nSpc>
                <a:spcPct val="100000"/>
              </a:lnSpc>
              <a:buSzTx/>
              <a:buNone/>
              <a:defRPr sz="4000">
                <a:solidFill>
                  <a:srgbClr val="000000">
                    <a:alpha val="87042"/>
                  </a:srgbClr>
                </a:solidFill>
                <a:latin typeface="Roboto Light"/>
                <a:ea typeface="Roboto Light"/>
                <a:cs typeface="Roboto Light"/>
                <a:sym typeface="Roboto Light"/>
              </a:defRPr>
            </a:lvl1pPr>
            <a:lvl2pPr marL="0" indent="0">
              <a:lnSpc>
                <a:spcPct val="100000"/>
              </a:lnSpc>
              <a:buSzTx/>
              <a:buNone/>
              <a:defRPr sz="4000">
                <a:solidFill>
                  <a:srgbClr val="000000">
                    <a:alpha val="87042"/>
                  </a:srgbClr>
                </a:solidFill>
                <a:latin typeface="Roboto Light"/>
                <a:ea typeface="Roboto Light"/>
                <a:cs typeface="Roboto Light"/>
                <a:sym typeface="Roboto Light"/>
              </a:defRPr>
            </a:lvl2pPr>
            <a:lvl3pPr marL="0" indent="0">
              <a:lnSpc>
                <a:spcPct val="100000"/>
              </a:lnSpc>
              <a:buSzTx/>
              <a:buNone/>
              <a:defRPr sz="4000">
                <a:solidFill>
                  <a:srgbClr val="000000">
                    <a:alpha val="87042"/>
                  </a:srgbClr>
                </a:solidFill>
                <a:latin typeface="Roboto Light"/>
                <a:ea typeface="Roboto Light"/>
                <a:cs typeface="Roboto Light"/>
                <a:sym typeface="Roboto Light"/>
              </a:defRPr>
            </a:lvl3pPr>
            <a:lvl4pPr marL="0" indent="0">
              <a:lnSpc>
                <a:spcPct val="100000"/>
              </a:lnSpc>
              <a:buSzTx/>
              <a:buNone/>
              <a:defRPr sz="4000">
                <a:solidFill>
                  <a:srgbClr val="000000">
                    <a:alpha val="87042"/>
                  </a:srgbClr>
                </a:solidFill>
                <a:latin typeface="Roboto Light"/>
                <a:ea typeface="Roboto Light"/>
                <a:cs typeface="Roboto Light"/>
                <a:sym typeface="Roboto Light"/>
              </a:defRPr>
            </a:lvl4pPr>
            <a:lvl5pPr marL="0" indent="0">
              <a:lnSpc>
                <a:spcPct val="100000"/>
              </a:lnSpc>
              <a:buSzTx/>
              <a:buNone/>
              <a:defRPr sz="4000">
                <a:solidFill>
                  <a:srgbClr val="000000">
                    <a:alpha val="87042"/>
                  </a:srgbClr>
                </a:solidFill>
                <a:latin typeface="Roboto Light"/>
                <a:ea typeface="Roboto Light"/>
                <a:cs typeface="Roboto Light"/>
                <a:sym typeface="Roboto Light"/>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57200"/>
          </a:xfrm>
          <a:prstGeom prst="rect">
            <a:avLst/>
          </a:prstGeom>
        </p:spPr>
        <p:txBody>
          <a:bodyPr anchor="t">
            <a:spAutoFit/>
          </a:bodyPr>
          <a:lstStyle>
            <a:lvl1pPr marL="0" indent="0" algn="r">
              <a:lnSpc>
                <a:spcPct val="100000"/>
              </a:lnSpc>
              <a:buSzTx/>
              <a:buNone/>
              <a:defRPr>
                <a:solidFill>
                  <a:srgbClr val="000000">
                    <a:alpha val="56311"/>
                  </a:srgbClr>
                </a:solidFill>
              </a:defRPr>
            </a:lvl1pPr>
          </a:lstStyle>
          <a:p>
            <a:r>
              <a:t>–Johnny Appleseed</a:t>
            </a:r>
          </a:p>
        </p:txBody>
      </p:sp>
      <p:sp>
        <p:nvSpPr>
          <p:cNvPr id="94" name="“Type a quote here.”"/>
          <p:cNvSpPr txBox="1">
            <a:spLocks noGrp="1"/>
          </p:cNvSpPr>
          <p:nvPr>
            <p:ph type="body" sz="quarter" idx="14"/>
          </p:nvPr>
        </p:nvSpPr>
        <p:spPr>
          <a:xfrm>
            <a:off x="1270000" y="4267200"/>
            <a:ext cx="10464800" cy="609600"/>
          </a:xfrm>
          <a:prstGeom prst="rect">
            <a:avLst/>
          </a:prstGeom>
        </p:spPr>
        <p:txBody>
          <a:bodyPr>
            <a:spAutoFit/>
          </a:bodyPr>
          <a:lstStyle>
            <a:lvl1pPr marL="0" indent="0" algn="r">
              <a:lnSpc>
                <a:spcPct val="100000"/>
              </a:lnSpc>
              <a:buSzTx/>
              <a:buNone/>
              <a:defRPr>
                <a:solidFill>
                  <a:srgbClr val="000000">
                    <a:alpha val="56311"/>
                  </a:srgbClr>
                </a:solidFill>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nSpc>
                <a:spcPct val="100000"/>
              </a:lnSpc>
              <a:buSzTx/>
              <a:buNone/>
              <a:defRPr sz="4000">
                <a:solidFill>
                  <a:srgbClr val="000000">
                    <a:alpha val="87042"/>
                  </a:srgbClr>
                </a:solidFill>
                <a:latin typeface="Roboto Light"/>
                <a:ea typeface="Roboto Light"/>
                <a:cs typeface="Roboto Light"/>
                <a:sym typeface="Roboto Light"/>
              </a:defRPr>
            </a:lvl1pPr>
            <a:lvl2pPr marL="0" indent="0">
              <a:lnSpc>
                <a:spcPct val="100000"/>
              </a:lnSpc>
              <a:buSzTx/>
              <a:buNone/>
              <a:defRPr sz="4000">
                <a:solidFill>
                  <a:srgbClr val="000000">
                    <a:alpha val="87042"/>
                  </a:srgbClr>
                </a:solidFill>
                <a:latin typeface="Roboto Light"/>
                <a:ea typeface="Roboto Light"/>
                <a:cs typeface="Roboto Light"/>
                <a:sym typeface="Roboto Light"/>
              </a:defRPr>
            </a:lvl2pPr>
            <a:lvl3pPr marL="0" indent="0">
              <a:lnSpc>
                <a:spcPct val="100000"/>
              </a:lnSpc>
              <a:buSzTx/>
              <a:buNone/>
              <a:defRPr sz="4000">
                <a:solidFill>
                  <a:srgbClr val="000000">
                    <a:alpha val="87042"/>
                  </a:srgbClr>
                </a:solidFill>
                <a:latin typeface="Roboto Light"/>
                <a:ea typeface="Roboto Light"/>
                <a:cs typeface="Roboto Light"/>
                <a:sym typeface="Roboto Light"/>
              </a:defRPr>
            </a:lvl3pPr>
            <a:lvl4pPr marL="0" indent="0">
              <a:lnSpc>
                <a:spcPct val="100000"/>
              </a:lnSpc>
              <a:buSzTx/>
              <a:buNone/>
              <a:defRPr sz="4000">
                <a:solidFill>
                  <a:srgbClr val="000000">
                    <a:alpha val="87042"/>
                  </a:srgbClr>
                </a:solidFill>
                <a:latin typeface="Roboto Light"/>
                <a:ea typeface="Roboto Light"/>
                <a:cs typeface="Roboto Light"/>
                <a:sym typeface="Roboto Light"/>
              </a:defRPr>
            </a:lvl4pPr>
            <a:lvl5pPr marL="0" indent="0">
              <a:lnSpc>
                <a:spcPct val="100000"/>
              </a:lnSpc>
              <a:buSzTx/>
              <a:buNone/>
              <a:defRPr sz="4000">
                <a:solidFill>
                  <a:srgbClr val="000000">
                    <a:alpha val="87042"/>
                  </a:srgbClr>
                </a:solidFill>
                <a:latin typeface="Roboto Light"/>
                <a:ea typeface="Roboto Light"/>
                <a:cs typeface="Roboto Light"/>
                <a:sym typeface="Roboto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4000">
                <a:latin typeface="Roboto Light"/>
                <a:ea typeface="Roboto Light"/>
                <a:cs typeface="Roboto Light"/>
                <a:sym typeface="Roboto Light"/>
              </a:defRPr>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nSpc>
                <a:spcPct val="100000"/>
              </a:lnSpc>
              <a:buSzTx/>
              <a:buNone/>
              <a:defRPr sz="4000">
                <a:solidFill>
                  <a:srgbClr val="000000">
                    <a:alpha val="87042"/>
                  </a:srgbClr>
                </a:solidFill>
                <a:latin typeface="Roboto Light"/>
                <a:ea typeface="Roboto Light"/>
                <a:cs typeface="Roboto Light"/>
                <a:sym typeface="Roboto Light"/>
              </a:defRPr>
            </a:lvl1pPr>
            <a:lvl2pPr marL="0" indent="0">
              <a:lnSpc>
                <a:spcPct val="100000"/>
              </a:lnSpc>
              <a:buSzTx/>
              <a:buNone/>
              <a:defRPr sz="4000">
                <a:solidFill>
                  <a:srgbClr val="000000">
                    <a:alpha val="87042"/>
                  </a:srgbClr>
                </a:solidFill>
                <a:latin typeface="Roboto Light"/>
                <a:ea typeface="Roboto Light"/>
                <a:cs typeface="Roboto Light"/>
                <a:sym typeface="Roboto Light"/>
              </a:defRPr>
            </a:lvl2pPr>
            <a:lvl3pPr marL="0" indent="0">
              <a:lnSpc>
                <a:spcPct val="100000"/>
              </a:lnSpc>
              <a:buSzTx/>
              <a:buNone/>
              <a:defRPr sz="4000">
                <a:solidFill>
                  <a:srgbClr val="000000">
                    <a:alpha val="87042"/>
                  </a:srgbClr>
                </a:solidFill>
                <a:latin typeface="Roboto Light"/>
                <a:ea typeface="Roboto Light"/>
                <a:cs typeface="Roboto Light"/>
                <a:sym typeface="Roboto Light"/>
              </a:defRPr>
            </a:lvl3pPr>
            <a:lvl4pPr marL="0" indent="0">
              <a:lnSpc>
                <a:spcPct val="100000"/>
              </a:lnSpc>
              <a:buSzTx/>
              <a:buNone/>
              <a:defRPr sz="4000">
                <a:solidFill>
                  <a:srgbClr val="000000">
                    <a:alpha val="87042"/>
                  </a:srgbClr>
                </a:solidFill>
                <a:latin typeface="Roboto Light"/>
                <a:ea typeface="Roboto Light"/>
                <a:cs typeface="Roboto Light"/>
                <a:sym typeface="Roboto Light"/>
              </a:defRPr>
            </a:lvl4pPr>
            <a:lvl5pPr marL="0" indent="0">
              <a:lnSpc>
                <a:spcPct val="100000"/>
              </a:lnSpc>
              <a:buSzTx/>
              <a:buNone/>
              <a:defRPr sz="4000">
                <a:solidFill>
                  <a:srgbClr val="000000">
                    <a:alpha val="87042"/>
                  </a:srgbClr>
                </a:solidFill>
                <a:latin typeface="Roboto Light"/>
                <a:ea typeface="Roboto Light"/>
                <a:cs typeface="Roboto Light"/>
                <a:sym typeface="Roboto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269421" indent="-269421">
              <a:lnSpc>
                <a:spcPct val="100000"/>
              </a:lnSpc>
              <a:defRPr>
                <a:solidFill>
                  <a:srgbClr val="000000">
                    <a:alpha val="56311"/>
                  </a:srgbClr>
                </a:solidFill>
              </a:defRPr>
            </a:lvl1pPr>
            <a:lvl2pPr marL="612321" indent="-269421">
              <a:lnSpc>
                <a:spcPct val="100000"/>
              </a:lnSpc>
              <a:defRPr>
                <a:solidFill>
                  <a:srgbClr val="000000">
                    <a:alpha val="56311"/>
                  </a:srgbClr>
                </a:solidFill>
              </a:defRPr>
            </a:lvl2pPr>
            <a:lvl3pPr marL="955221" indent="-269421">
              <a:lnSpc>
                <a:spcPct val="100000"/>
              </a:lnSpc>
              <a:defRPr>
                <a:solidFill>
                  <a:srgbClr val="000000">
                    <a:alpha val="56311"/>
                  </a:srgbClr>
                </a:solidFill>
              </a:defRPr>
            </a:lvl3pPr>
            <a:lvl4pPr marL="1298121" indent="-269421">
              <a:lnSpc>
                <a:spcPct val="100000"/>
              </a:lnSpc>
              <a:defRPr>
                <a:solidFill>
                  <a:srgbClr val="000000">
                    <a:alpha val="56311"/>
                  </a:srgbClr>
                </a:solidFill>
              </a:defRPr>
            </a:lvl4pPr>
            <a:lvl5pPr marL="1641021" indent="-269421">
              <a:lnSpc>
                <a:spcPct val="100000"/>
              </a:lnSpc>
              <a:defRPr>
                <a:solidFill>
                  <a:srgbClr val="000000">
                    <a:alpha val="56311"/>
                  </a:srgbClr>
                </a:solidFill>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lgn="ctr">
              <a:defRPr sz="16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1pPr>
      <a:lvl2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2pPr>
      <a:lvl3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3pPr>
      <a:lvl4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4pPr>
      <a:lvl5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5pPr>
      <a:lvl6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6pPr>
      <a:lvl7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7pPr>
      <a:lvl8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8pPr>
      <a:lvl9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9pPr>
    </p:titleStyle>
    <p:bodyStyle>
      <a:lvl1pPr marL="305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1pPr>
      <a:lvl2pPr marL="7500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2pPr>
      <a:lvl3pPr marL="1194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3pPr>
      <a:lvl4pPr marL="16390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4pPr>
      <a:lvl5pPr marL="2083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5pPr>
      <a:lvl6pPr marL="25280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6pPr>
      <a:lvl7pPr marL="2972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7pPr>
      <a:lvl8pPr marL="34170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8pPr>
      <a:lvl9pPr marL="3861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ru.wikipedia.org/wiki/%D0%A0%D0%B5%D1%88%D0%B5%D1%82%D0%BE_%D0%AD%D1%80%D0%B0%D1%82%D0%BE%D1%81%D1%84%D0%B5%D0%BD%D0%B0#/media/%D0%A4%D0%B0%D0%B9%D0%BB:New_Animation_Sieve_of_Eratosthenes.gif"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mersenne.org/"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primes.utm.edu/largest.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en.wikipedia.org/wiki/Annals_of_Mathematics" TargetMode="External"/><Relationship Id="rId4" Type="http://schemas.openxmlformats.org/officeDocument/2006/relationships/hyperlink" Target="http://www.cse.iitk.ac.in/users/manindra/algebra/primality_v6.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25" name="Page name"/>
          <p:cNvSpPr txBox="1"/>
          <p:nvPr/>
        </p:nvSpPr>
        <p:spPr>
          <a:xfrm>
            <a:off x="806543" y="223927"/>
            <a:ext cx="10265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endParaRPr dirty="0"/>
          </a:p>
        </p:txBody>
      </p:sp>
      <p:sp>
        <p:nvSpPr>
          <p:cNvPr id="126" name="1 из 100"/>
          <p:cNvSpPr txBox="1"/>
          <p:nvPr/>
        </p:nvSpPr>
        <p:spPr>
          <a:xfrm>
            <a:off x="10999065" y="223927"/>
            <a:ext cx="1175002"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dirty="0"/>
              <a:t>1 </a:t>
            </a:r>
            <a:r>
              <a:rPr dirty="0" err="1"/>
              <a:t>из</a:t>
            </a:r>
            <a:r>
              <a:rPr dirty="0"/>
              <a:t> </a:t>
            </a:r>
            <a:r>
              <a:rPr lang="en-US" dirty="0"/>
              <a:t>1</a:t>
            </a:r>
            <a:r>
              <a:rPr lang="ru-RU" dirty="0"/>
              <a:t>9</a:t>
            </a:r>
            <a:r>
              <a:rPr lang="en-US" dirty="0"/>
              <a:t>4</a:t>
            </a:r>
            <a:endParaRPr dirty="0"/>
          </a:p>
        </p:txBody>
      </p:sp>
      <p:sp>
        <p:nvSpPr>
          <p:cNvPr id="127" name="Title"/>
          <p:cNvSpPr txBox="1"/>
          <p:nvPr/>
        </p:nvSpPr>
        <p:spPr>
          <a:xfrm>
            <a:off x="1537098" y="1716113"/>
            <a:ext cx="9930604" cy="872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solidFill>
                  <a:srgbClr val="000000">
                    <a:alpha val="87042"/>
                  </a:srgbClr>
                </a:solidFill>
                <a:latin typeface="Roboto Medium"/>
                <a:ea typeface="Roboto Medium"/>
                <a:cs typeface="Roboto Medium"/>
                <a:sym typeface="Roboto Medium"/>
              </a:defRPr>
            </a:lvl1pPr>
          </a:lstStyle>
          <a:p>
            <a:pPr algn="ctr"/>
            <a:r>
              <a:rPr lang="ru-RU" dirty="0"/>
              <a:t>Алгоритмы и структуры данных</a:t>
            </a:r>
            <a:endParaRPr dirty="0"/>
          </a:p>
        </p:txBody>
      </p:sp>
      <p:sp>
        <p:nvSpPr>
          <p:cNvPr id="128" name="Subtitle"/>
          <p:cNvSpPr txBox="1"/>
          <p:nvPr/>
        </p:nvSpPr>
        <p:spPr>
          <a:xfrm>
            <a:off x="2317443" y="4039690"/>
            <a:ext cx="8673290"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4000">
                <a:solidFill>
                  <a:srgbClr val="000000">
                    <a:alpha val="87042"/>
                  </a:srgbClr>
                </a:solidFill>
                <a:latin typeface="Roboto Light"/>
                <a:ea typeface="Roboto Light"/>
                <a:cs typeface="Roboto Light"/>
                <a:sym typeface="Roboto Light"/>
              </a:defRPr>
            </a:lvl1pPr>
          </a:lstStyle>
          <a:p>
            <a:pPr algn="ctr"/>
            <a:r>
              <a:rPr lang="ru-RU" dirty="0"/>
              <a:t>Алгоритмы теории чисел.</a:t>
            </a:r>
          </a:p>
          <a:p>
            <a:pPr algn="ctr"/>
            <a:r>
              <a:rPr lang="ru-RU" dirty="0"/>
              <a:t>Простые числа. </a:t>
            </a:r>
          </a:p>
          <a:p>
            <a:pPr algn="ctr"/>
            <a:r>
              <a:rPr lang="en-US" dirty="0"/>
              <a:t>GCD, </a:t>
            </a:r>
            <a:r>
              <a:rPr lang="ru-RU" dirty="0"/>
              <a:t>модульная арифметика.</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3"/>
          <a:stretch>
            <a:fillRect/>
          </a:stretch>
        </p:blipFill>
        <p:spPr>
          <a:xfrm>
            <a:off x="0" y="-14990"/>
            <a:ext cx="13004800" cy="9753600"/>
          </a:xfrm>
          <a:prstGeom prst="rect">
            <a:avLst/>
          </a:prstGeom>
          <a:ln w="12700">
            <a:miter lim="400000"/>
          </a:ln>
        </p:spPr>
      </p:pic>
      <p:sp>
        <p:nvSpPr>
          <p:cNvPr id="138" name="Page name"/>
          <p:cNvSpPr txBox="1"/>
          <p:nvPr/>
        </p:nvSpPr>
        <p:spPr>
          <a:xfrm>
            <a:off x="806543" y="223927"/>
            <a:ext cx="2098331"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Простые числа</a:t>
            </a:r>
            <a:endParaRPr dirty="0"/>
          </a:p>
        </p:txBody>
      </p:sp>
      <p:sp>
        <p:nvSpPr>
          <p:cNvPr id="139" name="1 из 100"/>
          <p:cNvSpPr txBox="1"/>
          <p:nvPr/>
        </p:nvSpPr>
        <p:spPr>
          <a:xfrm>
            <a:off x="11156160" y="223927"/>
            <a:ext cx="101790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en-US" dirty="0"/>
              <a:t>4</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904079" y="1192042"/>
            <a:ext cx="11023022" cy="1606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Проверка чисел на простоту (</a:t>
            </a:r>
            <a:r>
              <a:rPr lang="en-US" sz="2800" b="1" dirty="0" err="1"/>
              <a:t>primarlity</a:t>
            </a:r>
            <a:r>
              <a:rPr lang="en-US" sz="2800" b="1" dirty="0"/>
              <a:t> test)</a:t>
            </a:r>
          </a:p>
          <a:p>
            <a:pPr algn="just"/>
            <a:endParaRPr lang="ru-RU" sz="2800" dirty="0"/>
          </a:p>
          <a:p>
            <a:pPr algn="just"/>
            <a:r>
              <a:rPr lang="ru-RU" sz="2800" b="1" dirty="0"/>
              <a:t>Тест </a:t>
            </a:r>
            <a:r>
              <a:rPr lang="ru-RU" sz="2800" b="1" dirty="0" err="1"/>
              <a:t>Агравала-Каяла-Саксены</a:t>
            </a:r>
            <a:r>
              <a:rPr lang="ru-RU" sz="2800" b="1" dirty="0"/>
              <a:t> (</a:t>
            </a:r>
            <a:r>
              <a:rPr lang="en-US" sz="2800" b="1" dirty="0"/>
              <a:t>AKS)</a:t>
            </a:r>
            <a:endParaRPr lang="ru-RU" sz="2800" dirty="0"/>
          </a:p>
        </p:txBody>
      </p:sp>
      <p:pic>
        <p:nvPicPr>
          <p:cNvPr id="3" name="Рисунок 2">
            <a:extLst>
              <a:ext uri="{FF2B5EF4-FFF2-40B4-BE49-F238E27FC236}">
                <a16:creationId xmlns:a16="http://schemas.microsoft.com/office/drawing/2014/main" id="{1B2B532D-B9D6-4379-BCD6-9395B47A84DA}"/>
              </a:ext>
            </a:extLst>
          </p:cNvPr>
          <p:cNvPicPr>
            <a:picLocks noChangeAspect="1"/>
          </p:cNvPicPr>
          <p:nvPr/>
        </p:nvPicPr>
        <p:blipFill>
          <a:blip r:embed="rId4"/>
          <a:stretch>
            <a:fillRect/>
          </a:stretch>
        </p:blipFill>
        <p:spPr>
          <a:xfrm>
            <a:off x="260410" y="3271869"/>
            <a:ext cx="12483980" cy="3179882"/>
          </a:xfrm>
          <a:prstGeom prst="rect">
            <a:avLst/>
          </a:prstGeom>
        </p:spPr>
      </p:pic>
    </p:spTree>
    <p:extLst>
      <p:ext uri="{BB962C8B-B14F-4D97-AF65-F5344CB8AC3E}">
        <p14:creationId xmlns:p14="http://schemas.microsoft.com/office/powerpoint/2010/main" val="4059064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2098331"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Простые числа</a:t>
            </a:r>
            <a:endParaRPr dirty="0"/>
          </a:p>
        </p:txBody>
      </p:sp>
      <p:sp>
        <p:nvSpPr>
          <p:cNvPr id="139" name="1 из 100"/>
          <p:cNvSpPr txBox="1"/>
          <p:nvPr/>
        </p:nvSpPr>
        <p:spPr>
          <a:xfrm>
            <a:off x="10999065" y="223927"/>
            <a:ext cx="1175002"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ru-RU" dirty="0"/>
              <a:t>37</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3" y="1302899"/>
            <a:ext cx="11262470" cy="4708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Тест на простоту</a:t>
            </a:r>
          </a:p>
          <a:p>
            <a:pPr algn="just"/>
            <a:endParaRPr lang="ru-RU" sz="2800" b="1" dirty="0"/>
          </a:p>
          <a:p>
            <a:pPr algn="just"/>
            <a:r>
              <a:rPr lang="ru-RU" sz="2800" dirty="0"/>
              <a:t>Решето Эратосфена</a:t>
            </a:r>
            <a:r>
              <a:rPr lang="en-US" sz="2800" dirty="0"/>
              <a:t> (Sieve of Eratosthenes)</a:t>
            </a:r>
            <a:endParaRPr lang="ru-RU" sz="2800" dirty="0"/>
          </a:p>
          <a:p>
            <a:pPr algn="just"/>
            <a:endParaRPr lang="ru-RU" sz="2800" dirty="0"/>
          </a:p>
          <a:p>
            <a:pPr algn="just"/>
            <a:r>
              <a:rPr lang="ru-RU" sz="2800" b="1" dirty="0"/>
              <a:t>Идея</a:t>
            </a:r>
            <a:r>
              <a:rPr lang="en-US" sz="2800" b="1" dirty="0"/>
              <a:t>:</a:t>
            </a:r>
            <a:r>
              <a:rPr lang="en-US" sz="2800" dirty="0"/>
              <a:t> </a:t>
            </a:r>
            <a:r>
              <a:rPr lang="ru-RU" sz="2800" dirty="0"/>
              <a:t>Последовательно исключаем из рассмотрения все числа, делящиеся на текущее число </a:t>
            </a:r>
            <a:r>
              <a:rPr lang="en-US" sz="2800" dirty="0"/>
              <a:t>k.</a:t>
            </a:r>
          </a:p>
          <a:p>
            <a:pPr algn="just"/>
            <a:endParaRPr lang="en-US" sz="2800" dirty="0"/>
          </a:p>
          <a:p>
            <a:pPr algn="just"/>
            <a:r>
              <a:rPr lang="ru-RU" sz="2800" b="1" dirty="0"/>
              <a:t>Улучшение</a:t>
            </a:r>
            <a:r>
              <a:rPr lang="en-US" sz="2800" b="1" dirty="0"/>
              <a:t>: </a:t>
            </a:r>
            <a:r>
              <a:rPr lang="ru-RU" sz="2800" dirty="0"/>
              <a:t>Начинаем исключать не с 2</a:t>
            </a:r>
            <a:r>
              <a:rPr lang="en-US" sz="2800" dirty="0"/>
              <a:t>n, </a:t>
            </a:r>
            <a:r>
              <a:rPr lang="ru-RU" sz="2800" dirty="0"/>
              <a:t>а с </a:t>
            </a:r>
            <a:r>
              <a:rPr lang="en-US" sz="2800" dirty="0"/>
              <a:t>n^2</a:t>
            </a:r>
            <a:endParaRPr lang="ru-RU" sz="2800" dirty="0"/>
          </a:p>
          <a:p>
            <a:pPr algn="just"/>
            <a:endParaRPr lang="en-US" sz="2800" dirty="0"/>
          </a:p>
        </p:txBody>
      </p:sp>
    </p:spTree>
    <p:extLst>
      <p:ext uri="{BB962C8B-B14F-4D97-AF65-F5344CB8AC3E}">
        <p14:creationId xmlns:p14="http://schemas.microsoft.com/office/powerpoint/2010/main" val="37980347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263373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Пример алгоритма</a:t>
            </a:r>
            <a:endParaRPr dirty="0"/>
          </a:p>
        </p:txBody>
      </p:sp>
      <p:sp>
        <p:nvSpPr>
          <p:cNvPr id="139" name="1 из 100"/>
          <p:cNvSpPr txBox="1"/>
          <p:nvPr/>
        </p:nvSpPr>
        <p:spPr>
          <a:xfrm>
            <a:off x="10999065" y="223927"/>
            <a:ext cx="1175002"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ru-RU" dirty="0"/>
              <a:t>38</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1204154"/>
            <a:ext cx="1126247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dirty="0"/>
              <a:t>Решето Эратосфена</a:t>
            </a:r>
            <a:endParaRPr lang="en-US" sz="2800" dirty="0"/>
          </a:p>
        </p:txBody>
      </p:sp>
      <p:pic>
        <p:nvPicPr>
          <p:cNvPr id="6148" name="Picture 4">
            <a:extLst>
              <a:ext uri="{FF2B5EF4-FFF2-40B4-BE49-F238E27FC236}">
                <a16:creationId xmlns:a16="http://schemas.microsoft.com/office/drawing/2014/main" id="{5D72A39D-2975-4790-AAC4-DB729EE6F10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41346" y="2036105"/>
            <a:ext cx="7854842" cy="65133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5C0A1E3-23BE-4175-9D15-75FD2064A225}"/>
              </a:ext>
            </a:extLst>
          </p:cNvPr>
          <p:cNvSpPr txBox="1"/>
          <p:nvPr/>
        </p:nvSpPr>
        <p:spPr>
          <a:xfrm>
            <a:off x="5669835" y="8720635"/>
            <a:ext cx="1197864"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hlinkClick r:id="rId4"/>
              </a:rPr>
              <a:t>Source</a:t>
            </a:r>
            <a:endParaRPr lang="ru-RU" dirty="0"/>
          </a:p>
        </p:txBody>
      </p:sp>
    </p:spTree>
    <p:extLst>
      <p:ext uri="{BB962C8B-B14F-4D97-AF65-F5344CB8AC3E}">
        <p14:creationId xmlns:p14="http://schemas.microsoft.com/office/powerpoint/2010/main" val="50363221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72936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en-US" dirty="0"/>
              <a:t>GCD</a:t>
            </a:r>
            <a:endParaRPr dirty="0"/>
          </a:p>
        </p:txBody>
      </p:sp>
      <p:sp>
        <p:nvSpPr>
          <p:cNvPr id="139" name="1 из 100"/>
          <p:cNvSpPr txBox="1"/>
          <p:nvPr/>
        </p:nvSpPr>
        <p:spPr>
          <a:xfrm>
            <a:off x="10999065" y="223927"/>
            <a:ext cx="1175002"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ru-RU" dirty="0"/>
              <a:t>37</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1392935"/>
            <a:ext cx="11262470" cy="625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Наибольший общий делитель (НОД)</a:t>
            </a:r>
          </a:p>
          <a:p>
            <a:pPr algn="just"/>
            <a:endParaRPr lang="ru-RU" sz="2800" b="1" dirty="0"/>
          </a:p>
          <a:p>
            <a:pPr algn="just"/>
            <a:r>
              <a:rPr lang="ru-RU" sz="2800" b="1" dirty="0"/>
              <a:t>НОД (</a:t>
            </a:r>
            <a:r>
              <a:rPr lang="en-US" sz="2800" b="1" dirty="0"/>
              <a:t>Greatest Common Divisor, GCD) – </a:t>
            </a:r>
            <a:r>
              <a:rPr lang="ru-RU" sz="2800" dirty="0"/>
              <a:t>наибольшим общим делителем чисел </a:t>
            </a:r>
            <a:r>
              <a:rPr lang="en-US" sz="2800" dirty="0"/>
              <a:t>a </a:t>
            </a:r>
            <a:r>
              <a:rPr lang="ru-RU" sz="2800" dirty="0"/>
              <a:t>и </a:t>
            </a:r>
            <a:r>
              <a:rPr lang="en-US" sz="2800" dirty="0"/>
              <a:t>b </a:t>
            </a:r>
            <a:r>
              <a:rPr lang="ru-RU" sz="2800" dirty="0"/>
              <a:t>называется максимальное натуральное </a:t>
            </a:r>
            <a:r>
              <a:rPr lang="en-US" sz="2800" dirty="0"/>
              <a:t>c, </a:t>
            </a:r>
            <a:r>
              <a:rPr lang="ru-RU" sz="2800" dirty="0"/>
              <a:t>такое что с </a:t>
            </a:r>
            <a:r>
              <a:rPr lang="en-US" sz="2800" dirty="0"/>
              <a:t>| a </a:t>
            </a:r>
            <a:r>
              <a:rPr lang="ru-RU" sz="2800" dirty="0"/>
              <a:t>и </a:t>
            </a:r>
            <a:r>
              <a:rPr lang="en-US" sz="2800" dirty="0"/>
              <a:t>c | b</a:t>
            </a:r>
            <a:r>
              <a:rPr lang="ru-RU" sz="2800" dirty="0"/>
              <a:t>.</a:t>
            </a:r>
            <a:endParaRPr lang="ru-RU" sz="2800" b="1" dirty="0"/>
          </a:p>
          <a:p>
            <a:pPr algn="just"/>
            <a:endParaRPr lang="ru-RU" sz="2800" dirty="0"/>
          </a:p>
          <a:p>
            <a:pPr algn="just"/>
            <a:r>
              <a:rPr lang="en-US" sz="2800" b="1" dirty="0"/>
              <a:t>Brute force: </a:t>
            </a:r>
            <a:r>
              <a:rPr lang="ru-RU" sz="2800" dirty="0"/>
              <a:t>Всё тот же перебор делителей</a:t>
            </a:r>
          </a:p>
          <a:p>
            <a:pPr algn="just"/>
            <a:endParaRPr lang="ru-RU" sz="2800" dirty="0"/>
          </a:p>
          <a:p>
            <a:pPr algn="just"/>
            <a:r>
              <a:rPr lang="ru-RU" sz="2800" dirty="0"/>
              <a:t>Самым известным способом для поиска </a:t>
            </a:r>
            <a:r>
              <a:rPr lang="en-US" sz="2800" dirty="0"/>
              <a:t>GCD </a:t>
            </a:r>
            <a:r>
              <a:rPr lang="ru-RU" sz="2800" dirty="0"/>
              <a:t>является описанный Евклидом в книге </a:t>
            </a:r>
            <a:r>
              <a:rPr lang="en-US" sz="2800" dirty="0"/>
              <a:t>“</a:t>
            </a:r>
            <a:r>
              <a:rPr lang="ru-RU" sz="2800" dirty="0"/>
              <a:t>Начала</a:t>
            </a:r>
            <a:r>
              <a:rPr lang="en-US" sz="2800" dirty="0"/>
              <a:t>” (300 </a:t>
            </a:r>
            <a:r>
              <a:rPr lang="ru-RU" sz="2800" dirty="0"/>
              <a:t>г. до н.э.) одноимённый алгоритм (Алгоритм Евклида</a:t>
            </a:r>
            <a:r>
              <a:rPr lang="en-US" sz="2800" dirty="0"/>
              <a:t>/Euclidean algorithm).</a:t>
            </a:r>
          </a:p>
          <a:p>
            <a:pPr algn="just"/>
            <a:endParaRPr lang="en-US" sz="2800" dirty="0"/>
          </a:p>
        </p:txBody>
      </p:sp>
    </p:spTree>
    <p:extLst>
      <p:ext uri="{BB962C8B-B14F-4D97-AF65-F5344CB8AC3E}">
        <p14:creationId xmlns:p14="http://schemas.microsoft.com/office/powerpoint/2010/main" val="53582906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72936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en-US" dirty="0"/>
              <a:t>GCD</a:t>
            </a:r>
            <a:endParaRPr dirty="0"/>
          </a:p>
        </p:txBody>
      </p:sp>
      <p:sp>
        <p:nvSpPr>
          <p:cNvPr id="139" name="1 из 100"/>
          <p:cNvSpPr txBox="1"/>
          <p:nvPr/>
        </p:nvSpPr>
        <p:spPr>
          <a:xfrm>
            <a:off x="10999065" y="223927"/>
            <a:ext cx="1175002"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ru-RU" dirty="0"/>
              <a:t>37</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1393554"/>
            <a:ext cx="11262470" cy="10892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Алгоритм Евклида</a:t>
            </a:r>
          </a:p>
          <a:p>
            <a:pPr algn="just"/>
            <a:endParaRPr lang="en-US" sz="2800" dirty="0"/>
          </a:p>
        </p:txBody>
      </p:sp>
      <p:pic>
        <p:nvPicPr>
          <p:cNvPr id="5" name="Рисунок 4">
            <a:extLst>
              <a:ext uri="{FF2B5EF4-FFF2-40B4-BE49-F238E27FC236}">
                <a16:creationId xmlns:a16="http://schemas.microsoft.com/office/drawing/2014/main" id="{EAC28849-47AE-44AD-8F90-2846510D2871}"/>
              </a:ext>
            </a:extLst>
          </p:cNvPr>
          <p:cNvPicPr>
            <a:picLocks noChangeAspect="1"/>
          </p:cNvPicPr>
          <p:nvPr/>
        </p:nvPicPr>
        <p:blipFill>
          <a:blip r:embed="rId3"/>
          <a:stretch>
            <a:fillRect/>
          </a:stretch>
        </p:blipFill>
        <p:spPr>
          <a:xfrm>
            <a:off x="685138" y="2474497"/>
            <a:ext cx="11262471" cy="1197286"/>
          </a:xfrm>
          <a:prstGeom prst="rect">
            <a:avLst/>
          </a:prstGeom>
        </p:spPr>
      </p:pic>
      <p:pic>
        <p:nvPicPr>
          <p:cNvPr id="7" name="Рисунок 6">
            <a:extLst>
              <a:ext uri="{FF2B5EF4-FFF2-40B4-BE49-F238E27FC236}">
                <a16:creationId xmlns:a16="http://schemas.microsoft.com/office/drawing/2014/main" id="{8379448E-07E0-4E9C-BD44-8832A5B38179}"/>
              </a:ext>
            </a:extLst>
          </p:cNvPr>
          <p:cNvPicPr>
            <a:picLocks noChangeAspect="1"/>
          </p:cNvPicPr>
          <p:nvPr/>
        </p:nvPicPr>
        <p:blipFill>
          <a:blip r:embed="rId4"/>
          <a:stretch>
            <a:fillRect/>
          </a:stretch>
        </p:blipFill>
        <p:spPr>
          <a:xfrm>
            <a:off x="871164" y="4024199"/>
            <a:ext cx="11317395" cy="2419865"/>
          </a:xfrm>
          <a:prstGeom prst="rect">
            <a:avLst/>
          </a:prstGeom>
        </p:spPr>
      </p:pic>
    </p:spTree>
    <p:extLst>
      <p:ext uri="{BB962C8B-B14F-4D97-AF65-F5344CB8AC3E}">
        <p14:creationId xmlns:p14="http://schemas.microsoft.com/office/powerpoint/2010/main" val="63662556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72936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en-US" dirty="0"/>
              <a:t>GCD</a:t>
            </a:r>
            <a:endParaRPr dirty="0"/>
          </a:p>
        </p:txBody>
      </p:sp>
      <p:sp>
        <p:nvSpPr>
          <p:cNvPr id="139" name="1 из 100"/>
          <p:cNvSpPr txBox="1"/>
          <p:nvPr/>
        </p:nvSpPr>
        <p:spPr>
          <a:xfrm>
            <a:off x="10999065" y="223927"/>
            <a:ext cx="1175002"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ru-RU" dirty="0"/>
              <a:t>37</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1478898"/>
            <a:ext cx="11262470" cy="10892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Алгоритм Евклида</a:t>
            </a:r>
          </a:p>
          <a:p>
            <a:pPr algn="just"/>
            <a:endParaRPr lang="en-US" sz="2800" dirty="0"/>
          </a:p>
        </p:txBody>
      </p:sp>
      <p:pic>
        <p:nvPicPr>
          <p:cNvPr id="3" name="Рисунок 2">
            <a:extLst>
              <a:ext uri="{FF2B5EF4-FFF2-40B4-BE49-F238E27FC236}">
                <a16:creationId xmlns:a16="http://schemas.microsoft.com/office/drawing/2014/main" id="{9962A53E-4A22-4BF7-AD29-562EF0170686}"/>
              </a:ext>
            </a:extLst>
          </p:cNvPr>
          <p:cNvPicPr>
            <a:picLocks noChangeAspect="1"/>
          </p:cNvPicPr>
          <p:nvPr/>
        </p:nvPicPr>
        <p:blipFill>
          <a:blip r:embed="rId3"/>
          <a:stretch>
            <a:fillRect/>
          </a:stretch>
        </p:blipFill>
        <p:spPr>
          <a:xfrm>
            <a:off x="487680" y="3134824"/>
            <a:ext cx="11778277" cy="3483952"/>
          </a:xfrm>
          <a:prstGeom prst="rect">
            <a:avLst/>
          </a:prstGeom>
        </p:spPr>
      </p:pic>
    </p:spTree>
    <p:extLst>
      <p:ext uri="{BB962C8B-B14F-4D97-AF65-F5344CB8AC3E}">
        <p14:creationId xmlns:p14="http://schemas.microsoft.com/office/powerpoint/2010/main" val="88834327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72936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en-US" dirty="0"/>
              <a:t>GCD</a:t>
            </a:r>
            <a:endParaRPr dirty="0"/>
          </a:p>
        </p:txBody>
      </p:sp>
      <p:sp>
        <p:nvSpPr>
          <p:cNvPr id="139" name="1 из 100"/>
          <p:cNvSpPr txBox="1"/>
          <p:nvPr/>
        </p:nvSpPr>
        <p:spPr>
          <a:xfrm>
            <a:off x="10999065" y="223927"/>
            <a:ext cx="1175002"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ru-RU" dirty="0"/>
              <a:t>37</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1478898"/>
            <a:ext cx="11262470" cy="10892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Алгоритм Евклида</a:t>
            </a:r>
          </a:p>
          <a:p>
            <a:pPr algn="just"/>
            <a:endParaRPr lang="en-US" sz="2800" dirty="0"/>
          </a:p>
        </p:txBody>
      </p:sp>
      <p:pic>
        <p:nvPicPr>
          <p:cNvPr id="4" name="Рисунок 3">
            <a:extLst>
              <a:ext uri="{FF2B5EF4-FFF2-40B4-BE49-F238E27FC236}">
                <a16:creationId xmlns:a16="http://schemas.microsoft.com/office/drawing/2014/main" id="{C1580C86-F85B-46AF-8578-36372E76D331}"/>
              </a:ext>
            </a:extLst>
          </p:cNvPr>
          <p:cNvPicPr>
            <a:picLocks noChangeAspect="1"/>
          </p:cNvPicPr>
          <p:nvPr/>
        </p:nvPicPr>
        <p:blipFill>
          <a:blip r:embed="rId3"/>
          <a:stretch>
            <a:fillRect/>
          </a:stretch>
        </p:blipFill>
        <p:spPr>
          <a:xfrm>
            <a:off x="806543" y="2501571"/>
            <a:ext cx="10891486" cy="5415531"/>
          </a:xfrm>
          <a:prstGeom prst="rect">
            <a:avLst/>
          </a:prstGeom>
        </p:spPr>
      </p:pic>
    </p:spTree>
    <p:extLst>
      <p:ext uri="{BB962C8B-B14F-4D97-AF65-F5344CB8AC3E}">
        <p14:creationId xmlns:p14="http://schemas.microsoft.com/office/powerpoint/2010/main" val="226237392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72936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en-US" dirty="0"/>
              <a:t>GCD</a:t>
            </a:r>
            <a:endParaRPr dirty="0"/>
          </a:p>
        </p:txBody>
      </p:sp>
      <p:sp>
        <p:nvSpPr>
          <p:cNvPr id="139" name="1 из 100"/>
          <p:cNvSpPr txBox="1"/>
          <p:nvPr/>
        </p:nvSpPr>
        <p:spPr>
          <a:xfrm>
            <a:off x="10999065" y="223927"/>
            <a:ext cx="1175002"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ru-RU" dirty="0"/>
              <a:t>37</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3" y="1310402"/>
            <a:ext cx="11262470" cy="31574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Расширенный алгоритм Евклида</a:t>
            </a:r>
          </a:p>
          <a:p>
            <a:pPr algn="just"/>
            <a:endParaRPr lang="ru-RU" sz="2800" b="1" dirty="0"/>
          </a:p>
          <a:p>
            <a:pPr algn="just"/>
            <a:r>
              <a:rPr lang="ru-RU" sz="2800" dirty="0"/>
              <a:t>Небольшое дополнение алгоритма Евклида, которое совместно с теоретическим обоснованием предоставляет механизм для доказательства </a:t>
            </a:r>
            <a:r>
              <a:rPr lang="en-US" sz="2800" dirty="0"/>
              <a:t>“</a:t>
            </a:r>
            <a:r>
              <a:rPr lang="ru-RU" sz="2800" dirty="0"/>
              <a:t>максимальности</a:t>
            </a:r>
            <a:r>
              <a:rPr lang="en-US" sz="2800" dirty="0"/>
              <a:t>” </a:t>
            </a:r>
            <a:r>
              <a:rPr lang="ru-RU" sz="2800" dirty="0"/>
              <a:t>найденного делителя.</a:t>
            </a:r>
          </a:p>
          <a:p>
            <a:pPr algn="just"/>
            <a:endParaRPr lang="en-US" sz="2800" dirty="0"/>
          </a:p>
        </p:txBody>
      </p:sp>
      <p:pic>
        <p:nvPicPr>
          <p:cNvPr id="3" name="Рисунок 2">
            <a:extLst>
              <a:ext uri="{FF2B5EF4-FFF2-40B4-BE49-F238E27FC236}">
                <a16:creationId xmlns:a16="http://schemas.microsoft.com/office/drawing/2014/main" id="{3C4F9582-5F3B-492B-BCEB-D18B57F0213F}"/>
              </a:ext>
            </a:extLst>
          </p:cNvPr>
          <p:cNvPicPr>
            <a:picLocks noChangeAspect="1"/>
          </p:cNvPicPr>
          <p:nvPr/>
        </p:nvPicPr>
        <p:blipFill>
          <a:blip r:embed="rId3"/>
          <a:stretch>
            <a:fillRect/>
          </a:stretch>
        </p:blipFill>
        <p:spPr>
          <a:xfrm>
            <a:off x="616051" y="3921177"/>
            <a:ext cx="11558016" cy="3714187"/>
          </a:xfrm>
          <a:prstGeom prst="rect">
            <a:avLst/>
          </a:prstGeom>
        </p:spPr>
      </p:pic>
    </p:spTree>
    <p:extLst>
      <p:ext uri="{BB962C8B-B14F-4D97-AF65-F5344CB8AC3E}">
        <p14:creationId xmlns:p14="http://schemas.microsoft.com/office/powerpoint/2010/main" val="50875637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72936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en-US" dirty="0"/>
              <a:t>GCD</a:t>
            </a:r>
            <a:endParaRPr dirty="0"/>
          </a:p>
        </p:txBody>
      </p:sp>
      <p:sp>
        <p:nvSpPr>
          <p:cNvPr id="139" name="1 из 100"/>
          <p:cNvSpPr txBox="1"/>
          <p:nvPr/>
        </p:nvSpPr>
        <p:spPr>
          <a:xfrm>
            <a:off x="10999065" y="223927"/>
            <a:ext cx="1175002"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ru-RU" dirty="0"/>
              <a:t>37</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3" y="1403246"/>
            <a:ext cx="11262470" cy="1606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Расширенный алгоритм Евклида</a:t>
            </a:r>
          </a:p>
          <a:p>
            <a:pPr algn="just"/>
            <a:endParaRPr lang="ru-RU" sz="2800" b="1" dirty="0"/>
          </a:p>
          <a:p>
            <a:pPr algn="just"/>
            <a:endParaRPr lang="en-US" sz="2800" dirty="0"/>
          </a:p>
        </p:txBody>
      </p:sp>
      <p:pic>
        <p:nvPicPr>
          <p:cNvPr id="4" name="Рисунок 3">
            <a:extLst>
              <a:ext uri="{FF2B5EF4-FFF2-40B4-BE49-F238E27FC236}">
                <a16:creationId xmlns:a16="http://schemas.microsoft.com/office/drawing/2014/main" id="{5787162D-DCA1-4895-B28E-8F46025F0AF7}"/>
              </a:ext>
            </a:extLst>
          </p:cNvPr>
          <p:cNvPicPr>
            <a:picLocks noChangeAspect="1"/>
          </p:cNvPicPr>
          <p:nvPr/>
        </p:nvPicPr>
        <p:blipFill>
          <a:blip r:embed="rId3"/>
          <a:stretch>
            <a:fillRect/>
          </a:stretch>
        </p:blipFill>
        <p:spPr>
          <a:xfrm>
            <a:off x="806543" y="2849155"/>
            <a:ext cx="10999065" cy="898538"/>
          </a:xfrm>
          <a:prstGeom prst="rect">
            <a:avLst/>
          </a:prstGeom>
        </p:spPr>
      </p:pic>
      <p:pic>
        <p:nvPicPr>
          <p:cNvPr id="6" name="Рисунок 5">
            <a:extLst>
              <a:ext uri="{FF2B5EF4-FFF2-40B4-BE49-F238E27FC236}">
                <a16:creationId xmlns:a16="http://schemas.microsoft.com/office/drawing/2014/main" id="{3C3E5C4C-48D7-4583-9B4C-8141855F8650}"/>
              </a:ext>
            </a:extLst>
          </p:cNvPr>
          <p:cNvPicPr>
            <a:picLocks noChangeAspect="1"/>
          </p:cNvPicPr>
          <p:nvPr/>
        </p:nvPicPr>
        <p:blipFill>
          <a:blip r:embed="rId4"/>
          <a:stretch>
            <a:fillRect/>
          </a:stretch>
        </p:blipFill>
        <p:spPr>
          <a:xfrm>
            <a:off x="669829" y="4495478"/>
            <a:ext cx="10999066" cy="1198874"/>
          </a:xfrm>
          <a:prstGeom prst="rect">
            <a:avLst/>
          </a:prstGeom>
        </p:spPr>
      </p:pic>
    </p:spTree>
    <p:extLst>
      <p:ext uri="{BB962C8B-B14F-4D97-AF65-F5344CB8AC3E}">
        <p14:creationId xmlns:p14="http://schemas.microsoft.com/office/powerpoint/2010/main" val="40608330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327974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Модульная арифметика</a:t>
            </a:r>
            <a:endParaRPr dirty="0"/>
          </a:p>
        </p:txBody>
      </p:sp>
      <p:sp>
        <p:nvSpPr>
          <p:cNvPr id="139" name="1 из 100"/>
          <p:cNvSpPr txBox="1"/>
          <p:nvPr/>
        </p:nvSpPr>
        <p:spPr>
          <a:xfrm>
            <a:off x="10999065" y="223927"/>
            <a:ext cx="1175002"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ru-RU" dirty="0"/>
              <a:t>37</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3" y="1246894"/>
            <a:ext cx="11262470" cy="52257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Модульная арифметика</a:t>
            </a:r>
          </a:p>
          <a:p>
            <a:pPr algn="just"/>
            <a:endParaRPr lang="ru-RU" sz="2800" b="1" dirty="0"/>
          </a:p>
          <a:p>
            <a:pPr algn="just"/>
            <a:r>
              <a:rPr lang="ru-RU" sz="2800" dirty="0"/>
              <a:t>В реальной жизни </a:t>
            </a:r>
            <a:r>
              <a:rPr lang="ru-RU" sz="2800" b="1" dirty="0"/>
              <a:t>модульная арифметика </a:t>
            </a:r>
            <a:r>
              <a:rPr lang="ru-RU" sz="2800" dirty="0"/>
              <a:t>встречается крайне часто и обычно служит для упрощения работы с чем-либо.</a:t>
            </a:r>
          </a:p>
          <a:p>
            <a:pPr algn="just"/>
            <a:endParaRPr lang="en-US" sz="2800" dirty="0"/>
          </a:p>
          <a:p>
            <a:pPr algn="just"/>
            <a:r>
              <a:rPr lang="ru-RU" sz="2800" b="1" dirty="0"/>
              <a:t>Модульную арифметику </a:t>
            </a:r>
            <a:r>
              <a:rPr lang="ru-RU" sz="2800" dirty="0"/>
              <a:t>можно считать обычной арифметикой, вычисления в которой выполняются над целыми числами, за исключением того факта, что если действия выполняются по модулю некоторого </a:t>
            </a:r>
            <a:r>
              <a:rPr lang="en-US" sz="2800" dirty="0"/>
              <a:t>n</a:t>
            </a:r>
            <a:r>
              <a:rPr lang="ru-RU" sz="2800" dirty="0"/>
              <a:t>, то любое число заменяется на элемент множества </a:t>
            </a:r>
            <a:r>
              <a:rPr lang="en-US" sz="2800" dirty="0"/>
              <a:t>{0, 1, …, n-1}</a:t>
            </a:r>
          </a:p>
        </p:txBody>
      </p:sp>
    </p:spTree>
    <p:extLst>
      <p:ext uri="{BB962C8B-B14F-4D97-AF65-F5344CB8AC3E}">
        <p14:creationId xmlns:p14="http://schemas.microsoft.com/office/powerpoint/2010/main" val="363750624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4990"/>
            <a:ext cx="13004800" cy="9753600"/>
          </a:xfrm>
          <a:prstGeom prst="rect">
            <a:avLst/>
          </a:prstGeom>
          <a:ln w="12700">
            <a:miter lim="400000"/>
          </a:ln>
        </p:spPr>
      </p:pic>
      <p:sp>
        <p:nvSpPr>
          <p:cNvPr id="138" name="Page name"/>
          <p:cNvSpPr txBox="1"/>
          <p:nvPr/>
        </p:nvSpPr>
        <p:spPr>
          <a:xfrm>
            <a:off x="806543" y="223927"/>
            <a:ext cx="1902765"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Теория чисел</a:t>
            </a:r>
            <a:endParaRPr dirty="0"/>
          </a:p>
        </p:txBody>
      </p:sp>
      <p:sp>
        <p:nvSpPr>
          <p:cNvPr id="139" name="1 из 100"/>
          <p:cNvSpPr txBox="1"/>
          <p:nvPr/>
        </p:nvSpPr>
        <p:spPr>
          <a:xfrm>
            <a:off x="11156160" y="223927"/>
            <a:ext cx="101790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en-US" dirty="0"/>
              <a:t>4</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33065" y="1747769"/>
            <a:ext cx="11262470" cy="4708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en-US" sz="2800" b="1" dirty="0"/>
              <a:t>Number theory </a:t>
            </a:r>
            <a:r>
              <a:rPr lang="en-US" sz="2800" dirty="0"/>
              <a:t>is a branch of pure mathematics devoted primarily to the study of the integers and integer-valued functions</a:t>
            </a:r>
            <a:r>
              <a:rPr lang="ru-RU" sz="2800" dirty="0"/>
              <a:t>. (</a:t>
            </a:r>
            <a:r>
              <a:rPr lang="en-US" sz="2800" dirty="0"/>
              <a:t>Wiki)</a:t>
            </a:r>
          </a:p>
          <a:p>
            <a:pPr algn="just"/>
            <a:endParaRPr lang="en-US" sz="2800" b="1" dirty="0"/>
          </a:p>
          <a:p>
            <a:pPr algn="just"/>
            <a:r>
              <a:rPr lang="ru-RU" sz="2800" b="1" dirty="0"/>
              <a:t>Теория чисел </a:t>
            </a:r>
            <a:r>
              <a:rPr lang="ru-RU" sz="2800" dirty="0"/>
              <a:t>это раздел математики, первоначально изучавший свойства целых чисел. В современной теории чисел рассматриваются и другие типы чисел — например, алгебраические и трансцендентные, а также функции различного происхождения, которые связаны с арифметикой целых чисел и их обобщений.</a:t>
            </a:r>
            <a:r>
              <a:rPr lang="en-US" sz="2800" dirty="0"/>
              <a:t> (</a:t>
            </a:r>
            <a:r>
              <a:rPr lang="ru-RU" sz="2800" dirty="0"/>
              <a:t>Вики)</a:t>
            </a:r>
            <a:endParaRPr sz="28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3"/>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327974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Модульная арифметика</a:t>
            </a:r>
            <a:endParaRPr dirty="0"/>
          </a:p>
        </p:txBody>
      </p:sp>
      <p:sp>
        <p:nvSpPr>
          <p:cNvPr id="139" name="1 из 100"/>
          <p:cNvSpPr txBox="1"/>
          <p:nvPr/>
        </p:nvSpPr>
        <p:spPr>
          <a:xfrm>
            <a:off x="10999065" y="223927"/>
            <a:ext cx="1175002"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ru-RU" dirty="0"/>
              <a:t>37</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3" y="1379125"/>
            <a:ext cx="1126247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Модульная арифметика</a:t>
            </a:r>
          </a:p>
        </p:txBody>
      </p:sp>
      <p:pic>
        <p:nvPicPr>
          <p:cNvPr id="3" name="Рисунок 2">
            <a:extLst>
              <a:ext uri="{FF2B5EF4-FFF2-40B4-BE49-F238E27FC236}">
                <a16:creationId xmlns:a16="http://schemas.microsoft.com/office/drawing/2014/main" id="{F4D18869-22AD-474C-9DF9-D7F6A6BC6F91}"/>
              </a:ext>
            </a:extLst>
          </p:cNvPr>
          <p:cNvPicPr>
            <a:picLocks noChangeAspect="1"/>
          </p:cNvPicPr>
          <p:nvPr/>
        </p:nvPicPr>
        <p:blipFill>
          <a:blip r:embed="rId4"/>
          <a:stretch>
            <a:fillRect/>
          </a:stretch>
        </p:blipFill>
        <p:spPr>
          <a:xfrm>
            <a:off x="637074" y="2485986"/>
            <a:ext cx="11431939" cy="4781628"/>
          </a:xfrm>
          <a:prstGeom prst="rect">
            <a:avLst/>
          </a:prstGeom>
        </p:spPr>
      </p:pic>
    </p:spTree>
    <p:extLst>
      <p:ext uri="{BB962C8B-B14F-4D97-AF65-F5344CB8AC3E}">
        <p14:creationId xmlns:p14="http://schemas.microsoft.com/office/powerpoint/2010/main" val="368536911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3"/>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327974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Модульная арифметика</a:t>
            </a:r>
            <a:endParaRPr dirty="0"/>
          </a:p>
        </p:txBody>
      </p:sp>
      <p:sp>
        <p:nvSpPr>
          <p:cNvPr id="139" name="1 из 100"/>
          <p:cNvSpPr txBox="1"/>
          <p:nvPr/>
        </p:nvSpPr>
        <p:spPr>
          <a:xfrm>
            <a:off x="10999065" y="223927"/>
            <a:ext cx="1175002"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ru-RU" dirty="0"/>
              <a:t>37</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3" y="1379125"/>
            <a:ext cx="1126247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Модульная арифметика</a:t>
            </a:r>
          </a:p>
        </p:txBody>
      </p:sp>
      <p:pic>
        <p:nvPicPr>
          <p:cNvPr id="4" name="Рисунок 3">
            <a:extLst>
              <a:ext uri="{FF2B5EF4-FFF2-40B4-BE49-F238E27FC236}">
                <a16:creationId xmlns:a16="http://schemas.microsoft.com/office/drawing/2014/main" id="{553EFF5B-AC2B-49D6-98CF-01DEA6A1CE3E}"/>
              </a:ext>
            </a:extLst>
          </p:cNvPr>
          <p:cNvPicPr>
            <a:picLocks noChangeAspect="1"/>
          </p:cNvPicPr>
          <p:nvPr/>
        </p:nvPicPr>
        <p:blipFill>
          <a:blip r:embed="rId4"/>
          <a:stretch>
            <a:fillRect/>
          </a:stretch>
        </p:blipFill>
        <p:spPr>
          <a:xfrm>
            <a:off x="1202885" y="2793469"/>
            <a:ext cx="10599029" cy="1073849"/>
          </a:xfrm>
          <a:prstGeom prst="rect">
            <a:avLst/>
          </a:prstGeom>
        </p:spPr>
      </p:pic>
      <p:pic>
        <p:nvPicPr>
          <p:cNvPr id="6" name="Рисунок 5">
            <a:extLst>
              <a:ext uri="{FF2B5EF4-FFF2-40B4-BE49-F238E27FC236}">
                <a16:creationId xmlns:a16="http://schemas.microsoft.com/office/drawing/2014/main" id="{9B6F8816-B72D-4C2A-A603-8ED30C05E86B}"/>
              </a:ext>
            </a:extLst>
          </p:cNvPr>
          <p:cNvPicPr>
            <a:picLocks noChangeAspect="1"/>
          </p:cNvPicPr>
          <p:nvPr/>
        </p:nvPicPr>
        <p:blipFill>
          <a:blip r:embed="rId5"/>
          <a:stretch>
            <a:fillRect/>
          </a:stretch>
        </p:blipFill>
        <p:spPr>
          <a:xfrm>
            <a:off x="1688533" y="4611982"/>
            <a:ext cx="9898033" cy="1681921"/>
          </a:xfrm>
          <a:prstGeom prst="rect">
            <a:avLst/>
          </a:prstGeom>
        </p:spPr>
      </p:pic>
    </p:spTree>
    <p:extLst>
      <p:ext uri="{BB962C8B-B14F-4D97-AF65-F5344CB8AC3E}">
        <p14:creationId xmlns:p14="http://schemas.microsoft.com/office/powerpoint/2010/main" val="170034308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3"/>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327974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Модульная арифметика</a:t>
            </a:r>
            <a:endParaRPr dirty="0"/>
          </a:p>
        </p:txBody>
      </p:sp>
      <p:sp>
        <p:nvSpPr>
          <p:cNvPr id="139" name="1 из 100"/>
          <p:cNvSpPr txBox="1"/>
          <p:nvPr/>
        </p:nvSpPr>
        <p:spPr>
          <a:xfrm>
            <a:off x="10999065" y="223927"/>
            <a:ext cx="1175002"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ru-RU" dirty="0"/>
              <a:t>37</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911597" y="1193899"/>
            <a:ext cx="11262470" cy="36745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Быстрое возведение в степень </a:t>
            </a:r>
            <a:r>
              <a:rPr lang="en-US" sz="2800" b="1" dirty="0"/>
              <a:t>(fast power)</a:t>
            </a:r>
          </a:p>
          <a:p>
            <a:pPr algn="just"/>
            <a:endParaRPr lang="ru-RU" sz="2800" b="1" dirty="0"/>
          </a:p>
          <a:p>
            <a:pPr algn="just"/>
            <a:r>
              <a:rPr lang="ru-RU" sz="2800" b="1" dirty="0"/>
              <a:t>Задача</a:t>
            </a:r>
            <a:r>
              <a:rPr lang="en-US" sz="2800" b="1" dirty="0"/>
              <a:t>:</a:t>
            </a:r>
            <a:r>
              <a:rPr lang="en-US" sz="2800" dirty="0"/>
              <a:t> </a:t>
            </a:r>
            <a:r>
              <a:rPr lang="ru-RU" sz="2800" dirty="0"/>
              <a:t>возвести число </a:t>
            </a:r>
            <a:r>
              <a:rPr lang="en-US" sz="2800" dirty="0"/>
              <a:t>a </a:t>
            </a:r>
            <a:r>
              <a:rPr lang="ru-RU" sz="2800" dirty="0"/>
              <a:t>в степень </a:t>
            </a:r>
            <a:r>
              <a:rPr lang="en-US" sz="2800" dirty="0"/>
              <a:t>b </a:t>
            </a:r>
            <a:r>
              <a:rPr lang="ru-RU" sz="2800" dirty="0"/>
              <a:t>использовав меньше операций чем значение показателя степени.</a:t>
            </a:r>
            <a:endParaRPr lang="en-US" sz="2800" dirty="0"/>
          </a:p>
          <a:p>
            <a:pPr algn="just"/>
            <a:endParaRPr lang="en-US" sz="2800" dirty="0"/>
          </a:p>
          <a:p>
            <a:pPr algn="just"/>
            <a:r>
              <a:rPr lang="ru-RU" sz="2800" dirty="0"/>
              <a:t>Идеи?</a:t>
            </a:r>
          </a:p>
          <a:p>
            <a:pPr algn="just"/>
            <a:endParaRPr lang="ru-RU" sz="2800" dirty="0"/>
          </a:p>
        </p:txBody>
      </p:sp>
    </p:spTree>
    <p:extLst>
      <p:ext uri="{BB962C8B-B14F-4D97-AF65-F5344CB8AC3E}">
        <p14:creationId xmlns:p14="http://schemas.microsoft.com/office/powerpoint/2010/main" val="294416484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3"/>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327974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Модульная арифметика</a:t>
            </a:r>
            <a:endParaRPr dirty="0"/>
          </a:p>
        </p:txBody>
      </p:sp>
      <p:sp>
        <p:nvSpPr>
          <p:cNvPr id="139" name="1 из 100"/>
          <p:cNvSpPr txBox="1"/>
          <p:nvPr/>
        </p:nvSpPr>
        <p:spPr>
          <a:xfrm>
            <a:off x="10999065" y="223927"/>
            <a:ext cx="1175002"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ru-RU" dirty="0"/>
              <a:t>37</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3" y="1235524"/>
            <a:ext cx="11262470" cy="10892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Возведение в степень по модулю (</a:t>
            </a:r>
            <a:r>
              <a:rPr lang="en-US" sz="2800" b="1" dirty="0"/>
              <a:t>modular exponentiation)</a:t>
            </a:r>
          </a:p>
          <a:p>
            <a:pPr algn="just"/>
            <a:endParaRPr lang="ru-RU" sz="2800" b="1" dirty="0"/>
          </a:p>
        </p:txBody>
      </p:sp>
      <p:pic>
        <p:nvPicPr>
          <p:cNvPr id="7" name="Рисунок 6">
            <a:extLst>
              <a:ext uri="{FF2B5EF4-FFF2-40B4-BE49-F238E27FC236}">
                <a16:creationId xmlns:a16="http://schemas.microsoft.com/office/drawing/2014/main" id="{6070A3FA-BC84-43A9-9FD1-C1FCB6F288FE}"/>
              </a:ext>
            </a:extLst>
          </p:cNvPr>
          <p:cNvPicPr>
            <a:picLocks noChangeAspect="1"/>
          </p:cNvPicPr>
          <p:nvPr/>
        </p:nvPicPr>
        <p:blipFill>
          <a:blip r:embed="rId4"/>
          <a:stretch>
            <a:fillRect/>
          </a:stretch>
        </p:blipFill>
        <p:spPr>
          <a:xfrm>
            <a:off x="935787" y="2162999"/>
            <a:ext cx="9625521" cy="6130609"/>
          </a:xfrm>
          <a:prstGeom prst="rect">
            <a:avLst/>
          </a:prstGeom>
        </p:spPr>
      </p:pic>
    </p:spTree>
    <p:extLst>
      <p:ext uri="{BB962C8B-B14F-4D97-AF65-F5344CB8AC3E}">
        <p14:creationId xmlns:p14="http://schemas.microsoft.com/office/powerpoint/2010/main" val="123892620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327974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Модульная арифметика</a:t>
            </a:r>
            <a:endParaRPr dirty="0"/>
          </a:p>
        </p:txBody>
      </p:sp>
      <p:sp>
        <p:nvSpPr>
          <p:cNvPr id="139" name="1 из 100"/>
          <p:cNvSpPr txBox="1"/>
          <p:nvPr/>
        </p:nvSpPr>
        <p:spPr>
          <a:xfrm>
            <a:off x="10999065" y="223927"/>
            <a:ext cx="1175002"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ru-RU" dirty="0"/>
              <a:t>37</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911597" y="1281280"/>
            <a:ext cx="11262470" cy="31574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Модульная арифметика</a:t>
            </a:r>
          </a:p>
          <a:p>
            <a:pPr algn="just"/>
            <a:endParaRPr lang="ru-RU" sz="2800" b="1" dirty="0"/>
          </a:p>
          <a:p>
            <a:pPr algn="just"/>
            <a:r>
              <a:rPr lang="ru-RU" sz="2800" dirty="0"/>
              <a:t>Ещё один вариант проверки числа на простоту – использование </a:t>
            </a:r>
            <a:r>
              <a:rPr lang="ru-RU" sz="2800" b="1" dirty="0"/>
              <a:t>малой теоремы Ферма</a:t>
            </a:r>
            <a:r>
              <a:rPr lang="ru-RU" sz="2800" dirty="0"/>
              <a:t>.</a:t>
            </a:r>
          </a:p>
          <a:p>
            <a:pPr algn="just"/>
            <a:endParaRPr lang="ru-RU" sz="2800" dirty="0"/>
          </a:p>
          <a:p>
            <a:pPr algn="just"/>
            <a:endParaRPr lang="ru-RU" sz="2800" dirty="0"/>
          </a:p>
        </p:txBody>
      </p:sp>
      <p:pic>
        <p:nvPicPr>
          <p:cNvPr id="3" name="Рисунок 2">
            <a:extLst>
              <a:ext uri="{FF2B5EF4-FFF2-40B4-BE49-F238E27FC236}">
                <a16:creationId xmlns:a16="http://schemas.microsoft.com/office/drawing/2014/main" id="{DC1A043E-87B4-4B72-B095-FECB83D06CC9}"/>
              </a:ext>
            </a:extLst>
          </p:cNvPr>
          <p:cNvPicPr>
            <a:picLocks noChangeAspect="1"/>
          </p:cNvPicPr>
          <p:nvPr/>
        </p:nvPicPr>
        <p:blipFill>
          <a:blip r:embed="rId3"/>
          <a:stretch>
            <a:fillRect/>
          </a:stretch>
        </p:blipFill>
        <p:spPr>
          <a:xfrm>
            <a:off x="830733" y="4240542"/>
            <a:ext cx="11047098" cy="1628823"/>
          </a:xfrm>
          <a:prstGeom prst="rect">
            <a:avLst/>
          </a:prstGeom>
        </p:spPr>
      </p:pic>
    </p:spTree>
    <p:extLst>
      <p:ext uri="{BB962C8B-B14F-4D97-AF65-F5344CB8AC3E}">
        <p14:creationId xmlns:p14="http://schemas.microsoft.com/office/powerpoint/2010/main" val="85391452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327974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Модульная арифметика</a:t>
            </a:r>
            <a:endParaRPr dirty="0"/>
          </a:p>
        </p:txBody>
      </p:sp>
      <p:sp>
        <p:nvSpPr>
          <p:cNvPr id="139" name="1 из 100"/>
          <p:cNvSpPr txBox="1"/>
          <p:nvPr/>
        </p:nvSpPr>
        <p:spPr>
          <a:xfrm>
            <a:off x="10999065" y="223927"/>
            <a:ext cx="1175002"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ru-RU" dirty="0"/>
              <a:t>37</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911597" y="1253739"/>
            <a:ext cx="11262470" cy="1606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dirty="0"/>
              <a:t>Тест Ферма</a:t>
            </a:r>
          </a:p>
          <a:p>
            <a:pPr algn="just"/>
            <a:endParaRPr lang="ru-RU" sz="2800" dirty="0"/>
          </a:p>
          <a:p>
            <a:pPr algn="just"/>
            <a:endParaRPr lang="ru-RU" sz="2800" dirty="0"/>
          </a:p>
        </p:txBody>
      </p:sp>
      <p:pic>
        <p:nvPicPr>
          <p:cNvPr id="4" name="Рисунок 3">
            <a:extLst>
              <a:ext uri="{FF2B5EF4-FFF2-40B4-BE49-F238E27FC236}">
                <a16:creationId xmlns:a16="http://schemas.microsoft.com/office/drawing/2014/main" id="{46E52740-04F7-4111-B167-D759AFD075C8}"/>
              </a:ext>
            </a:extLst>
          </p:cNvPr>
          <p:cNvPicPr>
            <a:picLocks noChangeAspect="1"/>
          </p:cNvPicPr>
          <p:nvPr/>
        </p:nvPicPr>
        <p:blipFill>
          <a:blip r:embed="rId3"/>
          <a:stretch>
            <a:fillRect/>
          </a:stretch>
        </p:blipFill>
        <p:spPr>
          <a:xfrm>
            <a:off x="1955256" y="2180727"/>
            <a:ext cx="9175151" cy="1633273"/>
          </a:xfrm>
          <a:prstGeom prst="rect">
            <a:avLst/>
          </a:prstGeom>
        </p:spPr>
      </p:pic>
      <p:pic>
        <p:nvPicPr>
          <p:cNvPr id="6" name="Рисунок 5">
            <a:extLst>
              <a:ext uri="{FF2B5EF4-FFF2-40B4-BE49-F238E27FC236}">
                <a16:creationId xmlns:a16="http://schemas.microsoft.com/office/drawing/2014/main" id="{90D04146-EE91-4E26-AEDD-67062CEB3DA9}"/>
              </a:ext>
            </a:extLst>
          </p:cNvPr>
          <p:cNvPicPr>
            <a:picLocks noChangeAspect="1"/>
          </p:cNvPicPr>
          <p:nvPr/>
        </p:nvPicPr>
        <p:blipFill>
          <a:blip r:embed="rId4"/>
          <a:stretch>
            <a:fillRect/>
          </a:stretch>
        </p:blipFill>
        <p:spPr>
          <a:xfrm>
            <a:off x="1627195" y="3906909"/>
            <a:ext cx="9685207" cy="3981316"/>
          </a:xfrm>
          <a:prstGeom prst="rect">
            <a:avLst/>
          </a:prstGeom>
        </p:spPr>
      </p:pic>
    </p:spTree>
    <p:extLst>
      <p:ext uri="{BB962C8B-B14F-4D97-AF65-F5344CB8AC3E}">
        <p14:creationId xmlns:p14="http://schemas.microsoft.com/office/powerpoint/2010/main" val="208046424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327974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Модульная арифметика</a:t>
            </a:r>
            <a:endParaRPr dirty="0"/>
          </a:p>
        </p:txBody>
      </p:sp>
      <p:sp>
        <p:nvSpPr>
          <p:cNvPr id="139" name="1 из 100"/>
          <p:cNvSpPr txBox="1"/>
          <p:nvPr/>
        </p:nvSpPr>
        <p:spPr>
          <a:xfrm>
            <a:off x="10999065" y="223927"/>
            <a:ext cx="1175002"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ru-RU" dirty="0"/>
              <a:t>37</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911597" y="1253739"/>
            <a:ext cx="11262470" cy="1606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dirty="0"/>
              <a:t>Генерация больших простых чисел</a:t>
            </a:r>
          </a:p>
          <a:p>
            <a:pPr algn="just"/>
            <a:endParaRPr lang="ru-RU" sz="2800" dirty="0"/>
          </a:p>
          <a:p>
            <a:pPr algn="just"/>
            <a:endParaRPr lang="ru-RU" sz="2800" dirty="0"/>
          </a:p>
        </p:txBody>
      </p:sp>
      <p:pic>
        <p:nvPicPr>
          <p:cNvPr id="3" name="Рисунок 2">
            <a:extLst>
              <a:ext uri="{FF2B5EF4-FFF2-40B4-BE49-F238E27FC236}">
                <a16:creationId xmlns:a16="http://schemas.microsoft.com/office/drawing/2014/main" id="{5AF55879-9645-4C78-A7DF-6AD5CFA74C50}"/>
              </a:ext>
            </a:extLst>
          </p:cNvPr>
          <p:cNvPicPr>
            <a:picLocks noChangeAspect="1"/>
          </p:cNvPicPr>
          <p:nvPr/>
        </p:nvPicPr>
        <p:blipFill>
          <a:blip r:embed="rId3"/>
          <a:stretch>
            <a:fillRect/>
          </a:stretch>
        </p:blipFill>
        <p:spPr>
          <a:xfrm>
            <a:off x="806543" y="3256181"/>
            <a:ext cx="11509200" cy="3637407"/>
          </a:xfrm>
          <a:prstGeom prst="rect">
            <a:avLst/>
          </a:prstGeom>
        </p:spPr>
      </p:pic>
    </p:spTree>
    <p:extLst>
      <p:ext uri="{BB962C8B-B14F-4D97-AF65-F5344CB8AC3E}">
        <p14:creationId xmlns:p14="http://schemas.microsoft.com/office/powerpoint/2010/main" val="107150209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age name"/>
          <p:cNvSpPr txBox="1"/>
          <p:nvPr/>
        </p:nvSpPr>
        <p:spPr>
          <a:xfrm>
            <a:off x="806543" y="223927"/>
            <a:ext cx="327974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Модульная арифметика</a:t>
            </a:r>
            <a:endParaRPr dirty="0"/>
          </a:p>
        </p:txBody>
      </p:sp>
      <p:sp>
        <p:nvSpPr>
          <p:cNvPr id="139" name="1 из 100"/>
          <p:cNvSpPr txBox="1"/>
          <p:nvPr/>
        </p:nvSpPr>
        <p:spPr>
          <a:xfrm>
            <a:off x="10999065" y="223927"/>
            <a:ext cx="1175002"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ru-RU" dirty="0"/>
              <a:t>37</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1736876"/>
            <a:ext cx="11262470" cy="26404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Разложение на простые множители (</a:t>
            </a:r>
            <a:r>
              <a:rPr lang="en-US" sz="2800" b="1" dirty="0"/>
              <a:t>integer factorization) </a:t>
            </a:r>
            <a:r>
              <a:rPr lang="en-US" sz="2800" dirty="0"/>
              <a:t>– </a:t>
            </a:r>
            <a:r>
              <a:rPr lang="ru-RU" sz="2800" dirty="0"/>
              <a:t>способ записи составных чисел как произведения их простых делителей</a:t>
            </a:r>
          </a:p>
          <a:p>
            <a:pPr algn="just"/>
            <a:endParaRPr lang="ru-RU" sz="2800" dirty="0"/>
          </a:p>
          <a:p>
            <a:pPr algn="just"/>
            <a:endParaRPr lang="ru-RU" sz="2800" dirty="0"/>
          </a:p>
        </p:txBody>
      </p:sp>
      <p:pic>
        <p:nvPicPr>
          <p:cNvPr id="2052" name="Picture 4" descr="How To Uncovering Prime Number Factors Of Integer Numbers Inwards Coffee -  Factorization Algorithm - TOP LEARNING JAVA">
            <a:extLst>
              <a:ext uri="{FF2B5EF4-FFF2-40B4-BE49-F238E27FC236}">
                <a16:creationId xmlns:a16="http://schemas.microsoft.com/office/drawing/2014/main" id="{0CE9E685-54A6-4C77-937B-B4BF9FC9F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561" y="3584448"/>
            <a:ext cx="6265872" cy="4806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13080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4990"/>
            <a:ext cx="13004800" cy="9753600"/>
          </a:xfrm>
          <a:prstGeom prst="rect">
            <a:avLst/>
          </a:prstGeom>
          <a:ln w="12700">
            <a:miter lim="400000"/>
          </a:ln>
        </p:spPr>
      </p:pic>
      <p:sp>
        <p:nvSpPr>
          <p:cNvPr id="138" name="Page name"/>
          <p:cNvSpPr txBox="1"/>
          <p:nvPr/>
        </p:nvSpPr>
        <p:spPr>
          <a:xfrm>
            <a:off x="806543" y="223927"/>
            <a:ext cx="1902765"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Теория чисел</a:t>
            </a:r>
            <a:endParaRPr dirty="0"/>
          </a:p>
        </p:txBody>
      </p:sp>
      <p:sp>
        <p:nvSpPr>
          <p:cNvPr id="139" name="1 из 100"/>
          <p:cNvSpPr txBox="1"/>
          <p:nvPr/>
        </p:nvSpPr>
        <p:spPr>
          <a:xfrm>
            <a:off x="11156160" y="223927"/>
            <a:ext cx="101790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en-US" dirty="0"/>
              <a:t>4</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33065" y="2006302"/>
            <a:ext cx="11262470" cy="419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Базовые направления теории чисел</a:t>
            </a:r>
            <a:r>
              <a:rPr lang="en-US" sz="2800" b="1" dirty="0"/>
              <a:t>: </a:t>
            </a:r>
          </a:p>
          <a:p>
            <a:pPr marL="457200" indent="-457200" algn="just">
              <a:buFont typeface="Arial" panose="020B0604020202020204" pitchFamily="34" charset="0"/>
              <a:buChar char="•"/>
            </a:pPr>
            <a:r>
              <a:rPr lang="ru-RU" sz="2800" dirty="0"/>
              <a:t>Делимость, простые числа</a:t>
            </a:r>
          </a:p>
          <a:p>
            <a:pPr marL="457200" indent="-457200" algn="just">
              <a:buFont typeface="Arial" panose="020B0604020202020204" pitchFamily="34" charset="0"/>
              <a:buChar char="•"/>
            </a:pPr>
            <a:r>
              <a:rPr lang="ru-RU" sz="2800" dirty="0"/>
              <a:t>НОК, НОД</a:t>
            </a:r>
            <a:endParaRPr lang="en-US" sz="2800" dirty="0"/>
          </a:p>
          <a:p>
            <a:pPr marL="457200" indent="-457200" algn="just">
              <a:buFont typeface="Arial" panose="020B0604020202020204" pitchFamily="34" charset="0"/>
              <a:buChar char="•"/>
            </a:pPr>
            <a:r>
              <a:rPr lang="ru-RU" sz="2800" dirty="0"/>
              <a:t>Разложение на множители</a:t>
            </a:r>
          </a:p>
          <a:p>
            <a:pPr marL="457200" indent="-457200" algn="just">
              <a:buFont typeface="Arial" panose="020B0604020202020204" pitchFamily="34" charset="0"/>
              <a:buChar char="•"/>
            </a:pPr>
            <a:r>
              <a:rPr lang="ru-RU" sz="2800" dirty="0"/>
              <a:t>Сравнения по модулю</a:t>
            </a:r>
          </a:p>
          <a:p>
            <a:pPr algn="just"/>
            <a:endParaRPr lang="en-US" sz="2800" b="1" dirty="0"/>
          </a:p>
          <a:p>
            <a:pPr algn="just"/>
            <a:r>
              <a:rPr lang="ru-RU" sz="2800" dirty="0"/>
              <a:t>Также мы рассмотрим важнейшее применение теории чисел – её использование в  </a:t>
            </a:r>
            <a:r>
              <a:rPr lang="ru-RU" sz="2800" b="1" dirty="0"/>
              <a:t>криптографии</a:t>
            </a:r>
          </a:p>
        </p:txBody>
      </p:sp>
    </p:spTree>
    <p:extLst>
      <p:ext uri="{BB962C8B-B14F-4D97-AF65-F5344CB8AC3E}">
        <p14:creationId xmlns:p14="http://schemas.microsoft.com/office/powerpoint/2010/main" val="41720237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4990"/>
            <a:ext cx="13004800" cy="9753600"/>
          </a:xfrm>
          <a:prstGeom prst="rect">
            <a:avLst/>
          </a:prstGeom>
          <a:ln w="12700">
            <a:miter lim="400000"/>
          </a:ln>
        </p:spPr>
      </p:pic>
      <p:sp>
        <p:nvSpPr>
          <p:cNvPr id="138" name="Page name"/>
          <p:cNvSpPr txBox="1"/>
          <p:nvPr/>
        </p:nvSpPr>
        <p:spPr>
          <a:xfrm>
            <a:off x="806543" y="223927"/>
            <a:ext cx="1902765"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Теория чисел</a:t>
            </a:r>
            <a:endParaRPr dirty="0"/>
          </a:p>
        </p:txBody>
      </p:sp>
      <p:sp>
        <p:nvSpPr>
          <p:cNvPr id="139" name="1 из 100"/>
          <p:cNvSpPr txBox="1"/>
          <p:nvPr/>
        </p:nvSpPr>
        <p:spPr>
          <a:xfrm>
            <a:off x="11156160" y="223927"/>
            <a:ext cx="101790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en-US" dirty="0"/>
              <a:t>4</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3" y="1203823"/>
            <a:ext cx="11262470" cy="625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Делимость и делители</a:t>
            </a:r>
            <a:endParaRPr lang="en-US" sz="2800" b="1" dirty="0"/>
          </a:p>
          <a:p>
            <a:pPr algn="just"/>
            <a:endParaRPr lang="ru-RU" sz="2800" dirty="0"/>
          </a:p>
          <a:p>
            <a:pPr algn="just"/>
            <a:r>
              <a:rPr lang="ru-RU" sz="2800" dirty="0"/>
              <a:t>Основным в теории чисел является понятие </a:t>
            </a:r>
            <a:r>
              <a:rPr lang="ru-RU" sz="2800" b="1" dirty="0"/>
              <a:t>делимости</a:t>
            </a:r>
            <a:r>
              <a:rPr lang="ru-RU" sz="2800" dirty="0"/>
              <a:t> одного целого числа на другое. Пусть дано два целых числа </a:t>
            </a:r>
            <a:r>
              <a:rPr lang="en-US" sz="2800" dirty="0">
                <a:solidFill>
                  <a:srgbClr val="FF0000">
                    <a:alpha val="87087"/>
                  </a:srgbClr>
                </a:solidFill>
              </a:rPr>
              <a:t>a</a:t>
            </a:r>
            <a:r>
              <a:rPr lang="en-US" sz="2800" dirty="0"/>
              <a:t>, </a:t>
            </a:r>
            <a:r>
              <a:rPr lang="en-US" sz="2800" dirty="0">
                <a:solidFill>
                  <a:srgbClr val="FF0000">
                    <a:alpha val="87087"/>
                  </a:srgbClr>
                </a:solidFill>
              </a:rPr>
              <a:t>d</a:t>
            </a:r>
            <a:r>
              <a:rPr lang="en-US" sz="2800" dirty="0"/>
              <a:t>.</a:t>
            </a:r>
          </a:p>
          <a:p>
            <a:pPr algn="just"/>
            <a:endParaRPr lang="ru-RU" sz="2800" dirty="0"/>
          </a:p>
          <a:p>
            <a:pPr algn="just"/>
            <a:r>
              <a:rPr lang="en-US" sz="2800" dirty="0"/>
              <a:t>	</a:t>
            </a:r>
            <a:r>
              <a:rPr lang="en-US" sz="2800" dirty="0">
                <a:solidFill>
                  <a:srgbClr val="FF0000">
                    <a:alpha val="87087"/>
                  </a:srgbClr>
                </a:solidFill>
              </a:rPr>
              <a:t>d</a:t>
            </a:r>
            <a:r>
              <a:rPr lang="en-US" sz="2800" dirty="0"/>
              <a:t> | </a:t>
            </a:r>
            <a:r>
              <a:rPr lang="en-US" sz="2800" dirty="0">
                <a:solidFill>
                  <a:srgbClr val="FF0000">
                    <a:alpha val="87087"/>
                  </a:srgbClr>
                </a:solidFill>
              </a:rPr>
              <a:t>a</a:t>
            </a:r>
            <a:r>
              <a:rPr lang="en-US" sz="2800" dirty="0"/>
              <a:t> – (“d </a:t>
            </a:r>
            <a:r>
              <a:rPr lang="ru-RU" sz="2800" dirty="0"/>
              <a:t>делит </a:t>
            </a:r>
            <a:r>
              <a:rPr lang="en-US" sz="2800" dirty="0"/>
              <a:t>a”, “a </a:t>
            </a:r>
            <a:r>
              <a:rPr lang="ru-RU" sz="2800" dirty="0"/>
              <a:t>делится на </a:t>
            </a:r>
            <a:r>
              <a:rPr lang="en-US" sz="2800" dirty="0"/>
              <a:t>d”)</a:t>
            </a:r>
          </a:p>
          <a:p>
            <a:pPr algn="just"/>
            <a:endParaRPr lang="ru-RU" sz="2800" dirty="0"/>
          </a:p>
          <a:p>
            <a:pPr algn="just"/>
            <a:r>
              <a:rPr lang="ru-RU" sz="2800" dirty="0"/>
              <a:t>Если </a:t>
            </a:r>
            <a:r>
              <a:rPr lang="en-US" sz="2800" dirty="0">
                <a:solidFill>
                  <a:srgbClr val="FF0000">
                    <a:alpha val="87087"/>
                  </a:srgbClr>
                </a:solidFill>
              </a:rPr>
              <a:t>a</a:t>
            </a:r>
            <a:r>
              <a:rPr lang="en-US" sz="2800" dirty="0"/>
              <a:t> &gt; 0 </a:t>
            </a:r>
            <a:r>
              <a:rPr lang="ru-RU" sz="2800" dirty="0"/>
              <a:t>и </a:t>
            </a:r>
            <a:r>
              <a:rPr lang="en-US" sz="2800" dirty="0">
                <a:solidFill>
                  <a:srgbClr val="FF0000">
                    <a:alpha val="87087"/>
                  </a:srgbClr>
                </a:solidFill>
              </a:rPr>
              <a:t>d</a:t>
            </a:r>
            <a:r>
              <a:rPr lang="en-US" sz="2800" dirty="0"/>
              <a:t> | </a:t>
            </a:r>
            <a:r>
              <a:rPr lang="en-US" sz="2800" dirty="0">
                <a:solidFill>
                  <a:srgbClr val="FF0000">
                    <a:alpha val="87087"/>
                  </a:srgbClr>
                </a:solidFill>
              </a:rPr>
              <a:t>a</a:t>
            </a:r>
            <a:r>
              <a:rPr lang="ru-RU" sz="2800" dirty="0"/>
              <a:t>, то </a:t>
            </a:r>
            <a:r>
              <a:rPr lang="en-US" sz="2800" dirty="0"/>
              <a:t>|</a:t>
            </a:r>
            <a:r>
              <a:rPr lang="en-US" sz="2800" dirty="0">
                <a:solidFill>
                  <a:srgbClr val="FF0000">
                    <a:alpha val="87087"/>
                  </a:srgbClr>
                </a:solidFill>
              </a:rPr>
              <a:t>d</a:t>
            </a:r>
            <a:r>
              <a:rPr lang="en-US" sz="2800" dirty="0"/>
              <a:t>| &lt;= |</a:t>
            </a:r>
            <a:r>
              <a:rPr lang="en-US" sz="2800" dirty="0">
                <a:solidFill>
                  <a:srgbClr val="FF0000">
                    <a:alpha val="87087"/>
                  </a:srgbClr>
                </a:solidFill>
              </a:rPr>
              <a:t>a</a:t>
            </a:r>
            <a:r>
              <a:rPr lang="en-US" sz="2800" dirty="0"/>
              <a:t>|</a:t>
            </a:r>
          </a:p>
          <a:p>
            <a:pPr algn="just"/>
            <a:r>
              <a:rPr lang="ru-RU" sz="2800" dirty="0"/>
              <a:t>Если </a:t>
            </a:r>
            <a:r>
              <a:rPr lang="en-US" sz="2800" dirty="0">
                <a:solidFill>
                  <a:srgbClr val="FF0000">
                    <a:alpha val="87087"/>
                  </a:srgbClr>
                </a:solidFill>
              </a:rPr>
              <a:t>d</a:t>
            </a:r>
            <a:r>
              <a:rPr lang="en-US" sz="2800" dirty="0"/>
              <a:t> | </a:t>
            </a:r>
            <a:r>
              <a:rPr lang="en-US" sz="2800" dirty="0">
                <a:solidFill>
                  <a:srgbClr val="FF0000">
                    <a:alpha val="87087"/>
                  </a:srgbClr>
                </a:solidFill>
              </a:rPr>
              <a:t>a</a:t>
            </a:r>
            <a:r>
              <a:rPr lang="en-US" sz="2800" dirty="0"/>
              <a:t> </a:t>
            </a:r>
            <a:r>
              <a:rPr lang="ru-RU" sz="2800" dirty="0"/>
              <a:t>и </a:t>
            </a:r>
            <a:r>
              <a:rPr lang="en-US" sz="2800" dirty="0">
                <a:solidFill>
                  <a:srgbClr val="FF0000">
                    <a:alpha val="87087"/>
                  </a:srgbClr>
                </a:solidFill>
              </a:rPr>
              <a:t>d</a:t>
            </a:r>
            <a:r>
              <a:rPr lang="en-US" sz="2800" dirty="0"/>
              <a:t> &gt; 0, </a:t>
            </a:r>
            <a:r>
              <a:rPr lang="ru-RU" sz="2800" dirty="0"/>
              <a:t>то </a:t>
            </a:r>
            <a:r>
              <a:rPr lang="en-US" sz="2800" dirty="0"/>
              <a:t>d </a:t>
            </a:r>
            <a:r>
              <a:rPr lang="ru-RU" sz="2800" dirty="0"/>
              <a:t>называется делителем (</a:t>
            </a:r>
            <a:r>
              <a:rPr lang="en-US" sz="2800" dirty="0"/>
              <a:t>divisor) </a:t>
            </a:r>
            <a:r>
              <a:rPr lang="ru-RU" sz="2800" i="1" dirty="0"/>
              <a:t>а</a:t>
            </a:r>
            <a:endParaRPr lang="en-US" sz="2800" i="1" dirty="0"/>
          </a:p>
          <a:p>
            <a:pPr marL="457200" indent="-457200" algn="just">
              <a:buFont typeface="Arial" panose="020B0604020202020204" pitchFamily="34" charset="0"/>
              <a:buChar char="•"/>
            </a:pPr>
            <a:endParaRPr lang="ru-RU" sz="2800" dirty="0"/>
          </a:p>
          <a:p>
            <a:pPr algn="just"/>
            <a:r>
              <a:rPr lang="ru-RU" sz="2800" dirty="0"/>
              <a:t>Делители числа могут быть </a:t>
            </a:r>
            <a:r>
              <a:rPr lang="ru-RU" sz="2800" b="1" dirty="0"/>
              <a:t>тривиальными</a:t>
            </a:r>
            <a:r>
              <a:rPr lang="ru-RU" sz="2800" dirty="0"/>
              <a:t> (1 или само число) и </a:t>
            </a:r>
            <a:r>
              <a:rPr lang="ru-RU" sz="2800" b="1" dirty="0"/>
              <a:t>нетривиальными</a:t>
            </a:r>
            <a:r>
              <a:rPr lang="ru-RU" sz="2800" dirty="0"/>
              <a:t> (все остальные)</a:t>
            </a:r>
            <a:endParaRPr lang="en-US" sz="2800" dirty="0"/>
          </a:p>
        </p:txBody>
      </p:sp>
    </p:spTree>
    <p:extLst>
      <p:ext uri="{BB962C8B-B14F-4D97-AF65-F5344CB8AC3E}">
        <p14:creationId xmlns:p14="http://schemas.microsoft.com/office/powerpoint/2010/main" val="46690238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3"/>
          <a:stretch>
            <a:fillRect/>
          </a:stretch>
        </p:blipFill>
        <p:spPr>
          <a:xfrm>
            <a:off x="0" y="-14990"/>
            <a:ext cx="13004800" cy="9753600"/>
          </a:xfrm>
          <a:prstGeom prst="rect">
            <a:avLst/>
          </a:prstGeom>
          <a:ln w="12700">
            <a:miter lim="400000"/>
          </a:ln>
        </p:spPr>
      </p:pic>
      <p:sp>
        <p:nvSpPr>
          <p:cNvPr id="138" name="Page name"/>
          <p:cNvSpPr txBox="1"/>
          <p:nvPr/>
        </p:nvSpPr>
        <p:spPr>
          <a:xfrm>
            <a:off x="806543" y="223927"/>
            <a:ext cx="2098331"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Простые числа</a:t>
            </a:r>
            <a:endParaRPr dirty="0"/>
          </a:p>
        </p:txBody>
      </p:sp>
      <p:sp>
        <p:nvSpPr>
          <p:cNvPr id="139" name="1 из 100"/>
          <p:cNvSpPr txBox="1"/>
          <p:nvPr/>
        </p:nvSpPr>
        <p:spPr>
          <a:xfrm>
            <a:off x="11156160" y="223927"/>
            <a:ext cx="101790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en-US" dirty="0"/>
              <a:t>4</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3" y="1659211"/>
            <a:ext cx="11262470" cy="5742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Простые и составные числа</a:t>
            </a:r>
            <a:endParaRPr lang="en-US" sz="2800" b="1" dirty="0"/>
          </a:p>
          <a:p>
            <a:pPr algn="just"/>
            <a:endParaRPr lang="ru-RU" sz="2800" dirty="0"/>
          </a:p>
          <a:p>
            <a:pPr algn="just"/>
            <a:r>
              <a:rPr lang="ru-RU" sz="2800" dirty="0"/>
              <a:t>Целое число 	</a:t>
            </a:r>
            <a:r>
              <a:rPr lang="en-US" sz="2800" dirty="0">
                <a:solidFill>
                  <a:srgbClr val="FF0000">
                    <a:alpha val="87087"/>
                  </a:srgbClr>
                </a:solidFill>
              </a:rPr>
              <a:t>a</a:t>
            </a:r>
            <a:r>
              <a:rPr lang="en-US" sz="2800" dirty="0"/>
              <a:t>&gt;1 </a:t>
            </a:r>
            <a:r>
              <a:rPr lang="ru-RU" sz="2800" dirty="0"/>
              <a:t>называется простым числом (</a:t>
            </a:r>
            <a:r>
              <a:rPr lang="en-US" sz="2800" dirty="0"/>
              <a:t>prime number, prime)</a:t>
            </a:r>
            <a:r>
              <a:rPr lang="ru-RU" sz="2800" dirty="0"/>
              <a:t>, если единственными его делителями являются тривиальные делители.</a:t>
            </a:r>
          </a:p>
          <a:p>
            <a:pPr algn="just"/>
            <a:endParaRPr lang="en-US" sz="2800" dirty="0"/>
          </a:p>
          <a:p>
            <a:pPr algn="just"/>
            <a:r>
              <a:rPr lang="ru-RU" sz="2800" dirty="0"/>
              <a:t>Если же данное целое число </a:t>
            </a:r>
            <a:r>
              <a:rPr lang="en-US" sz="2800" dirty="0">
                <a:solidFill>
                  <a:srgbClr val="FF0000">
                    <a:alpha val="87087"/>
                  </a:srgbClr>
                </a:solidFill>
              </a:rPr>
              <a:t>a</a:t>
            </a:r>
            <a:r>
              <a:rPr lang="en-US" sz="2800" dirty="0"/>
              <a:t> </a:t>
            </a:r>
            <a:r>
              <a:rPr lang="ru-RU" sz="2800" dirty="0"/>
              <a:t>не является простым, его называют составным (</a:t>
            </a:r>
            <a:r>
              <a:rPr lang="en-US" sz="2800" dirty="0"/>
              <a:t>composite).</a:t>
            </a:r>
            <a:endParaRPr lang="ru-RU" sz="2800" dirty="0"/>
          </a:p>
          <a:p>
            <a:pPr algn="just"/>
            <a:endParaRPr lang="en-US" sz="2800" dirty="0"/>
          </a:p>
          <a:p>
            <a:pPr algn="just"/>
            <a:r>
              <a:rPr lang="ru-RU" sz="2800" dirty="0"/>
              <a:t>Обычно понятие простоты числа применяется только к натуральным числам</a:t>
            </a:r>
            <a:endParaRPr lang="en-US" sz="2800" dirty="0"/>
          </a:p>
        </p:txBody>
      </p:sp>
    </p:spTree>
    <p:extLst>
      <p:ext uri="{BB962C8B-B14F-4D97-AF65-F5344CB8AC3E}">
        <p14:creationId xmlns:p14="http://schemas.microsoft.com/office/powerpoint/2010/main" val="45048952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1" y="-100334"/>
            <a:ext cx="13004800" cy="9753600"/>
          </a:xfrm>
          <a:prstGeom prst="rect">
            <a:avLst/>
          </a:prstGeom>
          <a:ln w="12700">
            <a:miter lim="400000"/>
          </a:ln>
        </p:spPr>
      </p:pic>
      <p:sp>
        <p:nvSpPr>
          <p:cNvPr id="138" name="Page name"/>
          <p:cNvSpPr txBox="1"/>
          <p:nvPr/>
        </p:nvSpPr>
        <p:spPr>
          <a:xfrm>
            <a:off x="806543" y="223927"/>
            <a:ext cx="2098331"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Простые числа</a:t>
            </a:r>
            <a:endParaRPr dirty="0"/>
          </a:p>
        </p:txBody>
      </p:sp>
      <p:sp>
        <p:nvSpPr>
          <p:cNvPr id="139" name="1 из 100"/>
          <p:cNvSpPr txBox="1"/>
          <p:nvPr/>
        </p:nvSpPr>
        <p:spPr>
          <a:xfrm>
            <a:off x="11156160" y="223927"/>
            <a:ext cx="101790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en-US" dirty="0"/>
              <a:t>4</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3" y="1601919"/>
            <a:ext cx="11262470" cy="1606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dirty="0"/>
              <a:t>Является ли число простым?</a:t>
            </a:r>
          </a:p>
          <a:p>
            <a:pPr algn="just"/>
            <a:endParaRPr lang="ru-RU" sz="2800" dirty="0"/>
          </a:p>
          <a:p>
            <a:pPr algn="just"/>
            <a:endParaRPr lang="en-US" sz="2800" dirty="0"/>
          </a:p>
        </p:txBody>
      </p:sp>
      <p:graphicFrame>
        <p:nvGraphicFramePr>
          <p:cNvPr id="3" name="Таблица 3">
            <a:extLst>
              <a:ext uri="{FF2B5EF4-FFF2-40B4-BE49-F238E27FC236}">
                <a16:creationId xmlns:a16="http://schemas.microsoft.com/office/drawing/2014/main" id="{81EAEA22-F09E-46B4-907D-21B4D8082208}"/>
              </a:ext>
            </a:extLst>
          </p:cNvPr>
          <p:cNvGraphicFramePr>
            <a:graphicFrameLocks noGrp="1"/>
          </p:cNvGraphicFramePr>
          <p:nvPr>
            <p:extLst>
              <p:ext uri="{D42A27DB-BD31-4B8C-83A1-F6EECF244321}">
                <p14:modId xmlns:p14="http://schemas.microsoft.com/office/powerpoint/2010/main" val="1157704061"/>
              </p:ext>
            </p:extLst>
          </p:nvPr>
        </p:nvGraphicFramePr>
        <p:xfrm>
          <a:off x="1463040" y="3327964"/>
          <a:ext cx="9374290" cy="3652922"/>
        </p:xfrm>
        <a:graphic>
          <a:graphicData uri="http://schemas.openxmlformats.org/drawingml/2006/table">
            <a:tbl>
              <a:tblPr firstRow="1" bandRow="1">
                <a:tableStyleId>{D7AC3CCA-C797-4891-BE02-D94E43425B78}</a:tableStyleId>
              </a:tblPr>
              <a:tblGrid>
                <a:gridCol w="1874858">
                  <a:extLst>
                    <a:ext uri="{9D8B030D-6E8A-4147-A177-3AD203B41FA5}">
                      <a16:colId xmlns:a16="http://schemas.microsoft.com/office/drawing/2014/main" val="3147554996"/>
                    </a:ext>
                  </a:extLst>
                </a:gridCol>
                <a:gridCol w="1874858">
                  <a:extLst>
                    <a:ext uri="{9D8B030D-6E8A-4147-A177-3AD203B41FA5}">
                      <a16:colId xmlns:a16="http://schemas.microsoft.com/office/drawing/2014/main" val="2334987982"/>
                    </a:ext>
                  </a:extLst>
                </a:gridCol>
                <a:gridCol w="1874858">
                  <a:extLst>
                    <a:ext uri="{9D8B030D-6E8A-4147-A177-3AD203B41FA5}">
                      <a16:colId xmlns:a16="http://schemas.microsoft.com/office/drawing/2014/main" val="436305744"/>
                    </a:ext>
                  </a:extLst>
                </a:gridCol>
                <a:gridCol w="1874858">
                  <a:extLst>
                    <a:ext uri="{9D8B030D-6E8A-4147-A177-3AD203B41FA5}">
                      <a16:colId xmlns:a16="http://schemas.microsoft.com/office/drawing/2014/main" val="3238830535"/>
                    </a:ext>
                  </a:extLst>
                </a:gridCol>
                <a:gridCol w="1874858">
                  <a:extLst>
                    <a:ext uri="{9D8B030D-6E8A-4147-A177-3AD203B41FA5}">
                      <a16:colId xmlns:a16="http://schemas.microsoft.com/office/drawing/2014/main" val="2429865719"/>
                    </a:ext>
                  </a:extLst>
                </a:gridCol>
              </a:tblGrid>
              <a:tr h="817316">
                <a:tc>
                  <a:txBody>
                    <a:bodyPr/>
                    <a:lstStyle/>
                    <a:p>
                      <a:r>
                        <a:rPr lang="en-US" dirty="0"/>
                        <a:t>Number/Student</a:t>
                      </a:r>
                      <a:endParaRPr lang="ru-RU" dirty="0"/>
                    </a:p>
                  </a:txBody>
                  <a:tcPr anchor="ctr"/>
                </a:tc>
                <a:tc>
                  <a:txBody>
                    <a:bodyPr/>
                    <a:lstStyle/>
                    <a:p>
                      <a:r>
                        <a:rPr lang="en-US" dirty="0"/>
                        <a:t>S1</a:t>
                      </a:r>
                      <a:endParaRPr lang="ru-RU" dirty="0"/>
                    </a:p>
                  </a:txBody>
                  <a:tcPr anchor="ctr"/>
                </a:tc>
                <a:tc>
                  <a:txBody>
                    <a:bodyPr/>
                    <a:lstStyle/>
                    <a:p>
                      <a:r>
                        <a:rPr lang="en-US" dirty="0"/>
                        <a:t>S2</a:t>
                      </a:r>
                      <a:endParaRPr lang="ru-RU" dirty="0"/>
                    </a:p>
                  </a:txBody>
                  <a:tcPr anchor="ctr"/>
                </a:tc>
                <a:tc>
                  <a:txBody>
                    <a:bodyPr/>
                    <a:lstStyle/>
                    <a:p>
                      <a:r>
                        <a:rPr lang="en-US" dirty="0"/>
                        <a:t>S3</a:t>
                      </a:r>
                      <a:endParaRPr lang="ru-RU" dirty="0"/>
                    </a:p>
                  </a:txBody>
                  <a:tcPr anchor="ctr"/>
                </a:tc>
                <a:tc>
                  <a:txBody>
                    <a:bodyPr/>
                    <a:lstStyle/>
                    <a:p>
                      <a:r>
                        <a:rPr lang="en-US" dirty="0"/>
                        <a:t>S4</a:t>
                      </a:r>
                      <a:endParaRPr lang="ru-RU" dirty="0"/>
                    </a:p>
                  </a:txBody>
                  <a:tcPr anchor="ctr"/>
                </a:tc>
                <a:extLst>
                  <a:ext uri="{0D108BD9-81ED-4DB2-BD59-A6C34878D82A}">
                    <a16:rowId xmlns:a16="http://schemas.microsoft.com/office/drawing/2014/main" val="815329205"/>
                  </a:ext>
                </a:extLst>
              </a:tr>
              <a:tr h="670882">
                <a:tc>
                  <a:txBody>
                    <a:bodyPr/>
                    <a:lstStyle/>
                    <a:p>
                      <a:r>
                        <a:rPr lang="en-US" dirty="0"/>
                        <a:t>123</a:t>
                      </a:r>
                      <a:endParaRPr lang="ru-RU" dirty="0"/>
                    </a:p>
                  </a:txBody>
                  <a:tcPr anchor="ctr"/>
                </a:tc>
                <a:tc>
                  <a:txBody>
                    <a:bodyPr/>
                    <a:lstStyle/>
                    <a:p>
                      <a:endParaRPr lang="ru-RU" dirty="0"/>
                    </a:p>
                  </a:txBody>
                  <a:tcPr anchor="ctr"/>
                </a:tc>
                <a:tc>
                  <a:txBody>
                    <a:bodyPr/>
                    <a:lstStyle/>
                    <a:p>
                      <a:endParaRPr lang="ru-RU" dirty="0"/>
                    </a:p>
                  </a:txBody>
                  <a:tcPr anchor="ctr"/>
                </a:tc>
                <a:tc>
                  <a:txBody>
                    <a:bodyPr/>
                    <a:lstStyle/>
                    <a:p>
                      <a:endParaRPr lang="ru-RU"/>
                    </a:p>
                  </a:txBody>
                  <a:tcPr anchor="ctr"/>
                </a:tc>
                <a:tc>
                  <a:txBody>
                    <a:bodyPr/>
                    <a:lstStyle/>
                    <a:p>
                      <a:endParaRPr lang="ru-RU"/>
                    </a:p>
                  </a:txBody>
                  <a:tcPr anchor="ctr"/>
                </a:tc>
                <a:extLst>
                  <a:ext uri="{0D108BD9-81ED-4DB2-BD59-A6C34878D82A}">
                    <a16:rowId xmlns:a16="http://schemas.microsoft.com/office/drawing/2014/main" val="4052454525"/>
                  </a:ext>
                </a:extLst>
              </a:tr>
              <a:tr h="670882">
                <a:tc>
                  <a:txBody>
                    <a:bodyPr/>
                    <a:lstStyle/>
                    <a:p>
                      <a:r>
                        <a:rPr lang="ru-RU" sz="1600" b="0" u="none" strike="noStrike" cap="none" spc="0" baseline="0" dirty="0">
                          <a:ln>
                            <a:noFill/>
                          </a:ln>
                          <a:solidFill>
                            <a:schemeClr val="dk1"/>
                          </a:solidFill>
                          <a:effectLst/>
                          <a:uFillTx/>
                          <a:sym typeface="Helvetica Neue Light"/>
                        </a:rPr>
                        <a:t>8191</a:t>
                      </a:r>
                      <a:endParaRPr lang="ru-RU" dirty="0"/>
                    </a:p>
                  </a:txBody>
                  <a:tcPr anchor="ctr"/>
                </a:tc>
                <a:tc>
                  <a:txBody>
                    <a:bodyPr/>
                    <a:lstStyle/>
                    <a:p>
                      <a:endParaRPr lang="ru-RU"/>
                    </a:p>
                  </a:txBody>
                  <a:tcPr anchor="ctr"/>
                </a:tc>
                <a:tc>
                  <a:txBody>
                    <a:bodyPr/>
                    <a:lstStyle/>
                    <a:p>
                      <a:endParaRPr lang="ru-RU" dirty="0"/>
                    </a:p>
                  </a:txBody>
                  <a:tcPr anchor="ctr"/>
                </a:tc>
                <a:tc>
                  <a:txBody>
                    <a:bodyPr/>
                    <a:lstStyle/>
                    <a:p>
                      <a:endParaRPr lang="ru-RU" dirty="0"/>
                    </a:p>
                  </a:txBody>
                  <a:tcPr anchor="ctr"/>
                </a:tc>
                <a:tc>
                  <a:txBody>
                    <a:bodyPr/>
                    <a:lstStyle/>
                    <a:p>
                      <a:endParaRPr lang="ru-RU"/>
                    </a:p>
                  </a:txBody>
                  <a:tcPr anchor="ctr"/>
                </a:tc>
                <a:extLst>
                  <a:ext uri="{0D108BD9-81ED-4DB2-BD59-A6C34878D82A}">
                    <a16:rowId xmlns:a16="http://schemas.microsoft.com/office/drawing/2014/main" val="418859588"/>
                  </a:ext>
                </a:extLst>
              </a:tr>
              <a:tr h="670882">
                <a:tc>
                  <a:txBody>
                    <a:bodyPr/>
                    <a:lstStyle/>
                    <a:p>
                      <a:r>
                        <a:rPr lang="ru-RU" sz="1600" b="0" u="none" strike="noStrike" cap="none" spc="0" baseline="0" dirty="0">
                          <a:ln>
                            <a:noFill/>
                          </a:ln>
                          <a:solidFill>
                            <a:schemeClr val="dk1"/>
                          </a:solidFill>
                          <a:effectLst/>
                          <a:uFillTx/>
                          <a:sym typeface="Helvetica Neue Light"/>
                        </a:rPr>
                        <a:t>618 970 019 642 690 137 449 562 111</a:t>
                      </a:r>
                      <a:endParaRPr lang="ru-RU" dirty="0"/>
                    </a:p>
                  </a:txBody>
                  <a:tcPr anchor="ctr"/>
                </a:tc>
                <a:tc>
                  <a:txBody>
                    <a:bodyPr/>
                    <a:lstStyle/>
                    <a:p>
                      <a:endParaRPr lang="ru-RU"/>
                    </a:p>
                  </a:txBody>
                  <a:tcPr anchor="ctr"/>
                </a:tc>
                <a:tc>
                  <a:txBody>
                    <a:bodyPr/>
                    <a:lstStyle/>
                    <a:p>
                      <a:endParaRPr lang="ru-RU"/>
                    </a:p>
                  </a:txBody>
                  <a:tcPr anchor="ctr"/>
                </a:tc>
                <a:tc>
                  <a:txBody>
                    <a:bodyPr/>
                    <a:lstStyle/>
                    <a:p>
                      <a:endParaRPr lang="ru-RU" dirty="0"/>
                    </a:p>
                  </a:txBody>
                  <a:tcPr anchor="ctr"/>
                </a:tc>
                <a:tc>
                  <a:txBody>
                    <a:bodyPr/>
                    <a:lstStyle/>
                    <a:p>
                      <a:endParaRPr lang="ru-RU" dirty="0"/>
                    </a:p>
                  </a:txBody>
                  <a:tcPr anchor="ctr"/>
                </a:tc>
                <a:extLst>
                  <a:ext uri="{0D108BD9-81ED-4DB2-BD59-A6C34878D82A}">
                    <a16:rowId xmlns:a16="http://schemas.microsoft.com/office/drawing/2014/main" val="2962643182"/>
                  </a:ext>
                </a:extLst>
              </a:tr>
              <a:tr h="670882">
                <a:tc>
                  <a:txBody>
                    <a:bodyPr/>
                    <a:lstStyle/>
                    <a:p>
                      <a:r>
                        <a:rPr lang="ru-RU" dirty="0"/>
                        <a:t>84 754 357 427</a:t>
                      </a:r>
                    </a:p>
                  </a:txBody>
                  <a:tcPr anchor="ctr"/>
                </a:tc>
                <a:tc>
                  <a:txBody>
                    <a:bodyPr/>
                    <a:lstStyle/>
                    <a:p>
                      <a:endParaRPr lang="ru-RU"/>
                    </a:p>
                  </a:txBody>
                  <a:tcPr anchor="ctr"/>
                </a:tc>
                <a:tc>
                  <a:txBody>
                    <a:bodyPr/>
                    <a:lstStyle/>
                    <a:p>
                      <a:endParaRPr lang="ru-RU"/>
                    </a:p>
                  </a:txBody>
                  <a:tcPr anchor="ctr"/>
                </a:tc>
                <a:tc>
                  <a:txBody>
                    <a:bodyPr/>
                    <a:lstStyle/>
                    <a:p>
                      <a:endParaRPr lang="ru-RU"/>
                    </a:p>
                  </a:txBody>
                  <a:tcPr anchor="ctr"/>
                </a:tc>
                <a:tc>
                  <a:txBody>
                    <a:bodyPr/>
                    <a:lstStyle/>
                    <a:p>
                      <a:endParaRPr lang="ru-RU" dirty="0"/>
                    </a:p>
                  </a:txBody>
                  <a:tcPr anchor="ctr"/>
                </a:tc>
                <a:extLst>
                  <a:ext uri="{0D108BD9-81ED-4DB2-BD59-A6C34878D82A}">
                    <a16:rowId xmlns:a16="http://schemas.microsoft.com/office/drawing/2014/main" val="714868563"/>
                  </a:ext>
                </a:extLst>
              </a:tr>
            </a:tbl>
          </a:graphicData>
        </a:graphic>
      </p:graphicFrame>
    </p:spTree>
    <p:extLst>
      <p:ext uri="{BB962C8B-B14F-4D97-AF65-F5344CB8AC3E}">
        <p14:creationId xmlns:p14="http://schemas.microsoft.com/office/powerpoint/2010/main" val="37715443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1" y="-100334"/>
            <a:ext cx="13004800" cy="9753600"/>
          </a:xfrm>
          <a:prstGeom prst="rect">
            <a:avLst/>
          </a:prstGeom>
          <a:ln w="12700">
            <a:miter lim="400000"/>
          </a:ln>
        </p:spPr>
      </p:pic>
      <p:sp>
        <p:nvSpPr>
          <p:cNvPr id="138" name="Page name"/>
          <p:cNvSpPr txBox="1"/>
          <p:nvPr/>
        </p:nvSpPr>
        <p:spPr>
          <a:xfrm>
            <a:off x="806543" y="223927"/>
            <a:ext cx="2098331"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Простые числа</a:t>
            </a:r>
            <a:endParaRPr dirty="0"/>
          </a:p>
        </p:txBody>
      </p:sp>
      <p:sp>
        <p:nvSpPr>
          <p:cNvPr id="139" name="1 из 100"/>
          <p:cNvSpPr txBox="1"/>
          <p:nvPr/>
        </p:nvSpPr>
        <p:spPr>
          <a:xfrm>
            <a:off x="11156160" y="223927"/>
            <a:ext cx="101790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en-US" dirty="0"/>
              <a:t>4</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3" y="1343387"/>
            <a:ext cx="11262470" cy="2123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en-US" sz="2800" dirty="0">
                <a:hlinkClick r:id="rId3"/>
              </a:rPr>
              <a:t>https://www.mersenne.org/</a:t>
            </a:r>
            <a:endParaRPr lang="en-US" sz="2800" dirty="0"/>
          </a:p>
          <a:p>
            <a:pPr algn="just"/>
            <a:r>
              <a:rPr lang="en-US" sz="2800" dirty="0">
                <a:hlinkClick r:id="rId4"/>
              </a:rPr>
              <a:t>https://primes.utm.edu/largest.html</a:t>
            </a:r>
            <a:endParaRPr lang="en-US" sz="2800" dirty="0"/>
          </a:p>
          <a:p>
            <a:pPr algn="just"/>
            <a:endParaRPr lang="ru-RU" sz="2800" dirty="0"/>
          </a:p>
          <a:p>
            <a:pPr algn="just"/>
            <a:endParaRPr lang="en-US" sz="2800" dirty="0"/>
          </a:p>
        </p:txBody>
      </p:sp>
      <p:pic>
        <p:nvPicPr>
          <p:cNvPr id="4" name="Рисунок 3">
            <a:extLst>
              <a:ext uri="{FF2B5EF4-FFF2-40B4-BE49-F238E27FC236}">
                <a16:creationId xmlns:a16="http://schemas.microsoft.com/office/drawing/2014/main" id="{E5F44DEC-F18B-4338-BF4B-3B7A41039FED}"/>
              </a:ext>
            </a:extLst>
          </p:cNvPr>
          <p:cNvPicPr>
            <a:picLocks noChangeAspect="1"/>
          </p:cNvPicPr>
          <p:nvPr/>
        </p:nvPicPr>
        <p:blipFill>
          <a:blip r:embed="rId5"/>
          <a:stretch>
            <a:fillRect/>
          </a:stretch>
        </p:blipFill>
        <p:spPr>
          <a:xfrm>
            <a:off x="3438144" y="3720244"/>
            <a:ext cx="6557835" cy="4100373"/>
          </a:xfrm>
          <a:prstGeom prst="rect">
            <a:avLst/>
          </a:prstGeom>
        </p:spPr>
      </p:pic>
    </p:spTree>
    <p:extLst>
      <p:ext uri="{BB962C8B-B14F-4D97-AF65-F5344CB8AC3E}">
        <p14:creationId xmlns:p14="http://schemas.microsoft.com/office/powerpoint/2010/main" val="91809027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3"/>
          <a:stretch>
            <a:fillRect/>
          </a:stretch>
        </p:blipFill>
        <p:spPr>
          <a:xfrm>
            <a:off x="0" y="-14990"/>
            <a:ext cx="13004800" cy="9753600"/>
          </a:xfrm>
          <a:prstGeom prst="rect">
            <a:avLst/>
          </a:prstGeom>
          <a:ln w="12700">
            <a:miter lim="400000"/>
          </a:ln>
        </p:spPr>
      </p:pic>
      <p:sp>
        <p:nvSpPr>
          <p:cNvPr id="138" name="Page name"/>
          <p:cNvSpPr txBox="1"/>
          <p:nvPr/>
        </p:nvSpPr>
        <p:spPr>
          <a:xfrm>
            <a:off x="806543" y="223927"/>
            <a:ext cx="2098331"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Простые числа</a:t>
            </a:r>
            <a:endParaRPr dirty="0"/>
          </a:p>
        </p:txBody>
      </p:sp>
      <p:sp>
        <p:nvSpPr>
          <p:cNvPr id="139" name="1 из 100"/>
          <p:cNvSpPr txBox="1"/>
          <p:nvPr/>
        </p:nvSpPr>
        <p:spPr>
          <a:xfrm>
            <a:off x="11156160" y="223927"/>
            <a:ext cx="101790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en-US" dirty="0"/>
              <a:t>4</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911597" y="1617945"/>
            <a:ext cx="11262470" cy="419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Проверка чисел на простоту (</a:t>
            </a:r>
            <a:r>
              <a:rPr lang="en-US" sz="2800" b="1" dirty="0" err="1"/>
              <a:t>primarlity</a:t>
            </a:r>
            <a:r>
              <a:rPr lang="en-US" sz="2800" b="1" dirty="0"/>
              <a:t> test)</a:t>
            </a:r>
          </a:p>
          <a:p>
            <a:pPr algn="just"/>
            <a:endParaRPr lang="ru-RU" sz="2800" dirty="0"/>
          </a:p>
          <a:p>
            <a:pPr algn="just"/>
            <a:r>
              <a:rPr lang="en-US" sz="2800" b="1" dirty="0"/>
              <a:t>Brute force:</a:t>
            </a:r>
            <a:r>
              <a:rPr lang="en-US" sz="2800" dirty="0"/>
              <a:t> </a:t>
            </a:r>
            <a:r>
              <a:rPr lang="ru-RU" sz="2800" dirty="0"/>
              <a:t>Попытаться перебрать делители числа </a:t>
            </a:r>
            <a:r>
              <a:rPr lang="en-US" sz="2800" dirty="0"/>
              <a:t>a </a:t>
            </a:r>
            <a:r>
              <a:rPr lang="ru-RU" sz="2800" dirty="0"/>
              <a:t>от 2 до</a:t>
            </a:r>
            <a:r>
              <a:rPr lang="en-US" sz="2800" dirty="0"/>
              <a:t> a–1.</a:t>
            </a:r>
          </a:p>
          <a:p>
            <a:pPr algn="just"/>
            <a:r>
              <a:rPr lang="ru-RU" sz="2800" dirty="0"/>
              <a:t>Если  делитель </a:t>
            </a:r>
            <a:r>
              <a:rPr lang="en-US" sz="2800" dirty="0">
                <a:solidFill>
                  <a:srgbClr val="FF0000">
                    <a:alpha val="87087"/>
                  </a:srgbClr>
                </a:solidFill>
              </a:rPr>
              <a:t>d</a:t>
            </a:r>
            <a:r>
              <a:rPr lang="en-US" sz="2800" dirty="0"/>
              <a:t> | </a:t>
            </a:r>
            <a:r>
              <a:rPr lang="en-US" sz="2800" dirty="0">
                <a:solidFill>
                  <a:srgbClr val="FF0000">
                    <a:alpha val="87087"/>
                  </a:srgbClr>
                </a:solidFill>
              </a:rPr>
              <a:t>a</a:t>
            </a:r>
            <a:r>
              <a:rPr lang="en-US" sz="2800" dirty="0"/>
              <a:t>, </a:t>
            </a:r>
            <a:r>
              <a:rPr lang="ru-RU" sz="2800" dirty="0"/>
              <a:t> завершить алгоритм</a:t>
            </a:r>
            <a:r>
              <a:rPr lang="en-US" sz="2800" dirty="0"/>
              <a:t> c </a:t>
            </a:r>
            <a:r>
              <a:rPr lang="ru-RU" sz="2800" dirty="0"/>
              <a:t>результатом </a:t>
            </a:r>
            <a:r>
              <a:rPr lang="en-US" sz="2800" dirty="0"/>
              <a:t>“</a:t>
            </a:r>
            <a:r>
              <a:rPr lang="ru-RU" sz="2800" dirty="0"/>
              <a:t>составное</a:t>
            </a:r>
            <a:r>
              <a:rPr lang="en-US" sz="2800" dirty="0"/>
              <a:t>”</a:t>
            </a:r>
            <a:r>
              <a:rPr lang="ru-RU" sz="2800" dirty="0"/>
              <a:t>. Если таких </a:t>
            </a:r>
            <a:r>
              <a:rPr lang="en-US" sz="2800" dirty="0"/>
              <a:t>d </a:t>
            </a:r>
            <a:r>
              <a:rPr lang="ru-RU" sz="2800" dirty="0"/>
              <a:t>не найдено, завершить алгоритм с результатом </a:t>
            </a:r>
            <a:r>
              <a:rPr lang="en-US" sz="2800" dirty="0"/>
              <a:t>“</a:t>
            </a:r>
            <a:r>
              <a:rPr lang="ru-RU" sz="2800" dirty="0"/>
              <a:t>простое</a:t>
            </a:r>
            <a:r>
              <a:rPr lang="en-US" sz="2800" dirty="0"/>
              <a:t>”.</a:t>
            </a:r>
          </a:p>
          <a:p>
            <a:pPr algn="just"/>
            <a:endParaRPr lang="en-US" sz="2800" dirty="0"/>
          </a:p>
          <a:p>
            <a:pPr algn="just"/>
            <a:r>
              <a:rPr lang="ru-RU" sz="2800" dirty="0"/>
              <a:t>Сложность? Возможные ускорения?</a:t>
            </a:r>
            <a:endParaRPr lang="en-US" sz="2800" dirty="0"/>
          </a:p>
        </p:txBody>
      </p:sp>
    </p:spTree>
    <p:extLst>
      <p:ext uri="{BB962C8B-B14F-4D97-AF65-F5344CB8AC3E}">
        <p14:creationId xmlns:p14="http://schemas.microsoft.com/office/powerpoint/2010/main" val="378141601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3"/>
          <a:stretch>
            <a:fillRect/>
          </a:stretch>
        </p:blipFill>
        <p:spPr>
          <a:xfrm>
            <a:off x="0" y="-14990"/>
            <a:ext cx="13004800" cy="9753600"/>
          </a:xfrm>
          <a:prstGeom prst="rect">
            <a:avLst/>
          </a:prstGeom>
          <a:ln w="12700">
            <a:miter lim="400000"/>
          </a:ln>
        </p:spPr>
      </p:pic>
      <p:sp>
        <p:nvSpPr>
          <p:cNvPr id="138" name="Page name"/>
          <p:cNvSpPr txBox="1"/>
          <p:nvPr/>
        </p:nvSpPr>
        <p:spPr>
          <a:xfrm>
            <a:off x="806543" y="223927"/>
            <a:ext cx="2098331"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Простые числа</a:t>
            </a:r>
            <a:endParaRPr dirty="0"/>
          </a:p>
        </p:txBody>
      </p:sp>
      <p:sp>
        <p:nvSpPr>
          <p:cNvPr id="139" name="1 из 100"/>
          <p:cNvSpPr txBox="1"/>
          <p:nvPr/>
        </p:nvSpPr>
        <p:spPr>
          <a:xfrm>
            <a:off x="11156160" y="223927"/>
            <a:ext cx="101790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r"/>
          </a:lstStyle>
          <a:p>
            <a:r>
              <a:rPr lang="en-US" dirty="0"/>
              <a:t>4</a:t>
            </a:r>
            <a:r>
              <a:rPr dirty="0"/>
              <a:t> </a:t>
            </a:r>
            <a:r>
              <a:rPr dirty="0" err="1"/>
              <a:t>из</a:t>
            </a:r>
            <a:r>
              <a:rPr dirty="0"/>
              <a:t> </a:t>
            </a:r>
            <a:r>
              <a:rPr lang="en-US" dirty="0"/>
              <a:t>47</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3" y="1193358"/>
            <a:ext cx="11023022" cy="39097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Проверка чисел на простоту (</a:t>
            </a:r>
            <a:r>
              <a:rPr lang="en-US" sz="2800" b="1" dirty="0" err="1"/>
              <a:t>primarlity</a:t>
            </a:r>
            <a:r>
              <a:rPr lang="en-US" sz="2800" b="1" dirty="0"/>
              <a:t> test)</a:t>
            </a:r>
          </a:p>
          <a:p>
            <a:pPr algn="just"/>
            <a:endParaRPr lang="ru-RU" sz="2800" dirty="0"/>
          </a:p>
          <a:p>
            <a:pPr algn="just"/>
            <a:r>
              <a:rPr lang="ru-RU" sz="2800" b="1" dirty="0"/>
              <a:t>Тест </a:t>
            </a:r>
            <a:r>
              <a:rPr lang="ru-RU" sz="2800" b="1" dirty="0" err="1"/>
              <a:t>Агравала-Каяла-Саксены</a:t>
            </a:r>
            <a:r>
              <a:rPr lang="ru-RU" sz="2800" b="1" dirty="0"/>
              <a:t> (</a:t>
            </a:r>
            <a:r>
              <a:rPr lang="en-US" sz="2800" b="1" dirty="0"/>
              <a:t>AKS)</a:t>
            </a:r>
            <a:r>
              <a:rPr lang="ru-RU" sz="2800" b="1" dirty="0"/>
              <a:t> </a:t>
            </a:r>
            <a:r>
              <a:rPr lang="ru-RU" sz="2800" dirty="0"/>
              <a:t>-</a:t>
            </a:r>
            <a:r>
              <a:rPr lang="en-US" sz="2800" dirty="0"/>
              <a:t> </a:t>
            </a:r>
            <a:r>
              <a:rPr lang="ru-RU" sz="2800" dirty="0"/>
              <a:t>единственный известный полиномиальный и детерминированный алгоритм по проверке простоты числа. Опубликован в 2002 году.</a:t>
            </a:r>
          </a:p>
          <a:p>
            <a:pPr algn="just"/>
            <a:endParaRPr lang="ru-RU" sz="2800" dirty="0"/>
          </a:p>
          <a:p>
            <a:pPr algn="just"/>
            <a:r>
              <a:rPr lang="en-US" sz="2000" b="0" i="0" dirty="0">
                <a:solidFill>
                  <a:srgbClr val="202122"/>
                </a:solidFill>
                <a:effectLst/>
                <a:latin typeface="Arial" panose="020B0604020202020204" pitchFamily="34" charset="0"/>
              </a:rPr>
              <a:t>Agrawal, </a:t>
            </a:r>
            <a:r>
              <a:rPr lang="en-US" sz="2000" b="0" i="0" dirty="0" err="1">
                <a:solidFill>
                  <a:srgbClr val="202122"/>
                </a:solidFill>
                <a:effectLst/>
                <a:latin typeface="Arial" panose="020B0604020202020204" pitchFamily="34" charset="0"/>
              </a:rPr>
              <a:t>Manindra</a:t>
            </a:r>
            <a:r>
              <a:rPr lang="en-US" sz="2000" b="0" i="0" dirty="0">
                <a:solidFill>
                  <a:srgbClr val="202122"/>
                </a:solidFill>
                <a:effectLst/>
                <a:latin typeface="Arial" panose="020B0604020202020204" pitchFamily="34" charset="0"/>
              </a:rPr>
              <a:t>; </a:t>
            </a:r>
            <a:r>
              <a:rPr lang="en-US" sz="2000" b="0" i="0" dirty="0" err="1">
                <a:solidFill>
                  <a:srgbClr val="202122"/>
                </a:solidFill>
                <a:effectLst/>
                <a:latin typeface="Arial" panose="020B0604020202020204" pitchFamily="34" charset="0"/>
              </a:rPr>
              <a:t>Kayal</a:t>
            </a:r>
            <a:r>
              <a:rPr lang="en-US" sz="2000" b="0" i="0" dirty="0">
                <a:solidFill>
                  <a:srgbClr val="202122"/>
                </a:solidFill>
                <a:effectLst/>
                <a:latin typeface="Arial" panose="020B0604020202020204" pitchFamily="34" charset="0"/>
              </a:rPr>
              <a:t>, Neeraj; Saxena, Nitin (2004). </a:t>
            </a:r>
            <a:r>
              <a:rPr lang="en-US" sz="2000" b="0" i="0" u="none" strike="noStrike" dirty="0">
                <a:solidFill>
                  <a:srgbClr val="663366"/>
                </a:solidFill>
                <a:effectLst/>
                <a:latin typeface="Arial" panose="020B0604020202020204" pitchFamily="34" charset="0"/>
                <a:hlinkClick r:id="rId4"/>
              </a:rPr>
              <a:t>"PRIMES is in P"</a:t>
            </a:r>
            <a:r>
              <a:rPr lang="en-US" sz="2000" b="0" i="0" dirty="0">
                <a:solidFill>
                  <a:srgbClr val="202122"/>
                </a:solidFill>
                <a:effectLst/>
                <a:latin typeface="Arial" panose="020B0604020202020204" pitchFamily="34" charset="0"/>
              </a:rPr>
              <a:t> (PDF). </a:t>
            </a:r>
            <a:r>
              <a:rPr lang="en-US" sz="2000" b="0" i="1" u="none" strike="noStrike" dirty="0">
                <a:solidFill>
                  <a:srgbClr val="0B0080"/>
                </a:solidFill>
                <a:effectLst/>
                <a:latin typeface="Arial" panose="020B0604020202020204" pitchFamily="34" charset="0"/>
                <a:hlinkClick r:id="rId5" tooltip="Annals of Mathematics"/>
              </a:rPr>
              <a:t>Annals of Mathematics</a:t>
            </a:r>
            <a:r>
              <a:rPr lang="en-US" sz="2000" b="0" i="0" dirty="0">
                <a:solidFill>
                  <a:srgbClr val="202122"/>
                </a:solidFill>
                <a:effectLst/>
                <a:latin typeface="Arial" panose="020B0604020202020204" pitchFamily="34" charset="0"/>
              </a:rPr>
              <a:t>. </a:t>
            </a:r>
            <a:r>
              <a:rPr lang="en-US" sz="2000" b="1" i="0" dirty="0">
                <a:solidFill>
                  <a:srgbClr val="202122"/>
                </a:solidFill>
                <a:effectLst/>
                <a:latin typeface="Arial" panose="020B0604020202020204" pitchFamily="34" charset="0"/>
              </a:rPr>
              <a:t>160</a:t>
            </a:r>
            <a:r>
              <a:rPr lang="en-US" sz="2000" b="0" i="0" dirty="0">
                <a:solidFill>
                  <a:srgbClr val="202122"/>
                </a:solidFill>
                <a:effectLst/>
                <a:latin typeface="Arial" panose="020B0604020202020204" pitchFamily="34" charset="0"/>
              </a:rPr>
              <a:t> (2): 781–793.</a:t>
            </a:r>
            <a:endParaRPr lang="ru-RU" sz="2800" dirty="0"/>
          </a:p>
        </p:txBody>
      </p:sp>
    </p:spTree>
    <p:extLst>
      <p:ext uri="{BB962C8B-B14F-4D97-AF65-F5344CB8AC3E}">
        <p14:creationId xmlns:p14="http://schemas.microsoft.com/office/powerpoint/2010/main" val="3637418962"/>
      </p:ext>
    </p:extLst>
  </p:cSld>
  <p:clrMapOvr>
    <a:masterClrMapping/>
  </p:clrMapOvr>
  <p:transition spd="med"/>
</p:sld>
</file>

<file path=ppt/theme/theme1.xml><?xml version="1.0" encoding="utf-8"?>
<a:theme xmlns:a="http://schemas.openxmlformats.org/drawingml/2006/main" name="White">
  <a:themeElements>
    <a:clrScheme name="White">
      <a:dk1>
        <a:srgbClr val="000000">
          <a:alpha val="56311"/>
        </a:srgbClr>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Roboto"/>
        <a:ea typeface="Roboto"/>
        <a:cs typeface="Roboto"/>
      </a:majorFont>
      <a:minorFont>
        <a:latin typeface="Roboto"/>
        <a:ea typeface="Roboto"/>
        <a:cs typeface="Robot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Roboto"/>
        <a:ea typeface="Roboto"/>
        <a:cs typeface="Roboto"/>
      </a:majorFont>
      <a:minorFont>
        <a:latin typeface="Roboto"/>
        <a:ea typeface="Roboto"/>
        <a:cs typeface="Robot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5491</TotalTime>
  <Words>859</Words>
  <Application>Microsoft Office PowerPoint</Application>
  <PresentationFormat>Произвольный</PresentationFormat>
  <Paragraphs>152</Paragraphs>
  <Slides>27</Slides>
  <Notes>8</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27</vt:i4>
      </vt:variant>
    </vt:vector>
  </HeadingPairs>
  <TitlesOfParts>
    <vt:vector size="36" baseType="lpstr">
      <vt:lpstr>Arial</vt:lpstr>
      <vt:lpstr>Helvetica Light</vt:lpstr>
      <vt:lpstr>Helvetica Neue</vt:lpstr>
      <vt:lpstr>Helvetica Neue Light</vt:lpstr>
      <vt:lpstr>Helvetica Neue Thin</vt:lpstr>
      <vt:lpstr>Roboto</vt:lpstr>
      <vt:lpstr>Roboto Light</vt:lpstr>
      <vt:lpstr>Roboto Medium</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Ilya Bychkov</cp:lastModifiedBy>
  <cp:revision>289</cp:revision>
  <dcterms:modified xsi:type="dcterms:W3CDTF">2023-12-10T15:12:21Z</dcterms:modified>
</cp:coreProperties>
</file>