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62" r:id="rId4"/>
    <p:sldId id="259" r:id="rId5"/>
    <p:sldId id="265" r:id="rId6"/>
    <p:sldId id="260" r:id="rId7"/>
    <p:sldId id="257" r:id="rId8"/>
    <p:sldId id="258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 Krutz" initials="D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304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5E2D-E857-4CBA-B536-069837A077D9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3F7B-159A-4B54-BDE9-7D75A2716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5E2D-E857-4CBA-B536-069837A077D9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3F7B-159A-4B54-BDE9-7D75A2716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5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5E2D-E857-4CBA-B536-069837A077D9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3F7B-159A-4B54-BDE9-7D75A2716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2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5E2D-E857-4CBA-B536-069837A077D9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3F7B-159A-4B54-BDE9-7D75A2716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5E2D-E857-4CBA-B536-069837A077D9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3F7B-159A-4B54-BDE9-7D75A2716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6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5E2D-E857-4CBA-B536-069837A077D9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3F7B-159A-4B54-BDE9-7D75A2716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1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5E2D-E857-4CBA-B536-069837A077D9}" type="datetimeFigureOut">
              <a:rPr lang="en-US" smtClean="0"/>
              <a:t>5/9/18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3F7B-159A-4B54-BDE9-7D75A2716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2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5E2D-E857-4CBA-B536-069837A077D9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3F7B-159A-4B54-BDE9-7D75A2716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7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5E2D-E857-4CBA-B536-069837A077D9}" type="datetimeFigureOut">
              <a:rPr lang="en-US" smtClean="0"/>
              <a:t>5/9/18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3F7B-159A-4B54-BDE9-7D75A2716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9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5E2D-E857-4CBA-B536-069837A077D9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3F7B-159A-4B54-BDE9-7D75A2716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7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5E2D-E857-4CBA-B536-069837A077D9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3F7B-159A-4B54-BDE9-7D75A2716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7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75E2D-E857-4CBA-B536-069837A077D9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43F7B-159A-4B54-BDE9-7D75A2716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0.png"/><Relationship Id="rId5" Type="http://schemas.openxmlformats.org/officeDocument/2006/relationships/image" Target="../media/image31.jpe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0.png"/><Relationship Id="rId5" Type="http://schemas.openxmlformats.org/officeDocument/2006/relationships/image" Target="../media/image31.jpe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jpeg"/><Relationship Id="rId7" Type="http://schemas.openxmlformats.org/officeDocument/2006/relationships/image" Target="../media/image11.jpe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Relationship Id="rId16" Type="http://schemas.openxmlformats.org/officeDocument/2006/relationships/image" Target="../media/image28.png"/><Relationship Id="rId17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15.png"/><Relationship Id="rId8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479" y="-311319"/>
            <a:ext cx="3846521" cy="297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19" y="-75874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Rules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69810" y="-90394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Decisions Made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88423" y="354586"/>
            <a:ext cx="3786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1. Delayed take-off due to cold weather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88423" y="630955"/>
            <a:ext cx="2770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2. Flew south to avoid storm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88423" y="938642"/>
            <a:ext cx="3326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3. Landed early due to low battery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33" y="393995"/>
            <a:ext cx="3416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1. Cannot fly in &lt;30 degree weather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33" y="662301"/>
            <a:ext cx="406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2. Batteries only sustain flight for 5 hrs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33" y="969988"/>
            <a:ext cx="3788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3. Must avoid storms with wind &gt; 25 mph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45374" y="180218"/>
            <a:ext cx="7804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SEA</a:t>
            </a:r>
          </a:p>
        </p:txBody>
      </p:sp>
      <p:pic>
        <p:nvPicPr>
          <p:cNvPr id="1036" name="Picture 12" descr="Image result for bullsey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129" y="311621"/>
            <a:ext cx="380002" cy="38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633427" y="673622"/>
            <a:ext cx="7804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NYC</a:t>
            </a:r>
          </a:p>
        </p:txBody>
      </p:sp>
      <p:pic>
        <p:nvPicPr>
          <p:cNvPr id="1038" name="Picture 14" descr="Image result for dot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85513" y="810909"/>
            <a:ext cx="180428" cy="18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E6021A1A-D724-45D8-B818-C74420254C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1275" y="591836"/>
            <a:ext cx="1027283" cy="399501"/>
          </a:xfrm>
          <a:prstGeom prst="rect">
            <a:avLst/>
          </a:prstGeom>
        </p:spPr>
      </p:pic>
      <p:cxnSp>
        <p:nvCxnSpPr>
          <p:cNvPr id="11" name="Straight Connector 10"/>
          <p:cNvCxnSpPr>
            <a:stCxn id="1038" idx="1"/>
          </p:cNvCxnSpPr>
          <p:nvPr/>
        </p:nvCxnSpPr>
        <p:spPr>
          <a:xfrm flipH="1">
            <a:off x="6038189" y="901123"/>
            <a:ext cx="827752" cy="243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5586376" y="901123"/>
            <a:ext cx="467078" cy="243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6" name="Picture 22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785" y="483266"/>
            <a:ext cx="692737" cy="69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190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Related image">
            <a:extLst>
              <a:ext uri="{FF2B5EF4-FFF2-40B4-BE49-F238E27FC236}">
                <a16:creationId xmlns="" xmlns:a16="http://schemas.microsoft.com/office/drawing/2014/main" id="{8BB34DF5-5570-41FA-8634-EF058440D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955" y="-280091"/>
            <a:ext cx="4772402" cy="369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2C36C738-AB20-459E-85C7-FF2E2B6D9D16}"/>
              </a:ext>
            </a:extLst>
          </p:cNvPr>
          <p:cNvSpPr txBox="1"/>
          <p:nvPr/>
        </p:nvSpPr>
        <p:spPr>
          <a:xfrm>
            <a:off x="95337" y="37301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Rules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C29EBE9-98E6-47C3-847E-1A2CB2C510FD}"/>
              </a:ext>
            </a:extLst>
          </p:cNvPr>
          <p:cNvSpPr txBox="1"/>
          <p:nvPr/>
        </p:nvSpPr>
        <p:spPr>
          <a:xfrm>
            <a:off x="88017" y="1674549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Decisions Made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3BC89F7-6F1B-4F52-B818-3B1978DCA907}"/>
              </a:ext>
            </a:extLst>
          </p:cNvPr>
          <p:cNvSpPr txBox="1"/>
          <p:nvPr/>
        </p:nvSpPr>
        <p:spPr>
          <a:xfrm>
            <a:off x="106630" y="2132104"/>
            <a:ext cx="2881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venir LT Std 35 Light" panose="020B0402020203020204" pitchFamily="34" charset="0"/>
                <a:cs typeface="Courier New" panose="02070309020205020404" pitchFamily="49" charset="0"/>
              </a:rPr>
              <a:t>1. Delayed take-off due to cold weather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8787C861-DACE-4355-85D0-C78855A6CA49}"/>
              </a:ext>
            </a:extLst>
          </p:cNvPr>
          <p:cNvSpPr txBox="1"/>
          <p:nvPr/>
        </p:nvSpPr>
        <p:spPr>
          <a:xfrm>
            <a:off x="106630" y="2395898"/>
            <a:ext cx="21066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venir LT Std 35 Light" panose="020B0402020203020204" pitchFamily="34" charset="0"/>
                <a:cs typeface="Courier New" panose="02070309020205020404" pitchFamily="49" charset="0"/>
              </a:rPr>
              <a:t>2. Flew south to avoid storm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CBA6CC2F-F438-4D49-A7C6-18F819975104}"/>
              </a:ext>
            </a:extLst>
          </p:cNvPr>
          <p:cNvSpPr txBox="1"/>
          <p:nvPr/>
        </p:nvSpPr>
        <p:spPr>
          <a:xfrm>
            <a:off x="106630" y="2703585"/>
            <a:ext cx="2513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venir LT Std 35 Light" panose="020B0402020203020204" pitchFamily="34" charset="0"/>
                <a:cs typeface="Courier New" panose="02070309020205020404" pitchFamily="49" charset="0"/>
              </a:rPr>
              <a:t>3. Landed early due to low battery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B58330C0-2691-42F2-A1E6-3F36849F9A1A}"/>
              </a:ext>
            </a:extLst>
          </p:cNvPr>
          <p:cNvSpPr txBox="1"/>
          <p:nvPr/>
        </p:nvSpPr>
        <p:spPr>
          <a:xfrm>
            <a:off x="94050" y="389558"/>
            <a:ext cx="262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venir LT Std 35 Light" panose="020B0402020203020204" pitchFamily="34" charset="0"/>
                <a:cs typeface="Courier New" panose="02070309020205020404" pitchFamily="49" charset="0"/>
              </a:rPr>
              <a:t>1. Cannot fly in &lt;30 degree weather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F41191CB-380C-4210-A241-602B40B518FA}"/>
              </a:ext>
            </a:extLst>
          </p:cNvPr>
          <p:cNvSpPr txBox="1"/>
          <p:nvPr/>
        </p:nvSpPr>
        <p:spPr>
          <a:xfrm>
            <a:off x="94050" y="657864"/>
            <a:ext cx="2760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venir LT Std 35 Light" panose="020B0402020203020204" pitchFamily="34" charset="0"/>
                <a:cs typeface="Courier New" panose="02070309020205020404" pitchFamily="49" charset="0"/>
              </a:rPr>
              <a:t>2. Batteries only sustain flight for 6 hrs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501DFD53-D085-4568-A449-EAADDA7BB304}"/>
              </a:ext>
            </a:extLst>
          </p:cNvPr>
          <p:cNvSpPr txBox="1"/>
          <p:nvPr/>
        </p:nvSpPr>
        <p:spPr>
          <a:xfrm>
            <a:off x="94050" y="965551"/>
            <a:ext cx="2975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venir LT Std 35 Light" panose="020B0402020203020204" pitchFamily="34" charset="0"/>
                <a:cs typeface="Courier New" panose="02070309020205020404" pitchFamily="49" charset="0"/>
              </a:rPr>
              <a:t>3. Must avoid storms with wind &gt; 40 mph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7E16919D-6B99-4C23-9944-D5CC59DB2418}"/>
              </a:ext>
            </a:extLst>
          </p:cNvPr>
          <p:cNvCxnSpPr>
            <a:cxnSpLocks/>
            <a:stCxn id="1042" idx="2"/>
            <a:endCxn id="37" idx="2"/>
          </p:cNvCxnSpPr>
          <p:nvPr/>
        </p:nvCxnSpPr>
        <p:spPr>
          <a:xfrm flipH="1">
            <a:off x="6450824" y="1260972"/>
            <a:ext cx="866348" cy="357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8BB6F013-8369-4A3A-B5F4-0DA689BED773}"/>
              </a:ext>
            </a:extLst>
          </p:cNvPr>
          <p:cNvCxnSpPr>
            <a:cxnSpLocks/>
            <a:stCxn id="37" idx="2"/>
          </p:cNvCxnSpPr>
          <p:nvPr/>
        </p:nvCxnSpPr>
        <p:spPr>
          <a:xfrm flipH="1" flipV="1">
            <a:off x="5343959" y="1341381"/>
            <a:ext cx="1106865" cy="277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2" descr="Related image">
            <a:extLst>
              <a:ext uri="{FF2B5EF4-FFF2-40B4-BE49-F238E27FC236}">
                <a16:creationId xmlns="" xmlns:a16="http://schemas.microsoft.com/office/drawing/2014/main" id="{0105B4D3-E504-4AB4-8F77-970E15D36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455" y="925795"/>
            <a:ext cx="692737" cy="69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9A2ABDEB-0503-4582-8A9C-B00F2EFCAD05}"/>
              </a:ext>
            </a:extLst>
          </p:cNvPr>
          <p:cNvSpPr txBox="1"/>
          <p:nvPr/>
        </p:nvSpPr>
        <p:spPr>
          <a:xfrm>
            <a:off x="91917" y="1260432"/>
            <a:ext cx="2996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venir LT Std 35 Light" panose="020B0402020203020204" pitchFamily="34" charset="0"/>
                <a:cs typeface="Courier New" panose="02070309020205020404" pitchFamily="49" charset="0"/>
              </a:rPr>
              <a:t>4. Airport is currently experiencing delays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2BA53F04-9703-4176-8380-38864DAE6183}"/>
              </a:ext>
            </a:extLst>
          </p:cNvPr>
          <p:cNvSpPr txBox="1"/>
          <p:nvPr/>
        </p:nvSpPr>
        <p:spPr>
          <a:xfrm>
            <a:off x="104444" y="3002264"/>
            <a:ext cx="2822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venir LT Std 35 Light" panose="020B0402020203020204" pitchFamily="34" charset="0"/>
                <a:cs typeface="Courier New" panose="02070309020205020404" pitchFamily="49" charset="0"/>
              </a:rPr>
              <a:t>4. Take-off is suspended due to delays.</a:t>
            </a:r>
          </a:p>
        </p:txBody>
      </p:sp>
      <p:pic>
        <p:nvPicPr>
          <p:cNvPr id="1030" name="Picture 6" descr="Image result for airplane icon">
            <a:extLst>
              <a:ext uri="{FF2B5EF4-FFF2-40B4-BE49-F238E27FC236}">
                <a16:creationId xmlns="" xmlns:a16="http://schemas.microsoft.com/office/drawing/2014/main" id="{C8179B41-565E-4DA9-978F-A04B77772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88629">
            <a:off x="4643057" y="821626"/>
            <a:ext cx="623854" cy="62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B1D9DC07-8D99-46D4-8155-CF7E98A388A5}"/>
              </a:ext>
            </a:extLst>
          </p:cNvPr>
          <p:cNvSpPr txBox="1"/>
          <p:nvPr/>
        </p:nvSpPr>
        <p:spPr>
          <a:xfrm>
            <a:off x="7335337" y="1161524"/>
            <a:ext cx="780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JFK</a:t>
            </a:r>
          </a:p>
        </p:txBody>
      </p:sp>
      <p:pic>
        <p:nvPicPr>
          <p:cNvPr id="1040" name="Picture 16" descr="Image result for checkered flag start">
            <a:extLst>
              <a:ext uri="{FF2B5EF4-FFF2-40B4-BE49-F238E27FC236}">
                <a16:creationId xmlns="" xmlns:a16="http://schemas.microsoft.com/office/drawing/2014/main" id="{314D2F57-CE14-48B4-9BDC-2542A954B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410" y="650372"/>
            <a:ext cx="531368" cy="39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location icon transparent">
            <a:extLst>
              <a:ext uri="{FF2B5EF4-FFF2-40B4-BE49-F238E27FC236}">
                <a16:creationId xmlns="" xmlns:a16="http://schemas.microsoft.com/office/drawing/2014/main" id="{67BBA867-3AA4-4F36-B8E1-4D98DA57A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808" y="970244"/>
            <a:ext cx="290728" cy="29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AF407FBC-ABD2-4EA7-BBB5-E90DC0F60A32}"/>
              </a:ext>
            </a:extLst>
          </p:cNvPr>
          <p:cNvSpPr txBox="1"/>
          <p:nvPr/>
        </p:nvSpPr>
        <p:spPr>
          <a:xfrm>
            <a:off x="3689410" y="1783089"/>
            <a:ext cx="780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* LAX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75F4053C-4E8C-42D5-9ACB-6328AED474BB}"/>
              </a:ext>
            </a:extLst>
          </p:cNvPr>
          <p:cNvSpPr txBox="1"/>
          <p:nvPr/>
        </p:nvSpPr>
        <p:spPr>
          <a:xfrm>
            <a:off x="7048511" y="2523421"/>
            <a:ext cx="780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MCO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A75AA17-25B4-48A9-892A-A4271DA1740D}"/>
              </a:ext>
            </a:extLst>
          </p:cNvPr>
          <p:cNvSpPr txBox="1"/>
          <p:nvPr/>
        </p:nvSpPr>
        <p:spPr>
          <a:xfrm>
            <a:off x="6840602" y="2606148"/>
            <a:ext cx="20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*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DF424C93-AF5F-4220-875B-5235F4E43252}"/>
              </a:ext>
            </a:extLst>
          </p:cNvPr>
          <p:cNvSpPr txBox="1"/>
          <p:nvPr/>
        </p:nvSpPr>
        <p:spPr>
          <a:xfrm>
            <a:off x="4891173" y="1547608"/>
            <a:ext cx="780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* DEN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11FDD50E-75BA-4C95-9BE9-EC0ADEE26417}"/>
              </a:ext>
            </a:extLst>
          </p:cNvPr>
          <p:cNvCxnSpPr>
            <a:cxnSpLocks/>
            <a:endCxn id="1042" idx="2"/>
          </p:cNvCxnSpPr>
          <p:nvPr/>
        </p:nvCxnSpPr>
        <p:spPr>
          <a:xfrm flipV="1">
            <a:off x="5310144" y="1260972"/>
            <a:ext cx="2007028" cy="765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21CB92C-8212-4649-8B81-FE5B6EDE9490}"/>
              </a:ext>
            </a:extLst>
          </p:cNvPr>
          <p:cNvSpPr/>
          <p:nvPr/>
        </p:nvSpPr>
        <p:spPr>
          <a:xfrm>
            <a:off x="3199972" y="113175"/>
            <a:ext cx="4935363" cy="3093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70B81FF-9F80-4A80-9AC7-CC7A5DA6E538}"/>
              </a:ext>
            </a:extLst>
          </p:cNvPr>
          <p:cNvSpPr txBox="1"/>
          <p:nvPr/>
        </p:nvSpPr>
        <p:spPr>
          <a:xfrm>
            <a:off x="3199972" y="2931152"/>
            <a:ext cx="4976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/>
                </a:solidFill>
                <a:latin typeface="Avenir LT Std 35 Light" panose="020B0402020203020204" pitchFamily="34" charset="0"/>
                <a:cs typeface="Times New Roman" panose="02020603050405020304" pitchFamily="18" charset="0"/>
              </a:rPr>
              <a:t>SEA</a:t>
            </a:r>
            <a:r>
              <a:rPr lang="en-US" sz="1400" b="1" dirty="0">
                <a:solidFill>
                  <a:schemeClr val="accent2"/>
                </a:solidFill>
                <a:latin typeface="Avenir LT Std 35 Light" panose="020B0402020203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400" b="1" dirty="0" smtClean="0">
                <a:solidFill>
                  <a:schemeClr val="accent2"/>
                </a:solidFill>
                <a:latin typeface="Avenir LT Std 35 Light" panose="020B0402020203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JFK </a:t>
            </a:r>
            <a:r>
              <a:rPr lang="en-US" sz="1400" b="1" dirty="0">
                <a:solidFill>
                  <a:schemeClr val="accent2"/>
                </a:solidFill>
                <a:latin typeface="Avenir LT Std 35 Light" panose="020B0402020203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flight </a:t>
            </a:r>
            <a:r>
              <a:rPr lang="en-US" sz="1400" b="1" dirty="0">
                <a:solidFill>
                  <a:schemeClr val="accent2"/>
                </a:solidFill>
                <a:latin typeface="Avenir LT Std 35 Light" panose="020B0402020203020204" pitchFamily="34" charset="0"/>
                <a:cs typeface="Times New Roman" panose="02020603050405020304" pitchFamily="18" charset="0"/>
              </a:rPr>
              <a:t>path adjusted due to storm on route.</a:t>
            </a:r>
          </a:p>
        </p:txBody>
      </p:sp>
      <p:pic>
        <p:nvPicPr>
          <p:cNvPr id="47" name="Picture 22" descr="Related image">
            <a:extLst>
              <a:ext uri="{FF2B5EF4-FFF2-40B4-BE49-F238E27FC236}">
                <a16:creationId xmlns="" xmlns:a16="http://schemas.microsoft.com/office/drawing/2014/main" id="{2B57CCF0-AC26-4FAB-91B5-AD13FE080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113" y="1286312"/>
            <a:ext cx="472432" cy="47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2" descr="Related image">
            <a:extLst>
              <a:ext uri="{FF2B5EF4-FFF2-40B4-BE49-F238E27FC236}">
                <a16:creationId xmlns="" xmlns:a16="http://schemas.microsoft.com/office/drawing/2014/main" id="{75BC6DF4-D5E8-4BB5-9797-E3CDB33BD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529" y="1941752"/>
            <a:ext cx="472432" cy="47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CD29CB85-E390-4A71-A904-885A3C50243C}"/>
              </a:ext>
            </a:extLst>
          </p:cNvPr>
          <p:cNvSpPr txBox="1"/>
          <p:nvPr/>
        </p:nvSpPr>
        <p:spPr>
          <a:xfrm>
            <a:off x="7395846" y="113175"/>
            <a:ext cx="7804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latin typeface="Avenir LT Std 35 Light" panose="020B0402020203020204" pitchFamily="34" charset="0"/>
              </a:rPr>
              <a:t>14:17 EST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020CDCA-8772-4A32-AFEC-98570CDF45CC}"/>
              </a:ext>
            </a:extLst>
          </p:cNvPr>
          <p:cNvSpPr txBox="1"/>
          <p:nvPr/>
        </p:nvSpPr>
        <p:spPr>
          <a:xfrm>
            <a:off x="3741931" y="423136"/>
            <a:ext cx="780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SEA</a:t>
            </a:r>
          </a:p>
        </p:txBody>
      </p:sp>
    </p:spTree>
    <p:extLst>
      <p:ext uri="{BB962C8B-B14F-4D97-AF65-F5344CB8AC3E}">
        <p14:creationId xmlns:p14="http://schemas.microsoft.com/office/powerpoint/2010/main" val="2297864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Related image">
            <a:extLst>
              <a:ext uri="{FF2B5EF4-FFF2-40B4-BE49-F238E27FC236}">
                <a16:creationId xmlns="" xmlns:a16="http://schemas.microsoft.com/office/drawing/2014/main" id="{8BB34DF5-5570-41FA-8634-EF058440D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955" y="-280091"/>
            <a:ext cx="4772402" cy="369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2C36C738-AB20-459E-85C7-FF2E2B6D9D16}"/>
              </a:ext>
            </a:extLst>
          </p:cNvPr>
          <p:cNvSpPr txBox="1"/>
          <p:nvPr/>
        </p:nvSpPr>
        <p:spPr>
          <a:xfrm>
            <a:off x="95337" y="37301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Rules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C29EBE9-98E6-47C3-847E-1A2CB2C510FD}"/>
              </a:ext>
            </a:extLst>
          </p:cNvPr>
          <p:cNvSpPr txBox="1"/>
          <p:nvPr/>
        </p:nvSpPr>
        <p:spPr>
          <a:xfrm>
            <a:off x="88017" y="1674549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Decisions Made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3BC89F7-6F1B-4F52-B818-3B1978DCA907}"/>
              </a:ext>
            </a:extLst>
          </p:cNvPr>
          <p:cNvSpPr txBox="1"/>
          <p:nvPr/>
        </p:nvSpPr>
        <p:spPr>
          <a:xfrm>
            <a:off x="106630" y="2132104"/>
            <a:ext cx="2881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venir LT Std 35 Light" panose="020B0402020203020204" pitchFamily="34" charset="0"/>
                <a:cs typeface="Courier New" panose="02070309020205020404" pitchFamily="49" charset="0"/>
              </a:rPr>
              <a:t>1. Delayed take-off due to cold weather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8787C861-DACE-4355-85D0-C78855A6CA49}"/>
              </a:ext>
            </a:extLst>
          </p:cNvPr>
          <p:cNvSpPr txBox="1"/>
          <p:nvPr/>
        </p:nvSpPr>
        <p:spPr>
          <a:xfrm>
            <a:off x="106630" y="2395898"/>
            <a:ext cx="21066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venir LT Std 35 Light" panose="020B0402020203020204" pitchFamily="34" charset="0"/>
                <a:cs typeface="Courier New" panose="02070309020205020404" pitchFamily="49" charset="0"/>
              </a:rPr>
              <a:t>2. Flew south to avoid storm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CBA6CC2F-F438-4D49-A7C6-18F819975104}"/>
              </a:ext>
            </a:extLst>
          </p:cNvPr>
          <p:cNvSpPr txBox="1"/>
          <p:nvPr/>
        </p:nvSpPr>
        <p:spPr>
          <a:xfrm>
            <a:off x="106630" y="2665860"/>
            <a:ext cx="2513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venir LT Std 35 Light" panose="020B0402020203020204" pitchFamily="34" charset="0"/>
                <a:cs typeface="Courier New" panose="02070309020205020404" pitchFamily="49" charset="0"/>
              </a:rPr>
              <a:t>3. Landed early due to low battery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B58330C0-2691-42F2-A1E6-3F36849F9A1A}"/>
              </a:ext>
            </a:extLst>
          </p:cNvPr>
          <p:cNvSpPr txBox="1"/>
          <p:nvPr/>
        </p:nvSpPr>
        <p:spPr>
          <a:xfrm>
            <a:off x="94050" y="389558"/>
            <a:ext cx="262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venir LT Std 35 Light" panose="020B0402020203020204" pitchFamily="34" charset="0"/>
                <a:cs typeface="Courier New" panose="02070309020205020404" pitchFamily="49" charset="0"/>
              </a:rPr>
              <a:t>1. Cannot fly in &lt;30 degree weather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F41191CB-380C-4210-A241-602B40B518FA}"/>
              </a:ext>
            </a:extLst>
          </p:cNvPr>
          <p:cNvSpPr txBox="1"/>
          <p:nvPr/>
        </p:nvSpPr>
        <p:spPr>
          <a:xfrm>
            <a:off x="94050" y="657864"/>
            <a:ext cx="2760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venir LT Std 35 Light" panose="020B0402020203020204" pitchFamily="34" charset="0"/>
                <a:cs typeface="Courier New" panose="02070309020205020404" pitchFamily="49" charset="0"/>
              </a:rPr>
              <a:t>2. Batteries only sustain flight for 6 hrs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501DFD53-D085-4568-A449-EAADDA7BB304}"/>
              </a:ext>
            </a:extLst>
          </p:cNvPr>
          <p:cNvSpPr txBox="1"/>
          <p:nvPr/>
        </p:nvSpPr>
        <p:spPr>
          <a:xfrm>
            <a:off x="94050" y="927826"/>
            <a:ext cx="2975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venir LT Std 35 Light" panose="020B0402020203020204" pitchFamily="34" charset="0"/>
                <a:cs typeface="Courier New" panose="02070309020205020404" pitchFamily="49" charset="0"/>
              </a:rPr>
              <a:t>3. Must avoid storms with wind &gt; 40 mph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7E16919D-6B99-4C23-9944-D5CC59DB2418}"/>
              </a:ext>
            </a:extLst>
          </p:cNvPr>
          <p:cNvCxnSpPr>
            <a:cxnSpLocks/>
            <a:stCxn id="1042" idx="2"/>
            <a:endCxn id="37" idx="2"/>
          </p:cNvCxnSpPr>
          <p:nvPr/>
        </p:nvCxnSpPr>
        <p:spPr>
          <a:xfrm flipH="1">
            <a:off x="6450824" y="1260972"/>
            <a:ext cx="866348" cy="357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8BB6F013-8369-4A3A-B5F4-0DA689BED773}"/>
              </a:ext>
            </a:extLst>
          </p:cNvPr>
          <p:cNvCxnSpPr>
            <a:cxnSpLocks/>
            <a:stCxn id="37" idx="2"/>
          </p:cNvCxnSpPr>
          <p:nvPr/>
        </p:nvCxnSpPr>
        <p:spPr>
          <a:xfrm flipH="1" flipV="1">
            <a:off x="5343959" y="1341381"/>
            <a:ext cx="1106865" cy="277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2" descr="Related image">
            <a:extLst>
              <a:ext uri="{FF2B5EF4-FFF2-40B4-BE49-F238E27FC236}">
                <a16:creationId xmlns="" xmlns:a16="http://schemas.microsoft.com/office/drawing/2014/main" id="{0105B4D3-E504-4AB4-8F77-970E15D36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455" y="925795"/>
            <a:ext cx="692737" cy="69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9A2ABDEB-0503-4582-8A9C-B00F2EFCAD05}"/>
              </a:ext>
            </a:extLst>
          </p:cNvPr>
          <p:cNvSpPr txBox="1"/>
          <p:nvPr/>
        </p:nvSpPr>
        <p:spPr>
          <a:xfrm>
            <a:off x="91917" y="1210132"/>
            <a:ext cx="2996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venir LT Std 35 Light" panose="020B0402020203020204" pitchFamily="34" charset="0"/>
                <a:cs typeface="Courier New" panose="02070309020205020404" pitchFamily="49" charset="0"/>
              </a:rPr>
              <a:t>4. Airport is currently experiencing delays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2BA53F04-9703-4176-8380-38864DAE6183}"/>
              </a:ext>
            </a:extLst>
          </p:cNvPr>
          <p:cNvSpPr txBox="1"/>
          <p:nvPr/>
        </p:nvSpPr>
        <p:spPr>
          <a:xfrm>
            <a:off x="104444" y="2926814"/>
            <a:ext cx="2822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venir LT Std 35 Light" panose="020B0402020203020204" pitchFamily="34" charset="0"/>
                <a:cs typeface="Courier New" panose="02070309020205020404" pitchFamily="49" charset="0"/>
              </a:rPr>
              <a:t>4. Take-off is suspended due to delays.</a:t>
            </a:r>
          </a:p>
        </p:txBody>
      </p:sp>
      <p:pic>
        <p:nvPicPr>
          <p:cNvPr id="1030" name="Picture 6" descr="Image result for airplane icon">
            <a:extLst>
              <a:ext uri="{FF2B5EF4-FFF2-40B4-BE49-F238E27FC236}">
                <a16:creationId xmlns="" xmlns:a16="http://schemas.microsoft.com/office/drawing/2014/main" id="{C8179B41-565E-4DA9-978F-A04B77772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88629">
            <a:off x="4643057" y="821626"/>
            <a:ext cx="623854" cy="62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B1D9DC07-8D99-46D4-8155-CF7E98A388A5}"/>
              </a:ext>
            </a:extLst>
          </p:cNvPr>
          <p:cNvSpPr txBox="1"/>
          <p:nvPr/>
        </p:nvSpPr>
        <p:spPr>
          <a:xfrm>
            <a:off x="7335337" y="1161524"/>
            <a:ext cx="780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JFK</a:t>
            </a:r>
          </a:p>
        </p:txBody>
      </p:sp>
      <p:pic>
        <p:nvPicPr>
          <p:cNvPr id="1040" name="Picture 16" descr="Image result for checkered flag start">
            <a:extLst>
              <a:ext uri="{FF2B5EF4-FFF2-40B4-BE49-F238E27FC236}">
                <a16:creationId xmlns="" xmlns:a16="http://schemas.microsoft.com/office/drawing/2014/main" id="{314D2F57-CE14-48B4-9BDC-2542A954B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410" y="650372"/>
            <a:ext cx="531368" cy="39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location icon transparent">
            <a:extLst>
              <a:ext uri="{FF2B5EF4-FFF2-40B4-BE49-F238E27FC236}">
                <a16:creationId xmlns="" xmlns:a16="http://schemas.microsoft.com/office/drawing/2014/main" id="{67BBA867-3AA4-4F36-B8E1-4D98DA57A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808" y="970244"/>
            <a:ext cx="290728" cy="29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AF407FBC-ABD2-4EA7-BBB5-E90DC0F60A32}"/>
              </a:ext>
            </a:extLst>
          </p:cNvPr>
          <p:cNvSpPr txBox="1"/>
          <p:nvPr/>
        </p:nvSpPr>
        <p:spPr>
          <a:xfrm>
            <a:off x="3689410" y="1783089"/>
            <a:ext cx="780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* LAX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75F4053C-4E8C-42D5-9ACB-6328AED474BB}"/>
              </a:ext>
            </a:extLst>
          </p:cNvPr>
          <p:cNvSpPr txBox="1"/>
          <p:nvPr/>
        </p:nvSpPr>
        <p:spPr>
          <a:xfrm>
            <a:off x="7048511" y="2523421"/>
            <a:ext cx="780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MCO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A75AA17-25B4-48A9-892A-A4271DA1740D}"/>
              </a:ext>
            </a:extLst>
          </p:cNvPr>
          <p:cNvSpPr txBox="1"/>
          <p:nvPr/>
        </p:nvSpPr>
        <p:spPr>
          <a:xfrm>
            <a:off x="6840602" y="2606148"/>
            <a:ext cx="20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*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DF424C93-AF5F-4220-875B-5235F4E43252}"/>
              </a:ext>
            </a:extLst>
          </p:cNvPr>
          <p:cNvSpPr txBox="1"/>
          <p:nvPr/>
        </p:nvSpPr>
        <p:spPr>
          <a:xfrm>
            <a:off x="4891173" y="1547608"/>
            <a:ext cx="780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* DEN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11FDD50E-75BA-4C95-9BE9-EC0ADEE26417}"/>
              </a:ext>
            </a:extLst>
          </p:cNvPr>
          <p:cNvCxnSpPr>
            <a:cxnSpLocks/>
            <a:endCxn id="1042" idx="2"/>
          </p:cNvCxnSpPr>
          <p:nvPr/>
        </p:nvCxnSpPr>
        <p:spPr>
          <a:xfrm flipV="1">
            <a:off x="5310144" y="1260972"/>
            <a:ext cx="2007028" cy="765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70B81FF-9F80-4A80-9AC7-CC7A5DA6E538}"/>
              </a:ext>
            </a:extLst>
          </p:cNvPr>
          <p:cNvSpPr txBox="1"/>
          <p:nvPr/>
        </p:nvSpPr>
        <p:spPr>
          <a:xfrm>
            <a:off x="2923345" y="2943727"/>
            <a:ext cx="4976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/>
                </a:solidFill>
                <a:latin typeface="Avenir LT Std 35 Light" panose="020B0402020203020204" pitchFamily="34" charset="0"/>
                <a:cs typeface="Times New Roman" panose="02020603050405020304" pitchFamily="18" charset="0"/>
              </a:rPr>
              <a:t>SEA</a:t>
            </a:r>
            <a:r>
              <a:rPr lang="en-US" sz="1400" b="1" dirty="0">
                <a:solidFill>
                  <a:schemeClr val="accent2"/>
                </a:solidFill>
                <a:latin typeface="Avenir LT Std 35 Light" panose="020B0402020203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400" b="1" dirty="0" smtClean="0">
                <a:solidFill>
                  <a:schemeClr val="accent2"/>
                </a:solidFill>
                <a:latin typeface="Avenir LT Std 35 Light" panose="020B0402020203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JFK </a:t>
            </a:r>
            <a:r>
              <a:rPr lang="en-US" sz="1400" b="1" dirty="0">
                <a:solidFill>
                  <a:schemeClr val="accent2"/>
                </a:solidFill>
                <a:latin typeface="Avenir LT Std 35 Light" panose="020B0402020203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flight </a:t>
            </a:r>
            <a:r>
              <a:rPr lang="en-US" sz="1400" b="1" dirty="0">
                <a:solidFill>
                  <a:schemeClr val="accent2"/>
                </a:solidFill>
                <a:latin typeface="Avenir LT Std 35 Light" panose="020B0402020203020204" pitchFamily="34" charset="0"/>
                <a:cs typeface="Times New Roman" panose="02020603050405020304" pitchFamily="18" charset="0"/>
              </a:rPr>
              <a:t>path adjusted due to storm on </a:t>
            </a:r>
            <a:r>
              <a:rPr lang="en-US" sz="1400" b="1" dirty="0" smtClean="0">
                <a:solidFill>
                  <a:schemeClr val="accent2"/>
                </a:solidFill>
                <a:latin typeface="Avenir LT Std 35 Light" panose="020B0402020203020204" pitchFamily="34" charset="0"/>
                <a:cs typeface="Times New Roman" panose="02020603050405020304" pitchFamily="18" charset="0"/>
              </a:rPr>
              <a:t>route</a:t>
            </a:r>
            <a:endParaRPr lang="en-US" sz="1400" b="1" dirty="0">
              <a:solidFill>
                <a:schemeClr val="accent2"/>
              </a:solidFill>
              <a:latin typeface="Avenir LT Std 35 Light" panose="020B0402020203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7" name="Picture 22" descr="Related image">
            <a:extLst>
              <a:ext uri="{FF2B5EF4-FFF2-40B4-BE49-F238E27FC236}">
                <a16:creationId xmlns="" xmlns:a16="http://schemas.microsoft.com/office/drawing/2014/main" id="{2B57CCF0-AC26-4FAB-91B5-AD13FE080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113" y="1286312"/>
            <a:ext cx="472432" cy="47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2" descr="Related image">
            <a:extLst>
              <a:ext uri="{FF2B5EF4-FFF2-40B4-BE49-F238E27FC236}">
                <a16:creationId xmlns="" xmlns:a16="http://schemas.microsoft.com/office/drawing/2014/main" id="{75BC6DF4-D5E8-4BB5-9797-E3CDB33BD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529" y="1941752"/>
            <a:ext cx="472432" cy="47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CD29CB85-E390-4A71-A904-885A3C50243C}"/>
              </a:ext>
            </a:extLst>
          </p:cNvPr>
          <p:cNvSpPr txBox="1"/>
          <p:nvPr/>
        </p:nvSpPr>
        <p:spPr>
          <a:xfrm>
            <a:off x="6792297" y="88025"/>
            <a:ext cx="7804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latin typeface="Avenir LT Std 35 Light" panose="020B0402020203020204" pitchFamily="34" charset="0"/>
              </a:rPr>
              <a:t>14:17 EST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020CDCA-8772-4A32-AFEC-98570CDF45CC}"/>
              </a:ext>
            </a:extLst>
          </p:cNvPr>
          <p:cNvSpPr txBox="1"/>
          <p:nvPr/>
        </p:nvSpPr>
        <p:spPr>
          <a:xfrm>
            <a:off x="3741931" y="423136"/>
            <a:ext cx="780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SEA</a:t>
            </a:r>
          </a:p>
        </p:txBody>
      </p:sp>
    </p:spTree>
    <p:extLst>
      <p:ext uri="{BB962C8B-B14F-4D97-AF65-F5344CB8AC3E}">
        <p14:creationId xmlns:p14="http://schemas.microsoft.com/office/powerpoint/2010/main" val="284695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6492" y="2409246"/>
            <a:ext cx="3369558" cy="20232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056506" y="3801261"/>
            <a:ext cx="939544" cy="1868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UAV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056506" y="4063988"/>
            <a:ext cx="939544" cy="2538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IoT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54978" y="3938735"/>
            <a:ext cx="1722144" cy="2976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Medical Devices</a:t>
            </a:r>
          </a:p>
        </p:txBody>
      </p:sp>
      <p:sp>
        <p:nvSpPr>
          <p:cNvPr id="11" name="Oval 10"/>
          <p:cNvSpPr/>
          <p:nvPr/>
        </p:nvSpPr>
        <p:spPr>
          <a:xfrm>
            <a:off x="5634011" y="4757800"/>
            <a:ext cx="130629" cy="1284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46570" y="5196594"/>
            <a:ext cx="130629" cy="1284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646570" y="5662623"/>
            <a:ext cx="130629" cy="1284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764640" y="5713292"/>
            <a:ext cx="1227019" cy="25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8B74A925-EEB0-4A13-BC57-BFA8CFD36916}"/>
              </a:ext>
            </a:extLst>
          </p:cNvPr>
          <p:cNvSpPr txBox="1"/>
          <p:nvPr/>
        </p:nvSpPr>
        <p:spPr>
          <a:xfrm>
            <a:off x="2039828" y="5013042"/>
            <a:ext cx="23545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0" b="1" u="sng" dirty="0">
                <a:latin typeface="Gill Sans"/>
                <a:cs typeface="Gill Sans"/>
              </a:rPr>
              <a:t>External Uncertainty API Feeds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8B74A925-EEB0-4A13-BC57-BFA8CFD36916}"/>
              </a:ext>
            </a:extLst>
          </p:cNvPr>
          <p:cNvSpPr txBox="1"/>
          <p:nvPr/>
        </p:nvSpPr>
        <p:spPr>
          <a:xfrm>
            <a:off x="4323304" y="4679678"/>
            <a:ext cx="1310707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dirty="0">
                <a:latin typeface="Gill Sans"/>
                <a:cs typeface="Gill Sans"/>
              </a:rPr>
              <a:t>Weather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8B74A925-EEB0-4A13-BC57-BFA8CFD36916}"/>
              </a:ext>
            </a:extLst>
          </p:cNvPr>
          <p:cNvSpPr txBox="1"/>
          <p:nvPr/>
        </p:nvSpPr>
        <p:spPr>
          <a:xfrm>
            <a:off x="4323304" y="4981004"/>
            <a:ext cx="13107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dirty="0">
                <a:latin typeface="Gill Sans"/>
                <a:cs typeface="Gill Sans"/>
              </a:rPr>
              <a:t>Remote Server Response 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8B74A925-EEB0-4A13-BC57-BFA8CFD36916}"/>
              </a:ext>
            </a:extLst>
          </p:cNvPr>
          <p:cNvSpPr txBox="1"/>
          <p:nvPr/>
        </p:nvSpPr>
        <p:spPr>
          <a:xfrm>
            <a:off x="4323304" y="5520276"/>
            <a:ext cx="1310707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dirty="0" err="1">
                <a:latin typeface="Gill Sans"/>
                <a:cs typeface="Gill Sans"/>
              </a:rPr>
              <a:t>xxxx</a:t>
            </a:r>
            <a:endParaRPr lang="en-US" sz="1250" dirty="0">
              <a:latin typeface="Gill Sans"/>
              <a:cs typeface="Gill Sans"/>
            </a:endParaRPr>
          </a:p>
        </p:txBody>
      </p:sp>
      <p:sp>
        <p:nvSpPr>
          <p:cNvPr id="36" name="Flowchart: Magnetic Disk 35"/>
          <p:cNvSpPr/>
          <p:nvPr/>
        </p:nvSpPr>
        <p:spPr>
          <a:xfrm>
            <a:off x="6979100" y="5013042"/>
            <a:ext cx="1251645" cy="109024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?Data?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8B74A925-EEB0-4A13-BC57-BFA8CFD36916}"/>
              </a:ext>
            </a:extLst>
          </p:cNvPr>
          <p:cNvSpPr txBox="1"/>
          <p:nvPr/>
        </p:nvSpPr>
        <p:spPr>
          <a:xfrm>
            <a:off x="5526278" y="2409245"/>
            <a:ext cx="1524658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dirty="0">
                <a:latin typeface="Gill Sans"/>
                <a:cs typeface="Gill Sans"/>
              </a:rPr>
              <a:t>Adaptation Loop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698716" y="4440486"/>
            <a:ext cx="11715" cy="5725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750" y="2730390"/>
            <a:ext cx="2559521" cy="910052"/>
          </a:xfrm>
          <a:prstGeom prst="rect">
            <a:avLst/>
          </a:prstGeom>
        </p:spPr>
      </p:pic>
      <p:sp>
        <p:nvSpPr>
          <p:cNvPr id="55" name="Flowchart: Magnetic Disk 54"/>
          <p:cNvSpPr/>
          <p:nvPr/>
        </p:nvSpPr>
        <p:spPr>
          <a:xfrm>
            <a:off x="2609878" y="2062560"/>
            <a:ext cx="729457" cy="752007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57" name="Straight Arrow Connector 56"/>
          <p:cNvCxnSpPr>
            <a:stCxn id="55" idx="4"/>
          </p:cNvCxnSpPr>
          <p:nvPr/>
        </p:nvCxnSpPr>
        <p:spPr>
          <a:xfrm>
            <a:off x="3339335" y="2438564"/>
            <a:ext cx="1264005" cy="329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7" idx="1"/>
          </p:cNvCxnSpPr>
          <p:nvPr/>
        </p:nvCxnSpPr>
        <p:spPr>
          <a:xfrm flipV="1">
            <a:off x="3449238" y="3420881"/>
            <a:ext cx="1017254" cy="188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7836751" y="3370391"/>
            <a:ext cx="39442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repo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4538" y="278733"/>
            <a:ext cx="1161341" cy="156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8014113" y="2458077"/>
            <a:ext cx="1908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Simulation Output</a:t>
            </a:r>
          </a:p>
        </p:txBody>
      </p:sp>
      <p:sp>
        <p:nvSpPr>
          <p:cNvPr id="80" name="Flowchart: Magnetic Disk 79"/>
          <p:cNvSpPr/>
          <p:nvPr/>
        </p:nvSpPr>
        <p:spPr>
          <a:xfrm>
            <a:off x="2575883" y="3109004"/>
            <a:ext cx="729457" cy="752007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2497360" y="2280172"/>
            <a:ext cx="954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IS3 Datasets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256348" y="3370391"/>
            <a:ext cx="1368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 </a:t>
            </a:r>
          </a:p>
          <a:p>
            <a:pPr algn="ctr"/>
            <a:r>
              <a:rPr lang="en-US" sz="1400" dirty="0"/>
              <a:t>Datasets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7852698" y="3835968"/>
            <a:ext cx="37847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735086" y="4854269"/>
            <a:ext cx="1244014" cy="470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36" idx="2"/>
          </p:cNvCxnSpPr>
          <p:nvPr/>
        </p:nvCxnSpPr>
        <p:spPr>
          <a:xfrm>
            <a:off x="5764640" y="5283226"/>
            <a:ext cx="1214460" cy="274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8B74A925-EEB0-4A13-BC57-BFA8CFD36916}"/>
              </a:ext>
            </a:extLst>
          </p:cNvPr>
          <p:cNvSpPr txBox="1"/>
          <p:nvPr/>
        </p:nvSpPr>
        <p:spPr>
          <a:xfrm>
            <a:off x="1968775" y="1700327"/>
            <a:ext cx="2354529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b="1" u="sng" dirty="0">
                <a:latin typeface="Gill Sans"/>
                <a:cs typeface="Gill Sans"/>
              </a:rPr>
              <a:t>Selection of Data Source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8B74A925-EEB0-4A13-BC57-BFA8CFD36916}"/>
              </a:ext>
            </a:extLst>
          </p:cNvPr>
          <p:cNvSpPr txBox="1"/>
          <p:nvPr/>
        </p:nvSpPr>
        <p:spPr>
          <a:xfrm>
            <a:off x="5458301" y="1738700"/>
            <a:ext cx="2354529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b="1" u="sng" dirty="0">
                <a:latin typeface="Gill Sans"/>
                <a:cs typeface="Gill Sans"/>
              </a:rPr>
              <a:t>Simulations Run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8B74A925-EEB0-4A13-BC57-BFA8CFD36916}"/>
              </a:ext>
            </a:extLst>
          </p:cNvPr>
          <p:cNvSpPr txBox="1"/>
          <p:nvPr/>
        </p:nvSpPr>
        <p:spPr>
          <a:xfrm>
            <a:off x="8058539" y="1776042"/>
            <a:ext cx="2354529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b="1" u="sng" dirty="0">
                <a:latin typeface="Gill Sans"/>
                <a:cs typeface="Gill Sans"/>
              </a:rPr>
              <a:t>Reports Generated</a:t>
            </a: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9162" y="528448"/>
            <a:ext cx="428538" cy="486975"/>
          </a:xfrm>
          <a:prstGeom prst="rect">
            <a:avLst/>
          </a:prstGeom>
        </p:spPr>
      </p:pic>
      <p:pic>
        <p:nvPicPr>
          <p:cNvPr id="1034" name="Picture 10" descr="Image result for js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993" y="3590374"/>
            <a:ext cx="600563" cy="60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csv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615" y="2927586"/>
            <a:ext cx="527538" cy="52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xm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993" y="2877609"/>
            <a:ext cx="553915" cy="55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bar chart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403" y="3535900"/>
            <a:ext cx="705739" cy="70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pie chart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137" y="3224577"/>
            <a:ext cx="556839" cy="55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/>
          <p:cNvCxnSpPr/>
          <p:nvPr/>
        </p:nvCxnSpPr>
        <p:spPr>
          <a:xfrm>
            <a:off x="7333050" y="4451383"/>
            <a:ext cx="11715" cy="5725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4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426" y="532313"/>
            <a:ext cx="1829167" cy="958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965" y="2227384"/>
            <a:ext cx="17145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4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627010" y="1553540"/>
            <a:ext cx="668300" cy="6683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314" y="1355917"/>
            <a:ext cx="297735" cy="29773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175" y="1391922"/>
            <a:ext cx="155617" cy="23470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1402" y="1614461"/>
            <a:ext cx="549407" cy="54940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933192" y="2089560"/>
            <a:ext cx="1455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Possible Obstacle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789148" y="949519"/>
            <a:ext cx="1860601" cy="186060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4645" y="1730871"/>
            <a:ext cx="443674" cy="443674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232758" y="1513637"/>
            <a:ext cx="907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Option #2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63881" y="2105955"/>
            <a:ext cx="907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Option #3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30168" y="1300695"/>
            <a:ext cx="907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Option #1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876" y="2442031"/>
            <a:ext cx="5191125" cy="3714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8FED5272-0FB5-4B95-94EF-CDA5349B7C83}"/>
              </a:ext>
            </a:extLst>
          </p:cNvPr>
          <p:cNvSpPr txBox="1"/>
          <p:nvPr/>
        </p:nvSpPr>
        <p:spPr>
          <a:xfrm>
            <a:off x="475377" y="4445177"/>
            <a:ext cx="1227917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0" dirty="0">
                <a:latin typeface="Gill Sans"/>
                <a:cs typeface="Gill Sans"/>
              </a:rPr>
              <a:t>UAV detects possible missing person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468028D-D812-46E8-BB6B-1BEC35D298F7}"/>
              </a:ext>
            </a:extLst>
          </p:cNvPr>
          <p:cNvSpPr txBox="1"/>
          <p:nvPr/>
        </p:nvSpPr>
        <p:spPr>
          <a:xfrm>
            <a:off x="5197154" y="4424988"/>
            <a:ext cx="8045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0" dirty="0">
                <a:latin typeface="Gill Sans"/>
                <a:cs typeface="Gill Sans"/>
              </a:rPr>
              <a:t>UAV Past Target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B74A925-EEB0-4A13-BC57-BFA8CFD36916}"/>
              </a:ext>
            </a:extLst>
          </p:cNvPr>
          <p:cNvSpPr txBox="1"/>
          <p:nvPr/>
        </p:nvSpPr>
        <p:spPr>
          <a:xfrm>
            <a:off x="1782116" y="4427429"/>
            <a:ext cx="1310707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dirty="0">
                <a:latin typeface="Gill Sans"/>
                <a:cs typeface="Gill Sans"/>
              </a:rPr>
              <a:t>Prepare camera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2FA0A409-3E2A-49E3-B60B-662FA12E61F8}"/>
              </a:ext>
            </a:extLst>
          </p:cNvPr>
          <p:cNvSpPr txBox="1"/>
          <p:nvPr/>
        </p:nvSpPr>
        <p:spPr>
          <a:xfrm>
            <a:off x="3097398" y="4168316"/>
            <a:ext cx="1804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Black"/>
                <a:cs typeface="Arial Black"/>
              </a:rPr>
              <a:t>Unexpected Delay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540422" y="4203938"/>
            <a:ext cx="2918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843910" y="4203938"/>
            <a:ext cx="2201749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6" descr="Image result for military tank icon">
            <a:extLst>
              <a:ext uri="{FF2B5EF4-FFF2-40B4-BE49-F238E27FC236}">
                <a16:creationId xmlns="" xmlns:a16="http://schemas.microsoft.com/office/drawing/2014/main" id="{D0194D02-E8CC-4D98-82A3-57971C57D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046" y="5151146"/>
            <a:ext cx="1040391" cy="54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E6021A1A-D724-45D8-B818-C74420254C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5598" y="4013986"/>
            <a:ext cx="927702" cy="38920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="" xmlns:a16="http://schemas.microsoft.com/office/drawing/2014/main" id="{E02FBE43-4F68-41FC-9950-5A3970D5B6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64712" y="4030162"/>
            <a:ext cx="927702" cy="38920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="" xmlns:a16="http://schemas.microsoft.com/office/drawing/2014/main" id="{15794E47-7436-40DD-ADCB-055E36D862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97155" y="4029277"/>
            <a:ext cx="927702" cy="38920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99118" y="5402985"/>
            <a:ext cx="542637" cy="54263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54961" y="4422588"/>
            <a:ext cx="378011" cy="3780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47889" y="4431553"/>
            <a:ext cx="759011" cy="75901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FED5272-0FB5-4B95-94EF-CDA5349B7C83}"/>
              </a:ext>
            </a:extLst>
          </p:cNvPr>
          <p:cNvSpPr txBox="1"/>
          <p:nvPr/>
        </p:nvSpPr>
        <p:spPr>
          <a:xfrm>
            <a:off x="2988483" y="3822131"/>
            <a:ext cx="1957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/>
                <a:cs typeface="Courier New"/>
              </a:rPr>
              <a:t>Expected: .2 seconds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8FED5272-0FB5-4B95-94EF-CDA5349B7C83}"/>
              </a:ext>
            </a:extLst>
          </p:cNvPr>
          <p:cNvSpPr txBox="1"/>
          <p:nvPr/>
        </p:nvSpPr>
        <p:spPr>
          <a:xfrm>
            <a:off x="3125941" y="3977020"/>
            <a:ext cx="1864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/>
                <a:cs typeface="Courier New"/>
              </a:rPr>
              <a:t>Actual: .4 seconds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8FED5272-0FB5-4B95-94EF-CDA5349B7C83}"/>
              </a:ext>
            </a:extLst>
          </p:cNvPr>
          <p:cNvSpPr txBox="1"/>
          <p:nvPr/>
        </p:nvSpPr>
        <p:spPr>
          <a:xfrm>
            <a:off x="6099236" y="551506"/>
            <a:ext cx="1227917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dirty="0">
                <a:latin typeface="Gill Sans"/>
                <a:cs typeface="Gill Sans"/>
              </a:rPr>
              <a:t>Expected: 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8FED5272-0FB5-4B95-94EF-CDA5349B7C83}"/>
              </a:ext>
            </a:extLst>
          </p:cNvPr>
          <p:cNvSpPr txBox="1"/>
          <p:nvPr/>
        </p:nvSpPr>
        <p:spPr>
          <a:xfrm>
            <a:off x="6117165" y="928023"/>
            <a:ext cx="1227917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dirty="0">
                <a:latin typeface="Gill Sans"/>
                <a:cs typeface="Gill Sans"/>
              </a:rPr>
              <a:t>Actual: 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34668" y="2586568"/>
            <a:ext cx="309031" cy="30903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91828" y="4380252"/>
            <a:ext cx="378011" cy="3780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73866" y="2768600"/>
            <a:ext cx="1853446" cy="10414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29671" y="4749803"/>
            <a:ext cx="245532" cy="2455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49602" y="4728634"/>
            <a:ext cx="220131" cy="22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FED5272-0FB5-4B95-94EF-CDA5349B7C83}"/>
              </a:ext>
            </a:extLst>
          </p:cNvPr>
          <p:cNvSpPr txBox="1"/>
          <p:nvPr/>
        </p:nvSpPr>
        <p:spPr>
          <a:xfrm>
            <a:off x="145177" y="825677"/>
            <a:ext cx="12279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0" dirty="0">
                <a:latin typeface="Gill Sans"/>
                <a:cs typeface="Gill Sans"/>
              </a:rPr>
              <a:t>UAV detects possible 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468028D-D812-46E8-BB6B-1BEC35D298F7}"/>
              </a:ext>
            </a:extLst>
          </p:cNvPr>
          <p:cNvSpPr txBox="1"/>
          <p:nvPr/>
        </p:nvSpPr>
        <p:spPr>
          <a:xfrm>
            <a:off x="4778054" y="805488"/>
            <a:ext cx="9750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0" dirty="0">
                <a:latin typeface="Gill Sans"/>
                <a:cs typeface="Gill Sans"/>
              </a:rPr>
              <a:t>UAV Past Target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B74A925-EEB0-4A13-BC57-BFA8CFD36916}"/>
              </a:ext>
            </a:extLst>
          </p:cNvPr>
          <p:cNvSpPr txBox="1"/>
          <p:nvPr/>
        </p:nvSpPr>
        <p:spPr>
          <a:xfrm>
            <a:off x="1639926" y="833836"/>
            <a:ext cx="1310707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dirty="0">
                <a:latin typeface="Gill Sans"/>
                <a:cs typeface="Gill Sans"/>
              </a:rPr>
              <a:t>Prepare camera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FA0A409-3E2A-49E3-B60B-662FA12E61F8}"/>
              </a:ext>
            </a:extLst>
          </p:cNvPr>
          <p:cNvSpPr txBox="1"/>
          <p:nvPr/>
        </p:nvSpPr>
        <p:spPr>
          <a:xfrm>
            <a:off x="2767198" y="548816"/>
            <a:ext cx="1804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Black"/>
                <a:cs typeface="Arial Black"/>
              </a:rPr>
              <a:t>Unexpected Delay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10222" y="584438"/>
            <a:ext cx="2918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13710" y="584438"/>
            <a:ext cx="2201749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E6021A1A-D724-45D8-B818-C74420254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98" y="394486"/>
            <a:ext cx="927702" cy="3892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02FBE43-4F68-41FC-9950-5A3970D5B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512" y="410662"/>
            <a:ext cx="927702" cy="3892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5794E47-7436-40DD-ADCB-055E36D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955" y="409777"/>
            <a:ext cx="927702" cy="389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761" y="803088"/>
            <a:ext cx="378011" cy="3780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689" y="812053"/>
            <a:ext cx="759011" cy="7590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FED5272-0FB5-4B95-94EF-CDA5349B7C83}"/>
              </a:ext>
            </a:extLst>
          </p:cNvPr>
          <p:cNvSpPr txBox="1"/>
          <p:nvPr/>
        </p:nvSpPr>
        <p:spPr>
          <a:xfrm>
            <a:off x="2658283" y="202631"/>
            <a:ext cx="1957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/>
                <a:cs typeface="Courier New"/>
              </a:rPr>
              <a:t>Expected: .2 seconds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FED5272-0FB5-4B95-94EF-CDA5349B7C83}"/>
              </a:ext>
            </a:extLst>
          </p:cNvPr>
          <p:cNvSpPr txBox="1"/>
          <p:nvPr/>
        </p:nvSpPr>
        <p:spPr>
          <a:xfrm>
            <a:off x="2795741" y="357520"/>
            <a:ext cx="1864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/>
                <a:cs typeface="Courier New"/>
              </a:rPr>
              <a:t>Actual: .4 seconds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628" y="760752"/>
            <a:ext cx="378011" cy="3780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9471" y="1130303"/>
            <a:ext cx="245532" cy="2455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9402" y="1109134"/>
            <a:ext cx="220131" cy="22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05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845" y="1177457"/>
            <a:ext cx="297735" cy="2977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706" y="1213462"/>
            <a:ext cx="155617" cy="2347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2933" y="1436001"/>
            <a:ext cx="549407" cy="5494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24723" y="1911100"/>
            <a:ext cx="1455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Possible Obstacle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13635" y="691489"/>
            <a:ext cx="1860601" cy="1860601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2069053" y="2211832"/>
            <a:ext cx="1016778" cy="363999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102768" y="807173"/>
            <a:ext cx="1018669" cy="41752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2478" y="1566610"/>
            <a:ext cx="380099" cy="38009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908947" y="662817"/>
            <a:ext cx="907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Option #1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03773" y="1349375"/>
            <a:ext cx="907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Option #2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95190" y="2405823"/>
            <a:ext cx="907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Option #3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954657" y="3869422"/>
            <a:ext cx="668300" cy="6683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961" y="3671799"/>
            <a:ext cx="297735" cy="29773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822" y="3707804"/>
            <a:ext cx="155617" cy="23470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9049" y="3930343"/>
            <a:ext cx="549407" cy="54940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260839" y="4405442"/>
            <a:ext cx="1455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Possible Obstacle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16795" y="3265401"/>
            <a:ext cx="1860601" cy="186060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2292" y="4046753"/>
            <a:ext cx="443674" cy="443674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560405" y="3829519"/>
            <a:ext cx="907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Option #2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691528" y="4421837"/>
            <a:ext cx="907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Option #3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657815" y="3616577"/>
            <a:ext cx="907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Option #1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23" y="4757913"/>
            <a:ext cx="51911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50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28691" y="3498336"/>
            <a:ext cx="4741817" cy="15152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Target System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45769" y="2309615"/>
            <a:ext cx="4741817" cy="11887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Self Adaptive Layer</a:t>
            </a:r>
          </a:p>
        </p:txBody>
      </p:sp>
      <p:sp>
        <p:nvSpPr>
          <p:cNvPr id="7" name="Curved Left Arrow 6"/>
          <p:cNvSpPr/>
          <p:nvPr/>
        </p:nvSpPr>
        <p:spPr>
          <a:xfrm>
            <a:off x="8546123" y="2400553"/>
            <a:ext cx="861646" cy="226439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Left Arrow 7"/>
          <p:cNvSpPr/>
          <p:nvPr/>
        </p:nvSpPr>
        <p:spPr>
          <a:xfrm flipH="1" flipV="1">
            <a:off x="2728878" y="2400553"/>
            <a:ext cx="924198" cy="23035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21382" y="2321675"/>
            <a:ext cx="4590589" cy="3798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Tactic Volatility Decision Component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483384" y="3183015"/>
            <a:ext cx="1471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Adaptation Decisions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81432" y="3175170"/>
            <a:ext cx="1471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Tactic Observations</a:t>
            </a:r>
          </a:p>
        </p:txBody>
      </p:sp>
    </p:spTree>
    <p:extLst>
      <p:ext uri="{BB962C8B-B14F-4D97-AF65-F5344CB8AC3E}">
        <p14:creationId xmlns:p14="http://schemas.microsoft.com/office/powerpoint/2010/main" val="2304546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5847" y="1023752"/>
            <a:ext cx="1323871" cy="10284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474910" y="769203"/>
            <a:ext cx="1280159" cy="4702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71225" y="777801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Utility = 3</a:t>
            </a:r>
          </a:p>
          <a:p>
            <a:pPr algn="ctr"/>
            <a:r>
              <a:rPr lang="en-US" sz="1200" dirty="0"/>
              <a:t>Dependability= .1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4413" y="885095"/>
            <a:ext cx="1672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Tactic Option #1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474910" y="1312312"/>
            <a:ext cx="1280159" cy="4702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55081" y="1320910"/>
            <a:ext cx="1319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Utility = 2</a:t>
            </a:r>
          </a:p>
          <a:p>
            <a:pPr algn="ctr"/>
            <a:r>
              <a:rPr lang="en-US" sz="1200" dirty="0"/>
              <a:t>Dependability= .7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17721" y="1408943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Tactic Option #2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474910" y="1859270"/>
            <a:ext cx="1280159" cy="4702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16085" y="1867868"/>
            <a:ext cx="1397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Utility = 1</a:t>
            </a:r>
          </a:p>
          <a:p>
            <a:pPr algn="ctr"/>
            <a:r>
              <a:rPr lang="en-US" sz="1200" dirty="0"/>
              <a:t>Dependability= 1.0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57251" y="1942838"/>
            <a:ext cx="1672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Tactic Option #3</a:t>
            </a:r>
          </a:p>
        </p:txBody>
      </p:sp>
      <p:cxnSp>
        <p:nvCxnSpPr>
          <p:cNvPr id="17" name="Straight Arrow Connector 16"/>
          <p:cNvCxnSpPr>
            <a:stCxn id="4" idx="6"/>
            <a:endCxn id="5" idx="1"/>
          </p:cNvCxnSpPr>
          <p:nvPr/>
        </p:nvCxnSpPr>
        <p:spPr>
          <a:xfrm flipV="1">
            <a:off x="1499718" y="1004335"/>
            <a:ext cx="975192" cy="533641"/>
          </a:xfrm>
          <a:prstGeom prst="straightConnector1">
            <a:avLst/>
          </a:prstGeom>
          <a:ln>
            <a:solidFill>
              <a:schemeClr val="accent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6"/>
            <a:endCxn id="8" idx="1"/>
          </p:cNvCxnSpPr>
          <p:nvPr/>
        </p:nvCxnSpPr>
        <p:spPr>
          <a:xfrm>
            <a:off x="1499718" y="1537976"/>
            <a:ext cx="975192" cy="9468"/>
          </a:xfrm>
          <a:prstGeom prst="straightConnector1">
            <a:avLst/>
          </a:prstGeom>
          <a:ln>
            <a:solidFill>
              <a:schemeClr val="accent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6"/>
            <a:endCxn id="11" idx="1"/>
          </p:cNvCxnSpPr>
          <p:nvPr/>
        </p:nvCxnSpPr>
        <p:spPr>
          <a:xfrm>
            <a:off x="1499718" y="1537976"/>
            <a:ext cx="975192" cy="556426"/>
          </a:xfrm>
          <a:prstGeom prst="straightConnector1">
            <a:avLst/>
          </a:prstGeom>
          <a:ln>
            <a:solidFill>
              <a:schemeClr val="accent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8541" y="1368699"/>
            <a:ext cx="778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System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97549" y="424384"/>
            <a:ext cx="1234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Tactic Options</a:t>
            </a:r>
          </a:p>
        </p:txBody>
      </p:sp>
    </p:spTree>
    <p:extLst>
      <p:ext uri="{BB962C8B-B14F-4D97-AF65-F5344CB8AC3E}">
        <p14:creationId xmlns:p14="http://schemas.microsoft.com/office/powerpoint/2010/main" val="1654228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5847" y="1023752"/>
            <a:ext cx="1323871" cy="10284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474910" y="769203"/>
            <a:ext cx="1280159" cy="4702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51533" y="777801"/>
            <a:ext cx="1126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Utility = 3</a:t>
            </a:r>
          </a:p>
          <a:p>
            <a:pPr algn="ctr"/>
            <a:r>
              <a:rPr lang="en-US" sz="1200" dirty="0"/>
              <a:t>Availability = .1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4413" y="885095"/>
            <a:ext cx="1672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Tactic Option #1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474910" y="1312312"/>
            <a:ext cx="1280159" cy="4702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51533" y="1320910"/>
            <a:ext cx="1126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Utility = 2</a:t>
            </a:r>
          </a:p>
          <a:p>
            <a:pPr algn="ctr"/>
            <a:r>
              <a:rPr lang="en-US" sz="1200" dirty="0"/>
              <a:t>Availability = .7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17721" y="1408943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Tactic Option #2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474910" y="1859270"/>
            <a:ext cx="1280159" cy="4702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12262" y="1867868"/>
            <a:ext cx="120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Utility = 1</a:t>
            </a:r>
          </a:p>
          <a:p>
            <a:pPr algn="ctr"/>
            <a:r>
              <a:rPr lang="en-US" sz="1200" dirty="0"/>
              <a:t>Availability = 1.0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32589" y="1942838"/>
            <a:ext cx="1672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Tactic Option #3</a:t>
            </a:r>
          </a:p>
        </p:txBody>
      </p:sp>
      <p:cxnSp>
        <p:nvCxnSpPr>
          <p:cNvPr id="17" name="Straight Arrow Connector 16"/>
          <p:cNvCxnSpPr>
            <a:stCxn id="4" idx="6"/>
            <a:endCxn id="5" idx="1"/>
          </p:cNvCxnSpPr>
          <p:nvPr/>
        </p:nvCxnSpPr>
        <p:spPr>
          <a:xfrm flipV="1">
            <a:off x="1499718" y="1004335"/>
            <a:ext cx="975192" cy="533641"/>
          </a:xfrm>
          <a:prstGeom prst="straightConnector1">
            <a:avLst/>
          </a:prstGeom>
          <a:ln>
            <a:solidFill>
              <a:schemeClr val="accent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6"/>
            <a:endCxn id="8" idx="1"/>
          </p:cNvCxnSpPr>
          <p:nvPr/>
        </p:nvCxnSpPr>
        <p:spPr>
          <a:xfrm>
            <a:off x="1499718" y="1537976"/>
            <a:ext cx="975192" cy="9468"/>
          </a:xfrm>
          <a:prstGeom prst="straightConnector1">
            <a:avLst/>
          </a:prstGeom>
          <a:ln>
            <a:solidFill>
              <a:schemeClr val="accent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6"/>
            <a:endCxn id="11" idx="1"/>
          </p:cNvCxnSpPr>
          <p:nvPr/>
        </p:nvCxnSpPr>
        <p:spPr>
          <a:xfrm>
            <a:off x="1499718" y="1537976"/>
            <a:ext cx="975192" cy="556426"/>
          </a:xfrm>
          <a:prstGeom prst="straightConnector1">
            <a:avLst/>
          </a:prstGeom>
          <a:ln>
            <a:solidFill>
              <a:schemeClr val="accent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8541" y="1368699"/>
            <a:ext cx="778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System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97549" y="424384"/>
            <a:ext cx="1234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Tactic Options</a:t>
            </a:r>
          </a:p>
        </p:txBody>
      </p:sp>
    </p:spTree>
    <p:extLst>
      <p:ext uri="{BB962C8B-B14F-4D97-AF65-F5344CB8AC3E}">
        <p14:creationId xmlns:p14="http://schemas.microsoft.com/office/powerpoint/2010/main" val="200452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3628</TotalTime>
  <Words>453</Words>
  <Application>Microsoft Macintosh PowerPoint</Application>
  <PresentationFormat>Custom</PresentationFormat>
  <Paragraphs>117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Rochester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Krutz</dc:creator>
  <cp:lastModifiedBy>Dan</cp:lastModifiedBy>
  <cp:revision>90</cp:revision>
  <dcterms:created xsi:type="dcterms:W3CDTF">2018-03-16T16:27:02Z</dcterms:created>
  <dcterms:modified xsi:type="dcterms:W3CDTF">2018-05-09T14:08:40Z</dcterms:modified>
</cp:coreProperties>
</file>