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2"/>
  </p:notesMasterIdLst>
  <p:handoutMasterIdLst>
    <p:handoutMasterId r:id="rId23"/>
  </p:handoutMasterIdLst>
  <p:sldIdLst>
    <p:sldId id="335" r:id="rId5"/>
    <p:sldId id="352" r:id="rId6"/>
    <p:sldId id="353" r:id="rId7"/>
    <p:sldId id="354"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5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60" d="100"/>
          <a:sy n="60" d="100"/>
        </p:scale>
        <p:origin x="893"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ACDB4-642F-4F82-9C8D-2DC384BF8F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BB06E6-7341-4F07-8285-8B35565B99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C4456-0E88-4EB2-8FDA-8240F984B54A}" type="datetimeFigureOut">
              <a:rPr lang="en-US" smtClean="0"/>
              <a:t>10/19/2023</a:t>
            </a:fld>
            <a:endParaRPr lang="en-US"/>
          </a:p>
        </p:txBody>
      </p:sp>
      <p:sp>
        <p:nvSpPr>
          <p:cNvPr id="4" name="Footer Placeholder 3">
            <a:extLst>
              <a:ext uri="{FF2B5EF4-FFF2-40B4-BE49-F238E27FC236}">
                <a16:creationId xmlns:a16="http://schemas.microsoft.com/office/drawing/2014/main" id="{F2C88C94-6E7C-4506-82BE-23DAD04DCE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5A5C082-911A-46EA-8DF6-A63F9F9E0A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3086C9-2826-46AE-BD8E-F12CB3F9C8B4}" type="slidenum">
              <a:rPr lang="en-US" smtClean="0"/>
              <a:t>‹#›</a:t>
            </a:fld>
            <a:endParaRPr lang="en-US"/>
          </a:p>
        </p:txBody>
      </p:sp>
    </p:spTree>
    <p:extLst>
      <p:ext uri="{BB962C8B-B14F-4D97-AF65-F5344CB8AC3E}">
        <p14:creationId xmlns:p14="http://schemas.microsoft.com/office/powerpoint/2010/main" val="187591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E9994-CBF9-4364-B2D1-761774B9F53C}" type="datetimeFigureOut">
              <a:rPr lang="en-US" smtClean="0"/>
              <a:t>10/19/2023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D0BC5-116C-42CF-8B28-245F66D50665}" type="slidenum">
              <a:rPr lang="en-US" smtClean="0"/>
              <a:t>‹#›</a:t>
            </a:fld>
            <a:endParaRPr lang="en-US" dirty="0"/>
          </a:p>
        </p:txBody>
      </p:sp>
    </p:spTree>
    <p:extLst>
      <p:ext uri="{BB962C8B-B14F-4D97-AF65-F5344CB8AC3E}">
        <p14:creationId xmlns:p14="http://schemas.microsoft.com/office/powerpoint/2010/main" val="24998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EE62B5-0727-4FE1-B35D-4CC400F0421B}" type="datetime1">
              <a:rPr lang="en-US" smtClean="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E30329-BDC0-4E94-85A6-029919402EA5}" type="datetime1">
              <a:rPr lang="en-US" smtClean="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B72B49-901F-4A06-A293-97E642D291F1}" type="datetime1">
              <a:rPr lang="en-US" smtClean="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8B8AC0-DF40-478D-AC66-7E53B92DC39D}" type="datetime1">
              <a:rPr lang="en-US" smtClean="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50704E-628F-4B07-B462-FEAA60A43C6F}" type="datetime1">
              <a:rPr lang="en-US" smtClean="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FDF3892-6A72-4732-B216-4C6AC1274CD7}" type="datetime1">
              <a:rPr lang="en-US" smtClean="0"/>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AFB02B0-6B64-4F60-8B09-8996E3F912FC}" type="datetime1">
              <a:rPr lang="en-US" smtClean="0"/>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DF3EBD-7946-447F-81B7-F8E13B1E0F65}" type="datetime1">
              <a:rPr lang="en-US" smtClean="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10E91673-9338-481D-B5F9-C19B4D8B220D}" type="datetime1">
              <a:rPr lang="en-US" smtClean="0"/>
              <a:t>10/19/2023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D29E9A-D780-446F-844A-BE267EEAD3AE}" type="datetime1">
              <a:rPr lang="en-US" smtClean="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B7C910-909F-4D24-AD23-A62C7BD67FC7}" type="datetime1">
              <a:rPr lang="en-US" smtClean="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83216-DF3C-46DB-A40A-96FF3C606000}" type="datetime1">
              <a:rPr lang="en-US" smtClean="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3720A9-03EA-4B84-88A6-300F0BD51786}" type="datetime1">
              <a:rPr lang="en-US" smtClean="0"/>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F7BD0E-0FCD-4324-A628-FDB0CB3327DA}" type="datetime1">
              <a:rPr lang="en-US" smtClean="0"/>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392EC9E-8B9A-41EE-9BA7-24325F3A2FA7}" type="datetime1">
              <a:rPr lang="en-US" smtClean="0"/>
              <a:t>10/19/2023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04F5E6-D73A-4AD2-857F-AF5620C48E9C}" type="datetime1">
              <a:rPr lang="en-US" smtClean="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F6E721-8DEF-49EB-A280-ECA7ED0AF9E9}" type="datetime1">
              <a:rPr lang="en-US" smtClean="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947E68-D1AB-47D2-8C40-7F44C00C5B87}" type="datetime1">
              <a:rPr lang="en-US" smtClean="0"/>
              <a:t>10/19/2023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imeo.com/872864538/0f6336ab78?share=copy"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72" name="Rectangle 71">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72">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231938DA-620A-4CBC-BBE9-7431181FEEAC}"/>
              </a:ext>
            </a:extLst>
          </p:cNvPr>
          <p:cNvSpPr>
            <a:spLocks noGrp="1"/>
          </p:cNvSpPr>
          <p:nvPr>
            <p:ph idx="1"/>
          </p:nvPr>
        </p:nvSpPr>
        <p:spPr>
          <a:xfrm>
            <a:off x="680322" y="2336872"/>
            <a:ext cx="5041628" cy="3911527"/>
          </a:xfrm>
        </p:spPr>
        <p:txBody>
          <a:bodyPr>
            <a:normAutofit fontScale="47500" lnSpcReduction="20000"/>
          </a:bodyPr>
          <a:lstStyle/>
          <a:p>
            <a:pPr>
              <a:lnSpc>
                <a:spcPct val="100000"/>
              </a:lnSpc>
            </a:pPr>
            <a:r>
              <a:rPr lang="en-US" sz="2800" dirty="0"/>
              <a:t>The goal of the capstone project is to design and implement a BI solution using </a:t>
            </a:r>
            <a:r>
              <a:rPr lang="en-US" sz="2800" dirty="0" err="1"/>
              <a:t>PowerBI</a:t>
            </a:r>
            <a:r>
              <a:rPr lang="en-US" sz="2800" dirty="0"/>
              <a:t> and SQL that can help the company manage and analyze their sales data effectively. The solution should be able to:-</a:t>
            </a:r>
          </a:p>
          <a:p>
            <a:r>
              <a:rPr lang="en-US" sz="2800" dirty="0"/>
              <a:t>Import and integrate the data from MySQL database into </a:t>
            </a:r>
            <a:r>
              <a:rPr lang="en-US" sz="2800" dirty="0" err="1"/>
              <a:t>PowerBI</a:t>
            </a:r>
            <a:br>
              <a:rPr lang="en-US" sz="2800" dirty="0"/>
            </a:br>
            <a:r>
              <a:rPr lang="en-US" sz="2800" dirty="0">
                <a:hlinkClick r:id="rId3"/>
              </a:rPr>
              <a:t>Watch this video to know how to connect MYSQL database to </a:t>
            </a:r>
            <a:r>
              <a:rPr lang="en-US" sz="2800" dirty="0" err="1">
                <a:hlinkClick r:id="rId3"/>
              </a:rPr>
              <a:t>PowerBI</a:t>
            </a:r>
            <a:br>
              <a:rPr lang="en-US" sz="2800" dirty="0"/>
            </a:br>
            <a:endParaRPr lang="en-US" sz="2800" dirty="0"/>
          </a:p>
          <a:p>
            <a:r>
              <a:rPr lang="en-US" sz="2800" dirty="0"/>
              <a:t>Clean and transform the data to make it ready for analysis.</a:t>
            </a:r>
          </a:p>
          <a:p>
            <a:r>
              <a:rPr lang="en-US" sz="2800" dirty="0"/>
              <a:t>Build interactive dashboards and reports using </a:t>
            </a:r>
            <a:r>
              <a:rPr lang="en-US" sz="2800" dirty="0" err="1"/>
              <a:t>PowerBI</a:t>
            </a:r>
            <a:r>
              <a:rPr lang="en-US" sz="2800" dirty="0"/>
              <a:t> that can help the sales team and management make sense of the data.</a:t>
            </a:r>
          </a:p>
          <a:p>
            <a:r>
              <a:rPr lang="en-US" sz="2800" dirty="0"/>
              <a:t>Use SQL to perform advanced analytics on the data and extract insights that can help the company improve its sales (if needed).</a:t>
            </a:r>
          </a:p>
          <a:p>
            <a:r>
              <a:rPr lang="en-US" sz="2800" dirty="0"/>
              <a:t>Enable the management to access the dashboards and reports in real-time and make data-driven decisions.</a:t>
            </a:r>
          </a:p>
          <a:p>
            <a:r>
              <a:rPr lang="en-US" sz="2800" dirty="0"/>
              <a:t>                                                            </a:t>
            </a:r>
          </a:p>
          <a:p>
            <a:r>
              <a:rPr lang="en-US" sz="2800" b="1" dirty="0">
                <a:highlight>
                  <a:srgbClr val="808000"/>
                </a:highlight>
              </a:rPr>
              <a:t> ……………………………………………………………………MD DANISH KHAN</a:t>
            </a:r>
          </a:p>
          <a:p>
            <a:endParaRPr lang="en-US" sz="2800" b="1" dirty="0">
              <a:highlight>
                <a:srgbClr val="808000"/>
              </a:highlight>
            </a:endParaRPr>
          </a:p>
          <a:p>
            <a:pPr>
              <a:lnSpc>
                <a:spcPct val="100000"/>
              </a:lnSpc>
            </a:pPr>
            <a:endParaRPr lang="en-US" sz="2000" dirty="0"/>
          </a:p>
        </p:txBody>
      </p:sp>
      <p:sp>
        <p:nvSpPr>
          <p:cNvPr id="75" name="Rectangle 74">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FDF349-B4ED-4B46-89D0-6CCB5684D201}"/>
              </a:ext>
            </a:extLst>
          </p:cNvPr>
          <p:cNvSpPr>
            <a:spLocks noGrp="1"/>
          </p:cNvSpPr>
          <p:nvPr>
            <p:ph type="title"/>
          </p:nvPr>
        </p:nvSpPr>
        <p:spPr>
          <a:xfrm>
            <a:off x="725307" y="737471"/>
            <a:ext cx="5041629" cy="1080938"/>
          </a:xfrm>
        </p:spPr>
        <p:txBody>
          <a:bodyPr>
            <a:noAutofit/>
          </a:bodyPr>
          <a:lstStyle/>
          <a:p>
            <a:r>
              <a:rPr lang="en-US" sz="2800" b="1" dirty="0">
                <a:solidFill>
                  <a:srgbClr val="FFC000"/>
                </a:solidFill>
              </a:rPr>
              <a:t>POWER BI PROJECT</a:t>
            </a:r>
            <a:br>
              <a:rPr lang="en-US" sz="2800" b="1" dirty="0">
                <a:solidFill>
                  <a:srgbClr val="FFC000"/>
                </a:solidFill>
              </a:rPr>
            </a:br>
            <a:r>
              <a:rPr lang="en-US" sz="2800" b="1" dirty="0">
                <a:solidFill>
                  <a:srgbClr val="FFC000"/>
                </a:solidFill>
              </a:rPr>
              <a:t>DATASET:-CLASSICAL MODEL</a:t>
            </a:r>
          </a:p>
        </p:txBody>
      </p:sp>
      <p:pic>
        <p:nvPicPr>
          <p:cNvPr id="77" name="Picture 76">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344644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E035-7DDD-4F45-BDBD-9E1F85FB0A60}"/>
              </a:ext>
            </a:extLst>
          </p:cNvPr>
          <p:cNvSpPr>
            <a:spLocks noGrp="1"/>
          </p:cNvSpPr>
          <p:nvPr>
            <p:ph type="title"/>
          </p:nvPr>
        </p:nvSpPr>
        <p:spPr/>
        <p:txBody>
          <a:bodyPr/>
          <a:lstStyle/>
          <a:p>
            <a:r>
              <a:rPr lang="en-US" dirty="0"/>
              <a:t>Monthly Order count for all three years.</a:t>
            </a:r>
          </a:p>
        </p:txBody>
      </p:sp>
      <p:pic>
        <p:nvPicPr>
          <p:cNvPr id="4" name="Content Placeholder 3">
            <a:extLst>
              <a:ext uri="{FF2B5EF4-FFF2-40B4-BE49-F238E27FC236}">
                <a16:creationId xmlns:a16="http://schemas.microsoft.com/office/drawing/2014/main" id="{A75BC1AA-BF68-459C-9641-F8268DF11BB8}"/>
              </a:ext>
            </a:extLst>
          </p:cNvPr>
          <p:cNvPicPr>
            <a:picLocks noGrp="1" noChangeAspect="1"/>
          </p:cNvPicPr>
          <p:nvPr>
            <p:ph idx="1"/>
          </p:nvPr>
        </p:nvPicPr>
        <p:blipFill>
          <a:blip r:embed="rId2"/>
          <a:stretch>
            <a:fillRect/>
          </a:stretch>
        </p:blipFill>
        <p:spPr>
          <a:xfrm>
            <a:off x="1277201" y="2001949"/>
            <a:ext cx="8420100" cy="3190875"/>
          </a:xfrm>
          <a:prstGeom prst="rect">
            <a:avLst/>
          </a:prstGeom>
        </p:spPr>
      </p:pic>
      <p:pic>
        <p:nvPicPr>
          <p:cNvPr id="5" name="Picture 4">
            <a:extLst>
              <a:ext uri="{FF2B5EF4-FFF2-40B4-BE49-F238E27FC236}">
                <a16:creationId xmlns:a16="http://schemas.microsoft.com/office/drawing/2014/main" id="{59EEB519-9C61-4AAC-BC2D-7BE062E7DA13}"/>
              </a:ext>
            </a:extLst>
          </p:cNvPr>
          <p:cNvPicPr>
            <a:picLocks noChangeAspect="1"/>
          </p:cNvPicPr>
          <p:nvPr/>
        </p:nvPicPr>
        <p:blipFill>
          <a:blip r:embed="rId3"/>
          <a:stretch>
            <a:fillRect/>
          </a:stretch>
        </p:blipFill>
        <p:spPr>
          <a:xfrm>
            <a:off x="2319131" y="5352192"/>
            <a:ext cx="6679095" cy="1505160"/>
          </a:xfrm>
          <a:prstGeom prst="rect">
            <a:avLst/>
          </a:prstGeom>
        </p:spPr>
      </p:pic>
    </p:spTree>
    <p:extLst>
      <p:ext uri="{BB962C8B-B14F-4D97-AF65-F5344CB8AC3E}">
        <p14:creationId xmlns:p14="http://schemas.microsoft.com/office/powerpoint/2010/main" val="367305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BF2F-AB08-478F-A646-A8F2E30F7F74}"/>
              </a:ext>
            </a:extLst>
          </p:cNvPr>
          <p:cNvSpPr>
            <a:spLocks noGrp="1"/>
          </p:cNvSpPr>
          <p:nvPr>
            <p:ph type="title"/>
          </p:nvPr>
        </p:nvSpPr>
        <p:spPr/>
        <p:txBody>
          <a:bodyPr/>
          <a:lstStyle/>
          <a:p>
            <a:r>
              <a:rPr lang="en-US" dirty="0"/>
              <a:t> Product count by </a:t>
            </a:r>
            <a:r>
              <a:rPr lang="en-US" dirty="0" err="1"/>
              <a:t>productLine</a:t>
            </a:r>
            <a:r>
              <a:rPr lang="en-US" dirty="0"/>
              <a:t>.</a:t>
            </a:r>
          </a:p>
        </p:txBody>
      </p:sp>
      <p:pic>
        <p:nvPicPr>
          <p:cNvPr id="4" name="Picture 3">
            <a:extLst>
              <a:ext uri="{FF2B5EF4-FFF2-40B4-BE49-F238E27FC236}">
                <a16:creationId xmlns:a16="http://schemas.microsoft.com/office/drawing/2014/main" id="{3A2D364E-CA8E-4D52-B2BB-6B001230DE04}"/>
              </a:ext>
            </a:extLst>
          </p:cNvPr>
          <p:cNvPicPr>
            <a:picLocks noChangeAspect="1"/>
          </p:cNvPicPr>
          <p:nvPr/>
        </p:nvPicPr>
        <p:blipFill>
          <a:blip r:embed="rId2"/>
          <a:stretch>
            <a:fillRect/>
          </a:stretch>
        </p:blipFill>
        <p:spPr>
          <a:xfrm>
            <a:off x="1252537" y="2109580"/>
            <a:ext cx="7858125" cy="3009900"/>
          </a:xfrm>
          <a:prstGeom prst="rect">
            <a:avLst/>
          </a:prstGeom>
        </p:spPr>
      </p:pic>
      <p:pic>
        <p:nvPicPr>
          <p:cNvPr id="5" name="Picture 4">
            <a:extLst>
              <a:ext uri="{FF2B5EF4-FFF2-40B4-BE49-F238E27FC236}">
                <a16:creationId xmlns:a16="http://schemas.microsoft.com/office/drawing/2014/main" id="{2FCF9108-20CB-4527-9B1D-A527715D7BFF}"/>
              </a:ext>
            </a:extLst>
          </p:cNvPr>
          <p:cNvPicPr>
            <a:picLocks noChangeAspect="1"/>
          </p:cNvPicPr>
          <p:nvPr/>
        </p:nvPicPr>
        <p:blipFill>
          <a:blip r:embed="rId3"/>
          <a:stretch>
            <a:fillRect/>
          </a:stretch>
        </p:blipFill>
        <p:spPr>
          <a:xfrm>
            <a:off x="2146852" y="5192652"/>
            <a:ext cx="6228522" cy="1552705"/>
          </a:xfrm>
          <a:prstGeom prst="rect">
            <a:avLst/>
          </a:prstGeom>
        </p:spPr>
      </p:pic>
    </p:spTree>
    <p:extLst>
      <p:ext uri="{BB962C8B-B14F-4D97-AF65-F5344CB8AC3E}">
        <p14:creationId xmlns:p14="http://schemas.microsoft.com/office/powerpoint/2010/main" val="168171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62B7-14A6-4743-9691-A902EEBF004E}"/>
              </a:ext>
            </a:extLst>
          </p:cNvPr>
          <p:cNvSpPr>
            <a:spLocks noGrp="1"/>
          </p:cNvSpPr>
          <p:nvPr>
            <p:ph type="title"/>
          </p:nvPr>
        </p:nvSpPr>
        <p:spPr/>
        <p:txBody>
          <a:bodyPr/>
          <a:lstStyle/>
          <a:p>
            <a:r>
              <a:rPr lang="en-US" dirty="0"/>
              <a:t>Total sales and profit by </a:t>
            </a:r>
            <a:r>
              <a:rPr lang="en-US" dirty="0" err="1"/>
              <a:t>productLine</a:t>
            </a:r>
            <a:r>
              <a:rPr lang="en-US" dirty="0"/>
              <a:t>.</a:t>
            </a:r>
          </a:p>
        </p:txBody>
      </p:sp>
      <p:pic>
        <p:nvPicPr>
          <p:cNvPr id="4" name="Content Placeholder 3">
            <a:extLst>
              <a:ext uri="{FF2B5EF4-FFF2-40B4-BE49-F238E27FC236}">
                <a16:creationId xmlns:a16="http://schemas.microsoft.com/office/drawing/2014/main" id="{A36859FD-E425-4AA3-814E-DB3F8ADF7384}"/>
              </a:ext>
            </a:extLst>
          </p:cNvPr>
          <p:cNvPicPr>
            <a:picLocks noGrp="1" noChangeAspect="1"/>
          </p:cNvPicPr>
          <p:nvPr>
            <p:ph idx="1"/>
          </p:nvPr>
        </p:nvPicPr>
        <p:blipFill>
          <a:blip r:embed="rId2"/>
          <a:stretch>
            <a:fillRect/>
          </a:stretch>
        </p:blipFill>
        <p:spPr>
          <a:xfrm>
            <a:off x="834888" y="2098262"/>
            <a:ext cx="8825948" cy="2925573"/>
          </a:xfrm>
          <a:prstGeom prst="rect">
            <a:avLst/>
          </a:prstGeom>
        </p:spPr>
      </p:pic>
      <p:pic>
        <p:nvPicPr>
          <p:cNvPr id="5" name="Picture 4">
            <a:extLst>
              <a:ext uri="{FF2B5EF4-FFF2-40B4-BE49-F238E27FC236}">
                <a16:creationId xmlns:a16="http://schemas.microsoft.com/office/drawing/2014/main" id="{24E0D1EC-A081-43F4-A3F8-FA4833735092}"/>
              </a:ext>
            </a:extLst>
          </p:cNvPr>
          <p:cNvPicPr>
            <a:picLocks noChangeAspect="1"/>
          </p:cNvPicPr>
          <p:nvPr/>
        </p:nvPicPr>
        <p:blipFill>
          <a:blip r:embed="rId3"/>
          <a:stretch>
            <a:fillRect/>
          </a:stretch>
        </p:blipFill>
        <p:spPr>
          <a:xfrm>
            <a:off x="2406120" y="5128590"/>
            <a:ext cx="5923722" cy="1590261"/>
          </a:xfrm>
          <a:prstGeom prst="rect">
            <a:avLst/>
          </a:prstGeom>
        </p:spPr>
      </p:pic>
    </p:spTree>
    <p:extLst>
      <p:ext uri="{BB962C8B-B14F-4D97-AF65-F5344CB8AC3E}">
        <p14:creationId xmlns:p14="http://schemas.microsoft.com/office/powerpoint/2010/main" val="3135366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0EB6-1F20-4FF0-A30C-80C385B3A09D}"/>
              </a:ext>
            </a:extLst>
          </p:cNvPr>
          <p:cNvSpPr>
            <a:spLocks noGrp="1"/>
          </p:cNvSpPr>
          <p:nvPr>
            <p:ph type="title"/>
          </p:nvPr>
        </p:nvSpPr>
        <p:spPr/>
        <p:txBody>
          <a:bodyPr/>
          <a:lstStyle/>
          <a:p>
            <a:r>
              <a:rPr lang="en-US" dirty="0"/>
              <a:t>Top 2 sales by </a:t>
            </a:r>
            <a:r>
              <a:rPr lang="en-US" dirty="0" err="1"/>
              <a:t>productLine</a:t>
            </a:r>
            <a:r>
              <a:rPr lang="en-US" dirty="0"/>
              <a:t> with </a:t>
            </a:r>
            <a:r>
              <a:rPr lang="en-US" dirty="0" err="1"/>
              <a:t>productname</a:t>
            </a:r>
            <a:endParaRPr lang="en-US" dirty="0"/>
          </a:p>
        </p:txBody>
      </p:sp>
      <p:pic>
        <p:nvPicPr>
          <p:cNvPr id="4" name="Content Placeholder 3">
            <a:extLst>
              <a:ext uri="{FF2B5EF4-FFF2-40B4-BE49-F238E27FC236}">
                <a16:creationId xmlns:a16="http://schemas.microsoft.com/office/drawing/2014/main" id="{741DA038-907E-48D9-B758-0ED05644909B}"/>
              </a:ext>
            </a:extLst>
          </p:cNvPr>
          <p:cNvPicPr>
            <a:picLocks noGrp="1" noChangeAspect="1"/>
          </p:cNvPicPr>
          <p:nvPr>
            <p:ph idx="1"/>
          </p:nvPr>
        </p:nvPicPr>
        <p:blipFill>
          <a:blip r:embed="rId2"/>
          <a:stretch>
            <a:fillRect/>
          </a:stretch>
        </p:blipFill>
        <p:spPr>
          <a:xfrm>
            <a:off x="397566" y="1910366"/>
            <a:ext cx="9896616" cy="3297738"/>
          </a:xfrm>
          <a:prstGeom prst="rect">
            <a:avLst/>
          </a:prstGeom>
        </p:spPr>
      </p:pic>
      <p:pic>
        <p:nvPicPr>
          <p:cNvPr id="5" name="Picture 4">
            <a:extLst>
              <a:ext uri="{FF2B5EF4-FFF2-40B4-BE49-F238E27FC236}">
                <a16:creationId xmlns:a16="http://schemas.microsoft.com/office/drawing/2014/main" id="{60B517ED-78D7-4BB3-82AB-9C422EA8ED84}"/>
              </a:ext>
            </a:extLst>
          </p:cNvPr>
          <p:cNvPicPr>
            <a:picLocks noChangeAspect="1"/>
          </p:cNvPicPr>
          <p:nvPr/>
        </p:nvPicPr>
        <p:blipFill>
          <a:blip r:embed="rId3"/>
          <a:stretch>
            <a:fillRect/>
          </a:stretch>
        </p:blipFill>
        <p:spPr>
          <a:xfrm>
            <a:off x="1510746" y="5284304"/>
            <a:ext cx="8150088" cy="1485070"/>
          </a:xfrm>
          <a:prstGeom prst="rect">
            <a:avLst/>
          </a:prstGeom>
        </p:spPr>
      </p:pic>
    </p:spTree>
    <p:extLst>
      <p:ext uri="{BB962C8B-B14F-4D97-AF65-F5344CB8AC3E}">
        <p14:creationId xmlns:p14="http://schemas.microsoft.com/office/powerpoint/2010/main" val="1886862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5656-7086-481A-BB2F-DE6E0346FD58}"/>
              </a:ext>
            </a:extLst>
          </p:cNvPr>
          <p:cNvSpPr>
            <a:spLocks noGrp="1"/>
          </p:cNvSpPr>
          <p:nvPr>
            <p:ph type="title"/>
          </p:nvPr>
        </p:nvSpPr>
        <p:spPr/>
        <p:txBody>
          <a:bodyPr/>
          <a:lstStyle/>
          <a:p>
            <a:r>
              <a:rPr lang="en-US" dirty="0"/>
              <a:t>Quarterly payments for all three years</a:t>
            </a:r>
          </a:p>
        </p:txBody>
      </p:sp>
      <p:pic>
        <p:nvPicPr>
          <p:cNvPr id="4" name="Content Placeholder 3">
            <a:extLst>
              <a:ext uri="{FF2B5EF4-FFF2-40B4-BE49-F238E27FC236}">
                <a16:creationId xmlns:a16="http://schemas.microsoft.com/office/drawing/2014/main" id="{6EEA04CC-7B55-4993-B737-BBAC510B0A76}"/>
              </a:ext>
            </a:extLst>
          </p:cNvPr>
          <p:cNvPicPr>
            <a:picLocks noGrp="1" noChangeAspect="1"/>
          </p:cNvPicPr>
          <p:nvPr>
            <p:ph idx="1"/>
          </p:nvPr>
        </p:nvPicPr>
        <p:blipFill>
          <a:blip r:embed="rId2"/>
          <a:stretch>
            <a:fillRect/>
          </a:stretch>
        </p:blipFill>
        <p:spPr>
          <a:xfrm>
            <a:off x="2043963" y="2013935"/>
            <a:ext cx="6886575" cy="3009900"/>
          </a:xfrm>
          <a:prstGeom prst="rect">
            <a:avLst/>
          </a:prstGeom>
        </p:spPr>
      </p:pic>
      <p:pic>
        <p:nvPicPr>
          <p:cNvPr id="5" name="Picture 4">
            <a:extLst>
              <a:ext uri="{FF2B5EF4-FFF2-40B4-BE49-F238E27FC236}">
                <a16:creationId xmlns:a16="http://schemas.microsoft.com/office/drawing/2014/main" id="{C321A18C-6F97-4C66-BDCF-93017680CA8B}"/>
              </a:ext>
            </a:extLst>
          </p:cNvPr>
          <p:cNvPicPr>
            <a:picLocks noChangeAspect="1"/>
          </p:cNvPicPr>
          <p:nvPr/>
        </p:nvPicPr>
        <p:blipFill>
          <a:blip r:embed="rId3"/>
          <a:stretch>
            <a:fillRect/>
          </a:stretch>
        </p:blipFill>
        <p:spPr>
          <a:xfrm>
            <a:off x="2915477" y="5203604"/>
            <a:ext cx="5062331" cy="1501995"/>
          </a:xfrm>
          <a:prstGeom prst="rect">
            <a:avLst/>
          </a:prstGeom>
        </p:spPr>
      </p:pic>
    </p:spTree>
    <p:extLst>
      <p:ext uri="{BB962C8B-B14F-4D97-AF65-F5344CB8AC3E}">
        <p14:creationId xmlns:p14="http://schemas.microsoft.com/office/powerpoint/2010/main" val="415436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3592-2C1B-485B-8CA5-DE0E1F707E94}"/>
              </a:ext>
            </a:extLst>
          </p:cNvPr>
          <p:cNvSpPr>
            <a:spLocks noGrp="1"/>
          </p:cNvSpPr>
          <p:nvPr>
            <p:ph type="title"/>
          </p:nvPr>
        </p:nvSpPr>
        <p:spPr/>
        <p:txBody>
          <a:bodyPr/>
          <a:lstStyle/>
          <a:p>
            <a:r>
              <a:rPr lang="en-US" dirty="0"/>
              <a:t>Top 10 payments by </a:t>
            </a:r>
            <a:r>
              <a:rPr lang="en-US" dirty="0" err="1"/>
              <a:t>customername</a:t>
            </a:r>
            <a:endParaRPr lang="en-US" dirty="0"/>
          </a:p>
        </p:txBody>
      </p:sp>
      <p:pic>
        <p:nvPicPr>
          <p:cNvPr id="4" name="Content Placeholder 3">
            <a:extLst>
              <a:ext uri="{FF2B5EF4-FFF2-40B4-BE49-F238E27FC236}">
                <a16:creationId xmlns:a16="http://schemas.microsoft.com/office/drawing/2014/main" id="{EF6EA70B-A779-4DCE-9BAE-F715F259C448}"/>
              </a:ext>
            </a:extLst>
          </p:cNvPr>
          <p:cNvPicPr>
            <a:picLocks noGrp="1" noChangeAspect="1"/>
          </p:cNvPicPr>
          <p:nvPr>
            <p:ph idx="1"/>
          </p:nvPr>
        </p:nvPicPr>
        <p:blipFill>
          <a:blip r:embed="rId2"/>
          <a:stretch>
            <a:fillRect/>
          </a:stretch>
        </p:blipFill>
        <p:spPr>
          <a:xfrm>
            <a:off x="384313" y="2045253"/>
            <a:ext cx="9806609" cy="2858051"/>
          </a:xfrm>
          <a:prstGeom prst="rect">
            <a:avLst/>
          </a:prstGeom>
        </p:spPr>
      </p:pic>
      <p:pic>
        <p:nvPicPr>
          <p:cNvPr id="5" name="Picture 4">
            <a:extLst>
              <a:ext uri="{FF2B5EF4-FFF2-40B4-BE49-F238E27FC236}">
                <a16:creationId xmlns:a16="http://schemas.microsoft.com/office/drawing/2014/main" id="{3D3D9B84-5E7C-46FC-8076-26E784D1E321}"/>
              </a:ext>
            </a:extLst>
          </p:cNvPr>
          <p:cNvPicPr>
            <a:picLocks noChangeAspect="1"/>
          </p:cNvPicPr>
          <p:nvPr/>
        </p:nvPicPr>
        <p:blipFill>
          <a:blip r:embed="rId3"/>
          <a:stretch>
            <a:fillRect/>
          </a:stretch>
        </p:blipFill>
        <p:spPr>
          <a:xfrm>
            <a:off x="1987826" y="5023835"/>
            <a:ext cx="6235482" cy="1735660"/>
          </a:xfrm>
          <a:prstGeom prst="rect">
            <a:avLst/>
          </a:prstGeom>
        </p:spPr>
      </p:pic>
    </p:spTree>
    <p:extLst>
      <p:ext uri="{BB962C8B-B14F-4D97-AF65-F5344CB8AC3E}">
        <p14:creationId xmlns:p14="http://schemas.microsoft.com/office/powerpoint/2010/main" val="126885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08D4-E9A8-4832-98B6-1BD6BBC099B8}"/>
              </a:ext>
            </a:extLst>
          </p:cNvPr>
          <p:cNvSpPr>
            <a:spLocks noGrp="1"/>
          </p:cNvSpPr>
          <p:nvPr>
            <p:ph type="title"/>
          </p:nvPr>
        </p:nvSpPr>
        <p:spPr/>
        <p:txBody>
          <a:bodyPr/>
          <a:lstStyle/>
          <a:p>
            <a:r>
              <a:rPr lang="en-US" dirty="0"/>
              <a:t>Top 10 payments by country</a:t>
            </a:r>
          </a:p>
        </p:txBody>
      </p:sp>
      <p:pic>
        <p:nvPicPr>
          <p:cNvPr id="4" name="Content Placeholder 3">
            <a:extLst>
              <a:ext uri="{FF2B5EF4-FFF2-40B4-BE49-F238E27FC236}">
                <a16:creationId xmlns:a16="http://schemas.microsoft.com/office/drawing/2014/main" id="{12226961-11A9-4730-864D-58B36EF2B3CB}"/>
              </a:ext>
            </a:extLst>
          </p:cNvPr>
          <p:cNvPicPr>
            <a:picLocks noGrp="1" noChangeAspect="1"/>
          </p:cNvPicPr>
          <p:nvPr>
            <p:ph idx="1"/>
          </p:nvPr>
        </p:nvPicPr>
        <p:blipFill>
          <a:blip r:embed="rId2"/>
          <a:stretch>
            <a:fillRect/>
          </a:stretch>
        </p:blipFill>
        <p:spPr>
          <a:xfrm>
            <a:off x="2181363" y="2100263"/>
            <a:ext cx="6162675" cy="2458486"/>
          </a:xfrm>
          <a:prstGeom prst="rect">
            <a:avLst/>
          </a:prstGeom>
        </p:spPr>
      </p:pic>
      <p:pic>
        <p:nvPicPr>
          <p:cNvPr id="5" name="Picture 4">
            <a:extLst>
              <a:ext uri="{FF2B5EF4-FFF2-40B4-BE49-F238E27FC236}">
                <a16:creationId xmlns:a16="http://schemas.microsoft.com/office/drawing/2014/main" id="{732723CB-CDCC-4F0A-B217-F9554A5011E6}"/>
              </a:ext>
            </a:extLst>
          </p:cNvPr>
          <p:cNvPicPr>
            <a:picLocks noChangeAspect="1"/>
          </p:cNvPicPr>
          <p:nvPr/>
        </p:nvPicPr>
        <p:blipFill>
          <a:blip r:embed="rId3"/>
          <a:stretch>
            <a:fillRect/>
          </a:stretch>
        </p:blipFill>
        <p:spPr>
          <a:xfrm>
            <a:off x="2623931" y="4346713"/>
            <a:ext cx="4638260" cy="2174087"/>
          </a:xfrm>
          <a:prstGeom prst="rect">
            <a:avLst/>
          </a:prstGeom>
        </p:spPr>
      </p:pic>
    </p:spTree>
    <p:extLst>
      <p:ext uri="{BB962C8B-B14F-4D97-AF65-F5344CB8AC3E}">
        <p14:creationId xmlns:p14="http://schemas.microsoft.com/office/powerpoint/2010/main" val="2393200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DDC0-1C92-469C-8273-9BE3686BFF58}"/>
              </a:ext>
            </a:extLst>
          </p:cNvPr>
          <p:cNvSpPr>
            <a:spLocks noGrp="1"/>
          </p:cNvSpPr>
          <p:nvPr>
            <p:ph type="title"/>
          </p:nvPr>
        </p:nvSpPr>
        <p:spPr>
          <a:xfrm>
            <a:off x="680321" y="3803373"/>
            <a:ext cx="10133453" cy="437323"/>
          </a:xfrm>
        </p:spPr>
        <p:txBody>
          <a:bodyPr>
            <a:normAutofit fontScale="90000"/>
          </a:bodyPr>
          <a:lstStyle/>
          <a:p>
            <a:r>
              <a:rPr lang="en-US" sz="2700" b="1" dirty="0">
                <a:solidFill>
                  <a:srgbClr val="FFFF00"/>
                </a:solidFill>
              </a:rPr>
              <a:t>Summary:-</a:t>
            </a:r>
            <a:br>
              <a:rPr lang="en-US" sz="2700" b="1" dirty="0">
                <a:solidFill>
                  <a:srgbClr val="FFFF00"/>
                </a:solidFill>
              </a:rPr>
            </a:br>
            <a:br>
              <a:rPr lang="en-US" sz="1600" dirty="0"/>
            </a:br>
            <a:r>
              <a:rPr lang="en-US" sz="1300" b="1" dirty="0">
                <a:highlight>
                  <a:srgbClr val="000000"/>
                </a:highlight>
              </a:rPr>
              <a:t>The Classic Models database is a sample database that is often used for educational and demonstration purposes in the context of MySQL. It represents a fictitious company that imports scale model cars from various manufacturers around the world.</a:t>
            </a:r>
            <a:br>
              <a:rPr lang="en-US" sz="1300" b="1" dirty="0">
                <a:highlight>
                  <a:srgbClr val="000000"/>
                </a:highlight>
              </a:rPr>
            </a:br>
            <a:br>
              <a:rPr lang="en-US" sz="1300" b="1" dirty="0">
                <a:highlight>
                  <a:srgbClr val="000000"/>
                </a:highlight>
              </a:rPr>
            </a:br>
            <a:r>
              <a:rPr lang="en-US" sz="1300" b="1" dirty="0">
                <a:highlight>
                  <a:srgbClr val="000000"/>
                </a:highlight>
              </a:rPr>
              <a:t>Tables: The Classic Models database typically consists of the following tables:</a:t>
            </a:r>
            <a:br>
              <a:rPr lang="en-US" sz="1300" b="1" dirty="0">
                <a:highlight>
                  <a:srgbClr val="000000"/>
                </a:highlight>
              </a:rPr>
            </a:br>
            <a:br>
              <a:rPr lang="en-US" sz="1300" b="1" dirty="0">
                <a:highlight>
                  <a:srgbClr val="000000"/>
                </a:highlight>
              </a:rPr>
            </a:br>
            <a:r>
              <a:rPr lang="en-US" sz="1300" b="1" dirty="0">
                <a:highlight>
                  <a:srgbClr val="000000"/>
                </a:highlight>
              </a:rPr>
              <a:t>Customers: Stores information about the customers who purchase the scale model cars.</a:t>
            </a:r>
            <a:br>
              <a:rPr lang="en-US" sz="1300" b="1" dirty="0">
                <a:highlight>
                  <a:srgbClr val="000000"/>
                </a:highlight>
              </a:rPr>
            </a:br>
            <a:br>
              <a:rPr lang="en-US" sz="1300" b="1" dirty="0">
                <a:highlight>
                  <a:srgbClr val="000000"/>
                </a:highlight>
              </a:rPr>
            </a:br>
            <a:r>
              <a:rPr lang="en-US" sz="1300" b="1" dirty="0">
                <a:highlight>
                  <a:srgbClr val="000000"/>
                </a:highlight>
              </a:rPr>
              <a:t>Employees: Contains details about the employees of the company.</a:t>
            </a:r>
            <a:br>
              <a:rPr lang="en-US" sz="1300" b="1" dirty="0">
                <a:highlight>
                  <a:srgbClr val="000000"/>
                </a:highlight>
              </a:rPr>
            </a:br>
            <a:br>
              <a:rPr lang="en-US" sz="1300" b="1" dirty="0">
                <a:highlight>
                  <a:srgbClr val="000000"/>
                </a:highlight>
              </a:rPr>
            </a:br>
            <a:r>
              <a:rPr lang="en-US" sz="1300" b="1" dirty="0">
                <a:highlight>
                  <a:srgbClr val="000000"/>
                </a:highlight>
              </a:rPr>
              <a:t>Offices: Stores information about the different offices of the company in different cities.</a:t>
            </a:r>
            <a:br>
              <a:rPr lang="en-US" sz="1300" b="1" dirty="0">
                <a:highlight>
                  <a:srgbClr val="000000"/>
                </a:highlight>
              </a:rPr>
            </a:br>
            <a:br>
              <a:rPr lang="en-US" sz="1300" b="1" dirty="0">
                <a:highlight>
                  <a:srgbClr val="000000"/>
                </a:highlight>
              </a:rPr>
            </a:br>
            <a:r>
              <a:rPr lang="en-US" sz="1300" b="1" dirty="0" err="1">
                <a:highlight>
                  <a:srgbClr val="000000"/>
                </a:highlight>
              </a:rPr>
              <a:t>OrderDetails</a:t>
            </a:r>
            <a:r>
              <a:rPr lang="en-US" sz="1300" b="1" dirty="0">
                <a:highlight>
                  <a:srgbClr val="000000"/>
                </a:highlight>
              </a:rPr>
              <a:t>: Contains details about the products ordered by the customers.</a:t>
            </a:r>
            <a:br>
              <a:rPr lang="en-US" sz="1300" b="1" dirty="0">
                <a:highlight>
                  <a:srgbClr val="000000"/>
                </a:highlight>
              </a:rPr>
            </a:br>
            <a:br>
              <a:rPr lang="en-US" sz="1300" b="1" dirty="0">
                <a:highlight>
                  <a:srgbClr val="000000"/>
                </a:highlight>
              </a:rPr>
            </a:br>
            <a:r>
              <a:rPr lang="en-US" sz="1300" b="1" dirty="0">
                <a:highlight>
                  <a:srgbClr val="000000"/>
                </a:highlight>
              </a:rPr>
              <a:t>Orders: Stores information about the orders placed by the customers.</a:t>
            </a:r>
            <a:br>
              <a:rPr lang="en-US" sz="1300" b="1" dirty="0">
                <a:highlight>
                  <a:srgbClr val="000000"/>
                </a:highlight>
              </a:rPr>
            </a:br>
            <a:br>
              <a:rPr lang="en-US" sz="1300" b="1" dirty="0">
                <a:highlight>
                  <a:srgbClr val="000000"/>
                </a:highlight>
              </a:rPr>
            </a:br>
            <a:r>
              <a:rPr lang="en-US" sz="1300" b="1" dirty="0">
                <a:highlight>
                  <a:srgbClr val="000000"/>
                </a:highlight>
              </a:rPr>
              <a:t>Payments: Contains details about the payments made by customers.</a:t>
            </a:r>
            <a:br>
              <a:rPr lang="en-US" sz="1300" b="1" dirty="0">
                <a:highlight>
                  <a:srgbClr val="000000"/>
                </a:highlight>
              </a:rPr>
            </a:br>
            <a:br>
              <a:rPr lang="en-US" sz="1300" b="1" dirty="0">
                <a:highlight>
                  <a:srgbClr val="000000"/>
                </a:highlight>
              </a:rPr>
            </a:br>
            <a:r>
              <a:rPr lang="en-US" sz="1300" b="1" dirty="0" err="1">
                <a:highlight>
                  <a:srgbClr val="000000"/>
                </a:highlight>
              </a:rPr>
              <a:t>ProductLines</a:t>
            </a:r>
            <a:r>
              <a:rPr lang="en-US" sz="1300" b="1" dirty="0">
                <a:highlight>
                  <a:srgbClr val="000000"/>
                </a:highlight>
              </a:rPr>
              <a:t>: Stores information about the product lines or categories of scale model cars.</a:t>
            </a:r>
            <a:br>
              <a:rPr lang="en-US" sz="1300" b="1" dirty="0">
                <a:highlight>
                  <a:srgbClr val="000000"/>
                </a:highlight>
              </a:rPr>
            </a:br>
            <a:br>
              <a:rPr lang="en-US" sz="1300" b="1" dirty="0">
                <a:highlight>
                  <a:srgbClr val="000000"/>
                </a:highlight>
              </a:rPr>
            </a:br>
            <a:r>
              <a:rPr lang="en-US" sz="1300" b="1" dirty="0">
                <a:highlight>
                  <a:srgbClr val="000000"/>
                </a:highlight>
              </a:rPr>
              <a:t>Products: Contains details about the individual products or scale model cars.</a:t>
            </a:r>
            <a:br>
              <a:rPr lang="en-US" sz="1300" b="1" dirty="0">
                <a:highlight>
                  <a:srgbClr val="000000"/>
                </a:highlight>
              </a:rPr>
            </a:br>
            <a:br>
              <a:rPr lang="en-US" sz="1300" b="1" dirty="0">
                <a:highlight>
                  <a:srgbClr val="000000"/>
                </a:highlight>
              </a:rPr>
            </a:br>
            <a:r>
              <a:rPr lang="en-US" sz="1300" b="1" dirty="0">
                <a:highlight>
                  <a:srgbClr val="000000"/>
                </a:highlight>
              </a:rPr>
              <a:t>The tables in the Classic Models database are linked together through various relationships, such as foreign key relationships between tables like Orders and Customers, Orders and </a:t>
            </a:r>
            <a:r>
              <a:rPr lang="en-US" sz="1300" b="1" dirty="0" err="1">
                <a:highlight>
                  <a:srgbClr val="000000"/>
                </a:highlight>
              </a:rPr>
              <a:t>OrderDetails</a:t>
            </a:r>
            <a:r>
              <a:rPr lang="en-US" sz="1300" b="1" dirty="0">
                <a:highlight>
                  <a:srgbClr val="000000"/>
                </a:highlight>
              </a:rPr>
              <a:t>, Employees and Offices.</a:t>
            </a:r>
            <a:br>
              <a:rPr lang="en-US" sz="1300" b="1" dirty="0">
                <a:highlight>
                  <a:srgbClr val="000000"/>
                </a:highlight>
              </a:rPr>
            </a:br>
            <a:r>
              <a:rPr lang="en-US" sz="1300" b="1" dirty="0">
                <a:highlight>
                  <a:srgbClr val="000000"/>
                </a:highlight>
              </a:rPr>
              <a:t> </a:t>
            </a:r>
            <a:br>
              <a:rPr lang="en-US" sz="2200" b="1" dirty="0">
                <a:highlight>
                  <a:srgbClr val="000000"/>
                </a:highlight>
              </a:rPr>
            </a:br>
            <a:r>
              <a:rPr lang="en-US" sz="1300" b="1" dirty="0">
                <a:highlight>
                  <a:srgbClr val="000000"/>
                </a:highlight>
              </a:rPr>
              <a:t>This database is often used as a learning tool to demonstrate various SQL queries, data manipulation techniques, and database management operations, including retrieving data, inserting data, updating data, and deleting data, among others.</a:t>
            </a:r>
            <a:endParaRPr lang="en-US" b="1" dirty="0">
              <a:highlight>
                <a:srgbClr val="000000"/>
              </a:highlight>
            </a:endParaRPr>
          </a:p>
        </p:txBody>
      </p:sp>
    </p:spTree>
    <p:extLst>
      <p:ext uri="{BB962C8B-B14F-4D97-AF65-F5344CB8AC3E}">
        <p14:creationId xmlns:p14="http://schemas.microsoft.com/office/powerpoint/2010/main" val="108563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6620073-677F-4F7B-9D58-B96E7723E4F5}"/>
              </a:ext>
            </a:extLst>
          </p:cNvPr>
          <p:cNvPicPr>
            <a:picLocks noGrp="1" noChangeAspect="1"/>
          </p:cNvPicPr>
          <p:nvPr>
            <p:ph idx="1"/>
          </p:nvPr>
        </p:nvPicPr>
        <p:blipFill>
          <a:blip r:embed="rId2"/>
          <a:stretch>
            <a:fillRect/>
          </a:stretch>
        </p:blipFill>
        <p:spPr>
          <a:xfrm>
            <a:off x="0" y="1"/>
            <a:ext cx="12191999" cy="6858000"/>
          </a:xfrm>
          <a:prstGeom prst="rect">
            <a:avLst/>
          </a:prstGeom>
        </p:spPr>
      </p:pic>
    </p:spTree>
    <p:extLst>
      <p:ext uri="{BB962C8B-B14F-4D97-AF65-F5344CB8AC3E}">
        <p14:creationId xmlns:p14="http://schemas.microsoft.com/office/powerpoint/2010/main" val="22411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BC56A421-8E9F-40AA-A91D-D5F59A36EADD}"/>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2641333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BB36DAD-53B0-4E8F-B751-DE5F564E2739}"/>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389115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5DA4-B837-40AE-92A5-D373338FC831}"/>
              </a:ext>
            </a:extLst>
          </p:cNvPr>
          <p:cNvSpPr>
            <a:spLocks noGrp="1"/>
          </p:cNvSpPr>
          <p:nvPr>
            <p:ph type="title"/>
          </p:nvPr>
        </p:nvSpPr>
        <p:spPr/>
        <p:txBody>
          <a:bodyPr/>
          <a:lstStyle/>
          <a:p>
            <a:r>
              <a:rPr lang="en-US" dirty="0"/>
              <a:t>Top 5 customers their credit limit</a:t>
            </a:r>
          </a:p>
        </p:txBody>
      </p:sp>
      <p:pic>
        <p:nvPicPr>
          <p:cNvPr id="4" name="Content Placeholder 3">
            <a:extLst>
              <a:ext uri="{FF2B5EF4-FFF2-40B4-BE49-F238E27FC236}">
                <a16:creationId xmlns:a16="http://schemas.microsoft.com/office/drawing/2014/main" id="{F2FEAFE2-10F5-4357-A6F4-37816E4EC217}"/>
              </a:ext>
            </a:extLst>
          </p:cNvPr>
          <p:cNvPicPr>
            <a:picLocks noGrp="1" noChangeAspect="1"/>
          </p:cNvPicPr>
          <p:nvPr>
            <p:ph idx="1"/>
          </p:nvPr>
        </p:nvPicPr>
        <p:blipFill>
          <a:blip r:embed="rId2"/>
          <a:stretch>
            <a:fillRect/>
          </a:stretch>
        </p:blipFill>
        <p:spPr>
          <a:xfrm>
            <a:off x="680321" y="2009775"/>
            <a:ext cx="9457592" cy="3014060"/>
          </a:xfrm>
          <a:prstGeom prst="rect">
            <a:avLst/>
          </a:prstGeom>
        </p:spPr>
      </p:pic>
      <p:pic>
        <p:nvPicPr>
          <p:cNvPr id="5" name="Picture 4">
            <a:extLst>
              <a:ext uri="{FF2B5EF4-FFF2-40B4-BE49-F238E27FC236}">
                <a16:creationId xmlns:a16="http://schemas.microsoft.com/office/drawing/2014/main" id="{A47C33B1-3FCF-4BB1-9D49-FAB6D239085E}"/>
              </a:ext>
            </a:extLst>
          </p:cNvPr>
          <p:cNvPicPr>
            <a:picLocks noChangeAspect="1"/>
          </p:cNvPicPr>
          <p:nvPr/>
        </p:nvPicPr>
        <p:blipFill>
          <a:blip r:embed="rId3"/>
          <a:stretch>
            <a:fillRect/>
          </a:stretch>
        </p:blipFill>
        <p:spPr>
          <a:xfrm>
            <a:off x="2054087" y="5199444"/>
            <a:ext cx="6599583" cy="1519408"/>
          </a:xfrm>
          <a:prstGeom prst="rect">
            <a:avLst/>
          </a:prstGeom>
        </p:spPr>
      </p:pic>
    </p:spTree>
    <p:extLst>
      <p:ext uri="{BB962C8B-B14F-4D97-AF65-F5344CB8AC3E}">
        <p14:creationId xmlns:p14="http://schemas.microsoft.com/office/powerpoint/2010/main" val="122145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8933-89AB-4195-8D8D-1A8681C02903}"/>
              </a:ext>
            </a:extLst>
          </p:cNvPr>
          <p:cNvSpPr>
            <a:spLocks noGrp="1"/>
          </p:cNvSpPr>
          <p:nvPr>
            <p:ph type="title"/>
          </p:nvPr>
        </p:nvSpPr>
        <p:spPr/>
        <p:txBody>
          <a:bodyPr/>
          <a:lstStyle/>
          <a:p>
            <a:r>
              <a:rPr lang="en-US" dirty="0"/>
              <a:t> Customer count based on credit categories</a:t>
            </a:r>
          </a:p>
        </p:txBody>
      </p:sp>
      <p:pic>
        <p:nvPicPr>
          <p:cNvPr id="4" name="Content Placeholder 3">
            <a:extLst>
              <a:ext uri="{FF2B5EF4-FFF2-40B4-BE49-F238E27FC236}">
                <a16:creationId xmlns:a16="http://schemas.microsoft.com/office/drawing/2014/main" id="{FEA45E12-2667-461A-A4FB-038181E4AB17}"/>
              </a:ext>
            </a:extLst>
          </p:cNvPr>
          <p:cNvPicPr>
            <a:picLocks noGrp="1" noChangeAspect="1"/>
          </p:cNvPicPr>
          <p:nvPr>
            <p:ph idx="1"/>
          </p:nvPr>
        </p:nvPicPr>
        <p:blipFill>
          <a:blip r:embed="rId2"/>
          <a:stretch>
            <a:fillRect/>
          </a:stretch>
        </p:blipFill>
        <p:spPr>
          <a:xfrm>
            <a:off x="1298714" y="2070756"/>
            <a:ext cx="7911548" cy="2953079"/>
          </a:xfrm>
          <a:prstGeom prst="rect">
            <a:avLst/>
          </a:prstGeom>
        </p:spPr>
      </p:pic>
      <p:pic>
        <p:nvPicPr>
          <p:cNvPr id="5" name="Picture 4">
            <a:extLst>
              <a:ext uri="{FF2B5EF4-FFF2-40B4-BE49-F238E27FC236}">
                <a16:creationId xmlns:a16="http://schemas.microsoft.com/office/drawing/2014/main" id="{00EF130F-8B5A-4549-93E1-FC1291F5E860}"/>
              </a:ext>
            </a:extLst>
          </p:cNvPr>
          <p:cNvPicPr>
            <a:picLocks noChangeAspect="1"/>
          </p:cNvPicPr>
          <p:nvPr/>
        </p:nvPicPr>
        <p:blipFill>
          <a:blip r:embed="rId3"/>
          <a:stretch>
            <a:fillRect/>
          </a:stretch>
        </p:blipFill>
        <p:spPr>
          <a:xfrm>
            <a:off x="1835428" y="5137175"/>
            <a:ext cx="6838120" cy="1619476"/>
          </a:xfrm>
          <a:prstGeom prst="rect">
            <a:avLst/>
          </a:prstGeom>
        </p:spPr>
      </p:pic>
    </p:spTree>
    <p:extLst>
      <p:ext uri="{BB962C8B-B14F-4D97-AF65-F5344CB8AC3E}">
        <p14:creationId xmlns:p14="http://schemas.microsoft.com/office/powerpoint/2010/main" val="368655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3965-D54D-4415-ABCA-212E59FE9780}"/>
              </a:ext>
            </a:extLst>
          </p:cNvPr>
          <p:cNvSpPr>
            <a:spLocks noGrp="1"/>
          </p:cNvSpPr>
          <p:nvPr>
            <p:ph type="title"/>
          </p:nvPr>
        </p:nvSpPr>
        <p:spPr>
          <a:xfrm>
            <a:off x="680319" y="593902"/>
            <a:ext cx="9613861" cy="1221645"/>
          </a:xfrm>
        </p:spPr>
        <p:txBody>
          <a:bodyPr/>
          <a:lstStyle/>
          <a:p>
            <a:r>
              <a:rPr lang="en-US" dirty="0"/>
              <a:t> Customers and their credit limit under each credit category.</a:t>
            </a:r>
          </a:p>
        </p:txBody>
      </p:sp>
      <p:pic>
        <p:nvPicPr>
          <p:cNvPr id="4" name="Content Placeholder 3">
            <a:extLst>
              <a:ext uri="{FF2B5EF4-FFF2-40B4-BE49-F238E27FC236}">
                <a16:creationId xmlns:a16="http://schemas.microsoft.com/office/drawing/2014/main" id="{26547BF5-BA39-4C8E-93D7-2EE57916921A}"/>
              </a:ext>
            </a:extLst>
          </p:cNvPr>
          <p:cNvPicPr>
            <a:picLocks noGrp="1" noChangeAspect="1"/>
          </p:cNvPicPr>
          <p:nvPr>
            <p:ph idx="1"/>
          </p:nvPr>
        </p:nvPicPr>
        <p:blipFill>
          <a:blip r:embed="rId2"/>
          <a:stretch>
            <a:fillRect/>
          </a:stretch>
        </p:blipFill>
        <p:spPr>
          <a:xfrm>
            <a:off x="1412205" y="1992136"/>
            <a:ext cx="8150087" cy="3401500"/>
          </a:xfrm>
          <a:prstGeom prst="rect">
            <a:avLst/>
          </a:prstGeom>
        </p:spPr>
      </p:pic>
      <p:pic>
        <p:nvPicPr>
          <p:cNvPr id="5" name="Picture 4">
            <a:extLst>
              <a:ext uri="{FF2B5EF4-FFF2-40B4-BE49-F238E27FC236}">
                <a16:creationId xmlns:a16="http://schemas.microsoft.com/office/drawing/2014/main" id="{309B4F94-46D6-4A5C-A842-6067BDC403A3}"/>
              </a:ext>
            </a:extLst>
          </p:cNvPr>
          <p:cNvPicPr>
            <a:picLocks noChangeAspect="1"/>
          </p:cNvPicPr>
          <p:nvPr/>
        </p:nvPicPr>
        <p:blipFill>
          <a:blip r:embed="rId3"/>
          <a:stretch>
            <a:fillRect/>
          </a:stretch>
        </p:blipFill>
        <p:spPr>
          <a:xfrm>
            <a:off x="2213114" y="5570225"/>
            <a:ext cx="6877878" cy="1267002"/>
          </a:xfrm>
          <a:prstGeom prst="rect">
            <a:avLst/>
          </a:prstGeom>
        </p:spPr>
      </p:pic>
    </p:spTree>
    <p:extLst>
      <p:ext uri="{BB962C8B-B14F-4D97-AF65-F5344CB8AC3E}">
        <p14:creationId xmlns:p14="http://schemas.microsoft.com/office/powerpoint/2010/main" val="354801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7148-63A9-4561-8AE5-048CD71DB2C2}"/>
              </a:ext>
            </a:extLst>
          </p:cNvPr>
          <p:cNvSpPr>
            <a:spLocks noGrp="1"/>
          </p:cNvSpPr>
          <p:nvPr>
            <p:ph type="title"/>
          </p:nvPr>
        </p:nvSpPr>
        <p:spPr/>
        <p:txBody>
          <a:bodyPr/>
          <a:lstStyle/>
          <a:p>
            <a:r>
              <a:rPr lang="en-US" dirty="0"/>
              <a:t>Orders placed by Top 5 customers.</a:t>
            </a:r>
          </a:p>
        </p:txBody>
      </p:sp>
      <p:pic>
        <p:nvPicPr>
          <p:cNvPr id="4" name="Content Placeholder 3">
            <a:extLst>
              <a:ext uri="{FF2B5EF4-FFF2-40B4-BE49-F238E27FC236}">
                <a16:creationId xmlns:a16="http://schemas.microsoft.com/office/drawing/2014/main" id="{68BF24CE-6A3F-4B16-8BA6-4BAE2D4FCDFA}"/>
              </a:ext>
            </a:extLst>
          </p:cNvPr>
          <p:cNvPicPr>
            <a:picLocks noGrp="1" noChangeAspect="1"/>
          </p:cNvPicPr>
          <p:nvPr>
            <p:ph idx="1"/>
          </p:nvPr>
        </p:nvPicPr>
        <p:blipFill>
          <a:blip r:embed="rId2"/>
          <a:stretch>
            <a:fillRect/>
          </a:stretch>
        </p:blipFill>
        <p:spPr>
          <a:xfrm>
            <a:off x="1520088" y="2141779"/>
            <a:ext cx="7934325" cy="2838450"/>
          </a:xfrm>
          <a:prstGeom prst="rect">
            <a:avLst/>
          </a:prstGeom>
        </p:spPr>
      </p:pic>
      <p:pic>
        <p:nvPicPr>
          <p:cNvPr id="5" name="Picture 4">
            <a:extLst>
              <a:ext uri="{FF2B5EF4-FFF2-40B4-BE49-F238E27FC236}">
                <a16:creationId xmlns:a16="http://schemas.microsoft.com/office/drawing/2014/main" id="{7E7BC9DC-44B5-484E-9943-CE6BD1001C6F}"/>
              </a:ext>
            </a:extLst>
          </p:cNvPr>
          <p:cNvPicPr>
            <a:picLocks noChangeAspect="1"/>
          </p:cNvPicPr>
          <p:nvPr/>
        </p:nvPicPr>
        <p:blipFill>
          <a:blip r:embed="rId3"/>
          <a:stretch>
            <a:fillRect/>
          </a:stretch>
        </p:blipFill>
        <p:spPr>
          <a:xfrm>
            <a:off x="2518763" y="5155095"/>
            <a:ext cx="5936974" cy="1583635"/>
          </a:xfrm>
          <a:prstGeom prst="rect">
            <a:avLst/>
          </a:prstGeom>
        </p:spPr>
      </p:pic>
    </p:spTree>
    <p:extLst>
      <p:ext uri="{BB962C8B-B14F-4D97-AF65-F5344CB8AC3E}">
        <p14:creationId xmlns:p14="http://schemas.microsoft.com/office/powerpoint/2010/main" val="355639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93A9-B4B2-4EF3-92D8-87BA81B1BD71}"/>
              </a:ext>
            </a:extLst>
          </p:cNvPr>
          <p:cNvSpPr>
            <a:spLocks noGrp="1"/>
          </p:cNvSpPr>
          <p:nvPr>
            <p:ph type="title"/>
          </p:nvPr>
        </p:nvSpPr>
        <p:spPr/>
        <p:txBody>
          <a:bodyPr/>
          <a:lstStyle/>
          <a:p>
            <a:r>
              <a:rPr lang="en-US" dirty="0"/>
              <a:t>Order count for each year</a:t>
            </a:r>
          </a:p>
        </p:txBody>
      </p:sp>
      <p:pic>
        <p:nvPicPr>
          <p:cNvPr id="4" name="Content Placeholder 3">
            <a:extLst>
              <a:ext uri="{FF2B5EF4-FFF2-40B4-BE49-F238E27FC236}">
                <a16:creationId xmlns:a16="http://schemas.microsoft.com/office/drawing/2014/main" id="{7294C535-C66F-4908-B81E-93D27870A3C2}"/>
              </a:ext>
            </a:extLst>
          </p:cNvPr>
          <p:cNvPicPr>
            <a:picLocks noGrp="1" noChangeAspect="1"/>
          </p:cNvPicPr>
          <p:nvPr>
            <p:ph idx="1"/>
          </p:nvPr>
        </p:nvPicPr>
        <p:blipFill>
          <a:blip r:embed="rId2"/>
          <a:stretch>
            <a:fillRect/>
          </a:stretch>
        </p:blipFill>
        <p:spPr>
          <a:xfrm>
            <a:off x="1682013" y="2127698"/>
            <a:ext cx="7610475" cy="3009900"/>
          </a:xfrm>
          <a:prstGeom prst="rect">
            <a:avLst/>
          </a:prstGeom>
        </p:spPr>
      </p:pic>
      <p:pic>
        <p:nvPicPr>
          <p:cNvPr id="5" name="Picture 4">
            <a:extLst>
              <a:ext uri="{FF2B5EF4-FFF2-40B4-BE49-F238E27FC236}">
                <a16:creationId xmlns:a16="http://schemas.microsoft.com/office/drawing/2014/main" id="{A8997B50-6A02-4B47-98AF-F7BF2E0E92FA}"/>
              </a:ext>
            </a:extLst>
          </p:cNvPr>
          <p:cNvPicPr>
            <a:picLocks noChangeAspect="1"/>
          </p:cNvPicPr>
          <p:nvPr/>
        </p:nvPicPr>
        <p:blipFill>
          <a:blip r:embed="rId3"/>
          <a:stretch>
            <a:fillRect/>
          </a:stretch>
        </p:blipFill>
        <p:spPr>
          <a:xfrm>
            <a:off x="2941983" y="5306625"/>
            <a:ext cx="4744277" cy="1425479"/>
          </a:xfrm>
          <a:prstGeom prst="rect">
            <a:avLst/>
          </a:prstGeom>
        </p:spPr>
      </p:pic>
    </p:spTree>
    <p:extLst>
      <p:ext uri="{BB962C8B-B14F-4D97-AF65-F5344CB8AC3E}">
        <p14:creationId xmlns:p14="http://schemas.microsoft.com/office/powerpoint/2010/main" val="53499029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0B8658-DE86-42E1-9D01-970FE6B6ABA5}">
  <ds:schemaRefs>
    <ds:schemaRef ds:uri="http://schemas.microsoft.com/office/2006/documentManagement/types"/>
    <ds:schemaRef ds:uri="http://www.w3.org/XML/1998/namespace"/>
    <ds:schemaRef ds:uri="http://purl.org/dc/terms/"/>
    <ds:schemaRef ds:uri="http://schemas.microsoft.com/office/infopath/2007/PartnerControls"/>
    <ds:schemaRef ds:uri="71af3243-3dd4-4a8d-8c0d-dd76da1f02a5"/>
    <ds:schemaRef ds:uri="http://schemas.microsoft.com/office/2006/metadata/properties"/>
    <ds:schemaRef ds:uri="http://purl.org/dc/elements/1.1/"/>
    <ds:schemaRef ds:uri="http://schemas.openxmlformats.org/package/2006/metadata/core-properties"/>
    <ds:schemaRef ds:uri="16c05727-aa75-4e4a-9b5f-8a80a1165891"/>
    <ds:schemaRef ds:uri="http://purl.org/dc/dcmitype/"/>
  </ds:schemaRefs>
</ds:datastoreItem>
</file>

<file path=customXml/itemProps2.xml><?xml version="1.0" encoding="utf-8"?>
<ds:datastoreItem xmlns:ds="http://schemas.openxmlformats.org/officeDocument/2006/customXml" ds:itemID="{A913FBCD-4DF7-4ECF-9257-7B99D5499325}">
  <ds:schemaRefs>
    <ds:schemaRef ds:uri="http://schemas.microsoft.com/sharepoint/v3/contenttype/forms"/>
  </ds:schemaRefs>
</ds:datastoreItem>
</file>

<file path=customXml/itemProps3.xml><?xml version="1.0" encoding="utf-8"?>
<ds:datastoreItem xmlns:ds="http://schemas.openxmlformats.org/officeDocument/2006/customXml" ds:itemID="{3E14B9E1-7F97-4662-8FB1-AC5A81D5A1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Berlin design</Template>
  <TotalTime>0</TotalTime>
  <Words>487</Words>
  <Application>Microsoft Office PowerPoint</Application>
  <PresentationFormat>Widescreen</PresentationFormat>
  <Paragraphs>22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Trebuchet MS</vt:lpstr>
      <vt:lpstr>Berlin</vt:lpstr>
      <vt:lpstr>POWER BI PROJECT DATASET:-CLASSICAL MODEL</vt:lpstr>
      <vt:lpstr>PowerPoint Presentation</vt:lpstr>
      <vt:lpstr>PowerPoint Presentation</vt:lpstr>
      <vt:lpstr>PowerPoint Presentation</vt:lpstr>
      <vt:lpstr>Top 5 customers their credit limit</vt:lpstr>
      <vt:lpstr> Customer count based on credit categories</vt:lpstr>
      <vt:lpstr> Customers and their credit limit under each credit category.</vt:lpstr>
      <vt:lpstr>Orders placed by Top 5 customers.</vt:lpstr>
      <vt:lpstr>Order count for each year</vt:lpstr>
      <vt:lpstr>Monthly Order count for all three years.</vt:lpstr>
      <vt:lpstr> Product count by productLine.</vt:lpstr>
      <vt:lpstr>Total sales and profit by productLine.</vt:lpstr>
      <vt:lpstr>Top 2 sales by productLine with productname</vt:lpstr>
      <vt:lpstr>Quarterly payments for all three years</vt:lpstr>
      <vt:lpstr>Top 10 payments by customername</vt:lpstr>
      <vt:lpstr>Top 10 payments by country</vt:lpstr>
      <vt:lpstr>Summary:-  The Classic Models database is a sample database that is often used for educational and demonstration purposes in the context of MySQL. It represents a fictitious company that imports scale model cars from various manufacturers around the world.  Tables: The Classic Models database typically consists of the following tables:  Customers: Stores information about the customers who purchase the scale model cars.  Employees: Contains details about the employees of the company.  Offices: Stores information about the different offices of the company in different cities.  OrderDetails: Contains details about the products ordered by the customers.  Orders: Stores information about the orders placed by the customers.  Payments: Contains details about the payments made by customers.  ProductLines: Stores information about the product lines or categories of scale model cars.  Products: Contains details about the individual products or scale model cars.  The tables in the Classic Models database are linked together through various relationships, such as foreign key relationships between tables like Orders and Customers, Orders and OrderDetails, Employees and Offices.   This database is often used as a learning tool to demonstrate various SQL queries, data manipulation techniques, and database management operations, including retrieving data, inserting data, updating data, and deleting data, among others.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2023-10-19T05:57:07Z</dcterms:created>
  <dcterms:modified xsi:type="dcterms:W3CDTF">2023-10-19T07:12:59Z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