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fdd3fcd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fdd3fcd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f3c9b7da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8f3c9b7da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5294136c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5294136c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fdd3fcd5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fdd3fcd5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fdd3fcd5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fdd3fcd5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520f27f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520f27f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520f27f0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520f27f0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fdd3fcd5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fdd3fcd5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51bbd7fe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51bbd7fe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a94cc2508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a94cc2508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5205471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5205471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fdd3fcd5d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fdd3fcd5d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5294136c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5294136c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51bbd7f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51bbd7f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fdd3fcd5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fdd3fcd5d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EFEFE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emro.who.int/health-topics/stroke-cerebrovascular-accident/index.html" TargetMode="External"/><Relationship Id="rId4" Type="http://schemas.openxmlformats.org/officeDocument/2006/relationships/hyperlink" Target="https://www.nhlbi.nih.gov/health/stroke" TargetMode="External"/><Relationship Id="rId9" Type="http://schemas.openxmlformats.org/officeDocument/2006/relationships/hyperlink" Target="https://www.ninds.nih.gov/health-information/stroke/stroke-overview" TargetMode="External"/><Relationship Id="rId5" Type="http://schemas.openxmlformats.org/officeDocument/2006/relationships/hyperlink" Target="https://www.kaggle.com/datasets/fedesoriano/stroke-prediction-dataset" TargetMode="External"/><Relationship Id="rId6" Type="http://schemas.openxmlformats.org/officeDocument/2006/relationships/hyperlink" Target="https://www.ncbi.nlm.nih.gov/pmc/articles/PMC8742896/" TargetMode="External"/><Relationship Id="rId7" Type="http://schemas.openxmlformats.org/officeDocument/2006/relationships/hyperlink" Target="https://www.utmbhealth.com/services/neurology/procedures-conditions/stroke/stroke-facts#:~:text=Stroke%20kills%20about%20140%2C000%20Americans,United%20States%20have%20a%20stroke" TargetMode="External"/><Relationship Id="rId8" Type="http://schemas.openxmlformats.org/officeDocument/2006/relationships/hyperlink" Target="https://www.healthline.com/health/stroke/stroke-prognosis#recovery-tim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Predicting a Stroke with RShiny</a:t>
            </a:r>
            <a:endParaRPr/>
          </a:p>
        </p:txBody>
      </p:sp>
      <p:sp>
        <p:nvSpPr>
          <p:cNvPr id="55" name="Google Shape;55;p13"/>
          <p:cNvSpPr txBox="1"/>
          <p:nvPr>
            <p:ph idx="1" type="subTitle"/>
          </p:nvPr>
        </p:nvSpPr>
        <p:spPr>
          <a:xfrm>
            <a:off x="311700" y="3094025"/>
            <a:ext cx="8520600" cy="792600"/>
          </a:xfrm>
          <a:prstGeom prst="rect">
            <a:avLst/>
          </a:prstGeom>
        </p:spPr>
        <p:txBody>
          <a:bodyPr anchorCtr="0" anchor="t" bIns="91425" lIns="91425" spcFirstLastPara="1" rIns="91425" wrap="square" tIns="91425">
            <a:normAutofit fontScale="77500" lnSpcReduction="10000"/>
          </a:bodyPr>
          <a:lstStyle/>
          <a:p>
            <a:pPr indent="0" lvl="0" marL="0" rtl="0" algn="ctr">
              <a:spcBef>
                <a:spcPts val="0"/>
              </a:spcBef>
              <a:spcAft>
                <a:spcPts val="0"/>
              </a:spcAft>
              <a:buNone/>
            </a:pPr>
            <a:r>
              <a:rPr lang="en"/>
              <a:t>Andrew Naranjo, Wellington Gray III, Carlos Medina, Daniel Hogan</a:t>
            </a:r>
            <a:endParaRPr/>
          </a:p>
          <a:p>
            <a:pPr indent="0" lvl="0" marL="0" rtl="0" algn="ctr">
              <a:spcBef>
                <a:spcPts val="0"/>
              </a:spcBef>
              <a:spcAft>
                <a:spcPts val="0"/>
              </a:spcAft>
              <a:buNone/>
            </a:pPr>
            <a:r>
              <a:rPr lang="en"/>
              <a:t>Mentors: Dr. Chang and Deepak Bastola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Cleaning</a:t>
            </a:r>
            <a:endParaRPr/>
          </a:p>
        </p:txBody>
      </p:sp>
      <p:pic>
        <p:nvPicPr>
          <p:cNvPr id="118" name="Google Shape;118;p22"/>
          <p:cNvPicPr preferRelativeResize="0"/>
          <p:nvPr/>
        </p:nvPicPr>
        <p:blipFill>
          <a:blip r:embed="rId3">
            <a:alphaModFix/>
          </a:blip>
          <a:stretch>
            <a:fillRect/>
          </a:stretch>
        </p:blipFill>
        <p:spPr>
          <a:xfrm>
            <a:off x="4351425" y="1558525"/>
            <a:ext cx="4480875" cy="2200775"/>
          </a:xfrm>
          <a:prstGeom prst="rect">
            <a:avLst/>
          </a:prstGeom>
          <a:noFill/>
          <a:ln>
            <a:noFill/>
          </a:ln>
        </p:spPr>
      </p:pic>
      <p:pic>
        <p:nvPicPr>
          <p:cNvPr id="119" name="Google Shape;119;p22"/>
          <p:cNvPicPr preferRelativeResize="0"/>
          <p:nvPr/>
        </p:nvPicPr>
        <p:blipFill>
          <a:blip r:embed="rId4">
            <a:alphaModFix/>
          </a:blip>
          <a:stretch>
            <a:fillRect/>
          </a:stretch>
        </p:blipFill>
        <p:spPr>
          <a:xfrm>
            <a:off x="311700" y="1558525"/>
            <a:ext cx="3393025" cy="2428225"/>
          </a:xfrm>
          <a:prstGeom prst="rect">
            <a:avLst/>
          </a:prstGeom>
          <a:noFill/>
          <a:ln>
            <a:noFill/>
          </a:ln>
        </p:spPr>
      </p:pic>
      <p:sp>
        <p:nvSpPr>
          <p:cNvPr id="120" name="Google Shape;120;p22"/>
          <p:cNvSpPr txBox="1"/>
          <p:nvPr/>
        </p:nvSpPr>
        <p:spPr>
          <a:xfrm>
            <a:off x="944550" y="3986750"/>
            <a:ext cx="2549700" cy="3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594 Outliers, n = 4254 </a:t>
            </a:r>
            <a:endParaRPr sz="1800">
              <a:solidFill>
                <a:schemeClr val="dk2"/>
              </a:solidFill>
            </a:endParaRPr>
          </a:p>
        </p:txBody>
      </p:sp>
      <p:sp>
        <p:nvSpPr>
          <p:cNvPr id="121" name="Google Shape;121;p22"/>
          <p:cNvSpPr txBox="1"/>
          <p:nvPr/>
        </p:nvSpPr>
        <p:spPr>
          <a:xfrm>
            <a:off x="1128200" y="4556425"/>
            <a:ext cx="17313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13.96%</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Going Forward</a:t>
            </a: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Utilize a dataset that establishes temporality in order to identify causation </a:t>
            </a:r>
            <a:endParaRPr/>
          </a:p>
          <a:p>
            <a:pPr indent="-342900" lvl="0" marL="457200" rtl="0" algn="l">
              <a:spcBef>
                <a:spcPts val="0"/>
              </a:spcBef>
              <a:spcAft>
                <a:spcPts val="0"/>
              </a:spcAft>
              <a:buSzPts val="1800"/>
              <a:buChar char="●"/>
            </a:pPr>
            <a:r>
              <a:rPr lang="en"/>
              <a:t>Fine tune code to dynamically showcase a </a:t>
            </a:r>
            <a:r>
              <a:rPr lang="en"/>
              <a:t>participant</a:t>
            </a:r>
            <a:r>
              <a:rPr lang="en"/>
              <a:t>’s coefficient breakdown. </a:t>
            </a:r>
            <a:endParaRPr/>
          </a:p>
          <a:p>
            <a:pPr indent="-342900" lvl="0" marL="457200" rtl="0" algn="l">
              <a:spcBef>
                <a:spcPts val="0"/>
              </a:spcBef>
              <a:spcAft>
                <a:spcPts val="0"/>
              </a:spcAft>
              <a:buSzPts val="1800"/>
              <a:buChar char="●"/>
            </a:pPr>
            <a:r>
              <a:rPr lang="en"/>
              <a:t>Implement a tab that provides tailored advice to participants on how to minimize their stroke risks based on their variable breakdown analysis. </a:t>
            </a:r>
            <a:endParaRPr/>
          </a:p>
          <a:p>
            <a:pPr indent="-342900" lvl="0" marL="457200" rtl="0" algn="l">
              <a:spcBef>
                <a:spcPts val="0"/>
              </a:spcBef>
              <a:spcAft>
                <a:spcPts val="0"/>
              </a:spcAft>
              <a:buSzPts val="1800"/>
              <a:buChar char="●"/>
            </a:pPr>
            <a:r>
              <a:rPr lang="en"/>
              <a:t>Experiment with alternative </a:t>
            </a:r>
            <a:r>
              <a:rPr lang="en"/>
              <a:t>machine</a:t>
            </a:r>
            <a:r>
              <a:rPr lang="en"/>
              <a:t> learning models in order to possibly implement a more accurate model.</a:t>
            </a:r>
            <a:endParaRPr/>
          </a:p>
        </p:txBody>
      </p:sp>
      <p:pic>
        <p:nvPicPr>
          <p:cNvPr id="128" name="Google Shape;128;p23"/>
          <p:cNvPicPr preferRelativeResize="0"/>
          <p:nvPr/>
        </p:nvPicPr>
        <p:blipFill>
          <a:blip r:embed="rId3">
            <a:alphaModFix/>
          </a:blip>
          <a:stretch>
            <a:fillRect/>
          </a:stretch>
        </p:blipFill>
        <p:spPr>
          <a:xfrm>
            <a:off x="5930475" y="3211800"/>
            <a:ext cx="3276700" cy="2184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a:p>
            <a:pPr indent="0" lvl="0" marL="0" rtl="0" algn="ctr">
              <a:spcBef>
                <a:spcPts val="0"/>
              </a:spcBef>
              <a:spcAft>
                <a:spcPts val="0"/>
              </a:spcAft>
              <a:buNone/>
            </a:pPr>
            <a:r>
              <a:t/>
            </a:r>
            <a:endParaRPr/>
          </a:p>
        </p:txBody>
      </p:sp>
      <p:sp>
        <p:nvSpPr>
          <p:cNvPr id="134" name="Google Shape;134;p24"/>
          <p:cNvSpPr txBox="1"/>
          <p:nvPr>
            <p:ph idx="1" type="subTitle"/>
          </p:nvPr>
        </p:nvSpPr>
        <p:spPr>
          <a:xfrm>
            <a:off x="311700" y="30940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Special thanks to </a:t>
            </a:r>
            <a:r>
              <a:rPr lang="en"/>
              <a:t>Dr. Chang and Deepak Bastola!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Sources</a:t>
            </a:r>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 sz="2591" u="sng">
                <a:solidFill>
                  <a:schemeClr val="hlink"/>
                </a:solidFill>
                <a:hlinkClick r:id="rId3"/>
              </a:rPr>
              <a:t>https://www.emro.who.int/health-topics/stroke-cerebrovascular-accident/index.html</a:t>
            </a:r>
            <a:endParaRPr sz="2591"/>
          </a:p>
          <a:p>
            <a:pPr indent="0" lvl="0" marL="0" rtl="0" algn="l">
              <a:spcBef>
                <a:spcPts val="1200"/>
              </a:spcBef>
              <a:spcAft>
                <a:spcPts val="0"/>
              </a:spcAft>
              <a:buNone/>
            </a:pPr>
            <a:r>
              <a:rPr lang="en" sz="2591" u="sng">
                <a:solidFill>
                  <a:schemeClr val="hlink"/>
                </a:solidFill>
                <a:hlinkClick r:id="rId4"/>
              </a:rPr>
              <a:t>https://www.nhlbi.nih.gov/health/stroke</a:t>
            </a:r>
            <a:endParaRPr sz="2591"/>
          </a:p>
          <a:p>
            <a:pPr indent="0" lvl="0" marL="0" rtl="0" algn="l">
              <a:spcBef>
                <a:spcPts val="1200"/>
              </a:spcBef>
              <a:spcAft>
                <a:spcPts val="0"/>
              </a:spcAft>
              <a:buNone/>
            </a:pPr>
            <a:r>
              <a:rPr lang="en" sz="2591" u="sng">
                <a:solidFill>
                  <a:schemeClr val="hlink"/>
                </a:solidFill>
                <a:hlinkClick r:id="rId5"/>
              </a:rPr>
              <a:t>https://www.kaggle.com/datasets/fedesoriano/stroke-prediction-dataset</a:t>
            </a:r>
            <a:endParaRPr sz="2591"/>
          </a:p>
          <a:p>
            <a:pPr indent="0" lvl="0" marL="0" rtl="0" algn="l">
              <a:spcBef>
                <a:spcPts val="1200"/>
              </a:spcBef>
              <a:spcAft>
                <a:spcPts val="0"/>
              </a:spcAft>
              <a:buNone/>
            </a:pPr>
            <a:r>
              <a:rPr lang="en" sz="2591" u="sng">
                <a:solidFill>
                  <a:schemeClr val="hlink"/>
                </a:solidFill>
                <a:hlinkClick r:id="rId6"/>
              </a:rPr>
              <a:t>https://www.ncbi.nlm.nih.gov/pmc/articles/PMC8742896/</a:t>
            </a:r>
            <a:endParaRPr sz="2591"/>
          </a:p>
          <a:p>
            <a:pPr indent="0" lvl="0" marL="0" rtl="0" algn="l">
              <a:spcBef>
                <a:spcPts val="1200"/>
              </a:spcBef>
              <a:spcAft>
                <a:spcPts val="0"/>
              </a:spcAft>
              <a:buNone/>
            </a:pPr>
            <a:r>
              <a:rPr lang="en" sz="2591" u="sng">
                <a:solidFill>
                  <a:schemeClr val="hlink"/>
                </a:solidFill>
                <a:hlinkClick r:id="rId7"/>
              </a:rPr>
              <a:t>https://www.utmbhealth.com/services/neurology/procedures-conditions/stroke/stroke-facts#:~:text=Stroke%20kills%20about%20140%2C000%20Americans,United%20States%20have%20a%20stroke</a:t>
            </a:r>
            <a:r>
              <a:rPr lang="en" sz="2591"/>
              <a:t>.</a:t>
            </a:r>
            <a:endParaRPr sz="2591"/>
          </a:p>
          <a:p>
            <a:pPr indent="0" lvl="0" marL="0" rtl="0" algn="l">
              <a:spcBef>
                <a:spcPts val="1200"/>
              </a:spcBef>
              <a:spcAft>
                <a:spcPts val="0"/>
              </a:spcAft>
              <a:buNone/>
            </a:pPr>
            <a:r>
              <a:rPr lang="en" sz="2591" u="sng">
                <a:solidFill>
                  <a:schemeClr val="hlink"/>
                </a:solidFill>
                <a:hlinkClick r:id="rId8"/>
              </a:rPr>
              <a:t>https://www.healthline.com/health/stroke/stroke-prognosis#recovery-time</a:t>
            </a:r>
            <a:endParaRPr sz="2591"/>
          </a:p>
          <a:p>
            <a:pPr indent="0" lvl="0" marL="0" rtl="0" algn="l">
              <a:spcBef>
                <a:spcPts val="1200"/>
              </a:spcBef>
              <a:spcAft>
                <a:spcPts val="0"/>
              </a:spcAft>
              <a:buNone/>
            </a:pPr>
            <a:r>
              <a:rPr lang="en" sz="2591" u="sng">
                <a:solidFill>
                  <a:schemeClr val="hlink"/>
                </a:solidFill>
                <a:hlinkClick r:id="rId9"/>
              </a:rPr>
              <a:t>https://www.ninds.nih.gov/health-information/stroke/stroke-overview</a:t>
            </a:r>
            <a:r>
              <a:rPr lang="en" sz="2591"/>
              <a:t> </a:t>
            </a:r>
            <a:endParaRPr sz="2591"/>
          </a:p>
          <a:p>
            <a:pPr indent="0" lvl="0" marL="0" rtl="0" algn="l">
              <a:spcBef>
                <a:spcPts val="1200"/>
              </a:spcBef>
              <a:spcAft>
                <a:spcPts val="0"/>
              </a:spcAft>
              <a:buNone/>
            </a:pPr>
            <a:r>
              <a:t/>
            </a:r>
            <a:endParaRPr sz="2591"/>
          </a:p>
          <a:p>
            <a:pPr indent="0" lvl="0" marL="0" rtl="0" algn="l">
              <a:spcBef>
                <a:spcPts val="1200"/>
              </a:spcBef>
              <a:spcAft>
                <a:spcPts val="0"/>
              </a:spcAft>
              <a:buNone/>
            </a:pPr>
            <a:r>
              <a:t/>
            </a:r>
            <a:endParaRPr sz="2591"/>
          </a:p>
          <a:p>
            <a:pPr indent="0" lvl="0" marL="0" rtl="0" algn="l">
              <a:spcBef>
                <a:spcPts val="1200"/>
              </a:spcBef>
              <a:spcAft>
                <a:spcPts val="1200"/>
              </a:spcAft>
              <a:buNone/>
            </a:pPr>
            <a:r>
              <a:t/>
            </a:r>
            <a:endParaRPr sz="259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Stroke Bad :(</a:t>
            </a:r>
            <a:endParaRPr/>
          </a:p>
        </p:txBody>
      </p:sp>
      <p:sp>
        <p:nvSpPr>
          <p:cNvPr id="146" name="Google Shape;14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Strokes cost the average patient $60,000 per year in treatment following their diagnosis, and over $150,000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U.S. alone loses $68,000,000,000 due to stroke in productivity, medical and labor losses per year. In just 8 years. For comparison, in just two years the U.S. loses more money due to stroke than Europe did in infrastructure during WWII.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1 in 5 women will suffer a stroke at some point in her life, this proportion increases with age. Stroke is the 3rd leading cause of death in women in the U.S. and the 2nd leading cause of death globally.</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risk of stroke doubles every decade after 55 years of age.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Survivors of stroke have their life expectancy cut by ~6 years on average.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~2 out of 3 people who have an Ischemic stroke either die or need care for others within 5 years. ~3 out of 4 people who suffer from a hemorrhagic stroke die or need disability care within 5 years. </a:t>
            </a:r>
            <a:endParaRPr sz="1200">
              <a:solidFill>
                <a:schemeClr val="dk1"/>
              </a:solidFill>
            </a:endParaRPr>
          </a:p>
          <a:p>
            <a:pPr indent="0" lvl="0" marL="457200" rtl="0" algn="l">
              <a:spcBef>
                <a:spcPts val="1200"/>
              </a:spcBef>
              <a:spcAft>
                <a:spcPts val="1200"/>
              </a:spcAft>
              <a:buNone/>
            </a:pPr>
            <a:br>
              <a:rPr lang="en" sz="1200">
                <a:solidFill>
                  <a:schemeClr val="dk1"/>
                </a:solidFill>
              </a:rPr>
            </a:br>
            <a:endParaRPr/>
          </a:p>
        </p:txBody>
      </p:sp>
      <p:pic>
        <p:nvPicPr>
          <p:cNvPr id="147" name="Google Shape;147;p26"/>
          <p:cNvPicPr preferRelativeResize="0"/>
          <p:nvPr/>
        </p:nvPicPr>
        <p:blipFill>
          <a:blip r:embed="rId3">
            <a:alphaModFix/>
          </a:blip>
          <a:stretch>
            <a:fillRect/>
          </a:stretch>
        </p:blipFill>
        <p:spPr>
          <a:xfrm>
            <a:off x="6615204" y="3671800"/>
            <a:ext cx="2528796" cy="1781550"/>
          </a:xfrm>
          <a:prstGeom prst="rect">
            <a:avLst/>
          </a:prstGeom>
          <a:noFill/>
          <a:ln>
            <a:noFill/>
          </a:ln>
        </p:spPr>
      </p:pic>
      <p:pic>
        <p:nvPicPr>
          <p:cNvPr id="148" name="Google Shape;148;p26"/>
          <p:cNvPicPr preferRelativeResize="0"/>
          <p:nvPr/>
        </p:nvPicPr>
        <p:blipFill>
          <a:blip r:embed="rId4">
            <a:alphaModFix/>
          </a:blip>
          <a:stretch>
            <a:fillRect/>
          </a:stretch>
        </p:blipFill>
        <p:spPr>
          <a:xfrm>
            <a:off x="-63175" y="3861350"/>
            <a:ext cx="1634775" cy="1686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Summary</a:t>
            </a:r>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Based upon Systematic Review of various papers measuring stroke risks, blood pressure is the largest risk factor in </a:t>
            </a:r>
            <a:r>
              <a:rPr lang="en"/>
              <a:t>having</a:t>
            </a:r>
            <a:r>
              <a:rPr lang="en"/>
              <a:t> a stroke. </a:t>
            </a:r>
            <a:endParaRPr/>
          </a:p>
          <a:p>
            <a:pPr indent="0" lvl="0" marL="0" rtl="0" algn="l">
              <a:spcBef>
                <a:spcPts val="1200"/>
              </a:spcBef>
              <a:spcAft>
                <a:spcPts val="1200"/>
              </a:spcAft>
              <a:buNone/>
            </a:pPr>
            <a:r>
              <a:t/>
            </a:r>
            <a:endParaRPr/>
          </a:p>
        </p:txBody>
      </p:sp>
      <p:pic>
        <p:nvPicPr>
          <p:cNvPr id="155" name="Google Shape;155;p27"/>
          <p:cNvPicPr preferRelativeResize="0"/>
          <p:nvPr/>
        </p:nvPicPr>
        <p:blipFill>
          <a:blip r:embed="rId3">
            <a:alphaModFix/>
          </a:blip>
          <a:stretch>
            <a:fillRect/>
          </a:stretch>
        </p:blipFill>
        <p:spPr>
          <a:xfrm>
            <a:off x="4826050" y="2571750"/>
            <a:ext cx="4317950" cy="261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1383250" y="863550"/>
            <a:ext cx="2442600" cy="2137800"/>
          </a:xfrm>
          <a:prstGeom prst="rect">
            <a:avLst/>
          </a:prstGeom>
        </p:spPr>
        <p:txBody>
          <a:bodyPr anchorCtr="0" anchor="t" bIns="91425" lIns="91425" spcFirstLastPara="1" rIns="91425" wrap="square" tIns="91425">
            <a:normAutofit fontScale="25000" lnSpcReduction="20000"/>
          </a:bodyPr>
          <a:lstStyle/>
          <a:p>
            <a:pPr indent="-315643" lvl="0" marL="457200" rtl="0" algn="l">
              <a:lnSpc>
                <a:spcPct val="300000"/>
              </a:lnSpc>
              <a:spcBef>
                <a:spcPts val="0"/>
              </a:spcBef>
              <a:spcAft>
                <a:spcPts val="0"/>
              </a:spcAft>
              <a:buSzPct val="100000"/>
              <a:buChar char="●"/>
            </a:pPr>
            <a:r>
              <a:rPr lang="en" sz="5483"/>
              <a:t>Background</a:t>
            </a:r>
            <a:endParaRPr sz="5483"/>
          </a:p>
          <a:p>
            <a:pPr indent="-315643" lvl="0" marL="457200" rtl="0" algn="l">
              <a:lnSpc>
                <a:spcPct val="300000"/>
              </a:lnSpc>
              <a:spcBef>
                <a:spcPts val="0"/>
              </a:spcBef>
              <a:spcAft>
                <a:spcPts val="0"/>
              </a:spcAft>
              <a:buSzPct val="100000"/>
              <a:buChar char="●"/>
            </a:pPr>
            <a:r>
              <a:rPr lang="en" sz="5483"/>
              <a:t>The Dataset</a:t>
            </a:r>
            <a:endParaRPr sz="5483"/>
          </a:p>
          <a:p>
            <a:pPr indent="-315643" lvl="0" marL="457200" rtl="0" algn="l">
              <a:lnSpc>
                <a:spcPct val="300000"/>
              </a:lnSpc>
              <a:spcBef>
                <a:spcPts val="0"/>
              </a:spcBef>
              <a:spcAft>
                <a:spcPts val="0"/>
              </a:spcAft>
              <a:buSzPct val="100000"/>
              <a:buChar char="●"/>
            </a:pPr>
            <a:r>
              <a:rPr lang="en" sz="5483"/>
              <a:t>Our Process</a:t>
            </a:r>
            <a:endParaRPr sz="5483"/>
          </a:p>
          <a:p>
            <a:pPr indent="-315643" lvl="0" marL="457200" rtl="0" algn="l">
              <a:lnSpc>
                <a:spcPct val="300000"/>
              </a:lnSpc>
              <a:spcBef>
                <a:spcPts val="0"/>
              </a:spcBef>
              <a:spcAft>
                <a:spcPts val="0"/>
              </a:spcAft>
              <a:buSzPct val="100000"/>
              <a:buChar char="●"/>
            </a:pPr>
            <a:r>
              <a:rPr lang="en" sz="5483"/>
              <a:t>Data Cleaning</a:t>
            </a:r>
            <a:endParaRPr sz="5483"/>
          </a:p>
          <a:p>
            <a:pPr indent="-315643" lvl="0" marL="457200" rtl="0" algn="l">
              <a:lnSpc>
                <a:spcPct val="300000"/>
              </a:lnSpc>
              <a:spcBef>
                <a:spcPts val="0"/>
              </a:spcBef>
              <a:spcAft>
                <a:spcPts val="0"/>
              </a:spcAft>
              <a:buSzPct val="100000"/>
              <a:buChar char="●"/>
            </a:pPr>
            <a:r>
              <a:rPr lang="en" sz="5483"/>
              <a:t>Steps Going Forward</a:t>
            </a:r>
            <a:endParaRPr sz="5483"/>
          </a:p>
          <a:p>
            <a:pPr indent="-315643" lvl="0" marL="457200" rtl="0" algn="l">
              <a:lnSpc>
                <a:spcPct val="300000"/>
              </a:lnSpc>
              <a:spcBef>
                <a:spcPts val="0"/>
              </a:spcBef>
              <a:spcAft>
                <a:spcPts val="0"/>
              </a:spcAft>
              <a:buSzPct val="100000"/>
              <a:buChar char="●"/>
            </a:pPr>
            <a:r>
              <a:rPr lang="en" sz="5483"/>
              <a:t>Conclusion</a:t>
            </a:r>
            <a:endParaRPr sz="5483"/>
          </a:p>
          <a:p>
            <a:pPr indent="-315643" lvl="0" marL="457200" rtl="0" algn="l">
              <a:lnSpc>
                <a:spcPct val="300000"/>
              </a:lnSpc>
              <a:spcBef>
                <a:spcPts val="0"/>
              </a:spcBef>
              <a:spcAft>
                <a:spcPts val="0"/>
              </a:spcAft>
              <a:buSzPct val="100000"/>
              <a:buChar char="●"/>
            </a:pPr>
            <a:r>
              <a:rPr lang="en" sz="5483"/>
              <a:t>Sources</a:t>
            </a:r>
            <a:endParaRPr sz="5483"/>
          </a:p>
          <a:p>
            <a:pPr indent="0" lvl="0" marL="0" rtl="0" algn="l">
              <a:lnSpc>
                <a:spcPct val="150000"/>
              </a:lnSpc>
              <a:spcBef>
                <a:spcPts val="0"/>
              </a:spcBef>
              <a:spcAft>
                <a:spcPts val="0"/>
              </a:spcAft>
              <a:buNone/>
            </a:pPr>
            <a:r>
              <a:t/>
            </a:r>
            <a:endParaRPr sz="2300"/>
          </a:p>
          <a:p>
            <a:pPr indent="0" lvl="0" marL="0" rtl="0" algn="l">
              <a:spcBef>
                <a:spcPts val="1200"/>
              </a:spcBef>
              <a:spcAft>
                <a:spcPts val="0"/>
              </a:spcAft>
              <a:buNone/>
            </a:pPr>
            <a:r>
              <a:t/>
            </a:r>
            <a:endParaRPr sz="2300"/>
          </a:p>
          <a:p>
            <a:pPr indent="0" lvl="0" marL="0" rtl="0" algn="l">
              <a:spcBef>
                <a:spcPts val="1200"/>
              </a:spcBef>
              <a:spcAft>
                <a:spcPts val="0"/>
              </a:spcAft>
              <a:buNone/>
            </a:pPr>
            <a:r>
              <a:t/>
            </a:r>
            <a:endParaRPr sz="2300"/>
          </a:p>
          <a:p>
            <a:pPr indent="0" lvl="0" marL="0" rtl="0" algn="l">
              <a:spcBef>
                <a:spcPts val="1200"/>
              </a:spcBef>
              <a:spcAft>
                <a:spcPts val="0"/>
              </a:spcAft>
              <a:buNone/>
            </a:pPr>
            <a:r>
              <a:t/>
            </a:r>
            <a:endParaRPr sz="2300"/>
          </a:p>
          <a:p>
            <a:pPr indent="0" lvl="0" marL="0" rtl="0" algn="l">
              <a:spcBef>
                <a:spcPts val="1200"/>
              </a:spcBef>
              <a:spcAft>
                <a:spcPts val="1200"/>
              </a:spcAft>
              <a:buNone/>
            </a:pPr>
            <a:r>
              <a:t/>
            </a:r>
            <a:endParaRPr/>
          </a:p>
        </p:txBody>
      </p:sp>
      <p:sp>
        <p:nvSpPr>
          <p:cNvPr id="61" name="Google Shape;61;p14"/>
          <p:cNvSpPr txBox="1"/>
          <p:nvPr>
            <p:ph type="title"/>
          </p:nvPr>
        </p:nvSpPr>
        <p:spPr>
          <a:xfrm>
            <a:off x="406950" y="2908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Roadmap</a:t>
            </a:r>
            <a:endParaRPr/>
          </a:p>
        </p:txBody>
      </p:sp>
      <p:pic>
        <p:nvPicPr>
          <p:cNvPr id="62" name="Google Shape;62;p14"/>
          <p:cNvPicPr preferRelativeResize="0"/>
          <p:nvPr/>
        </p:nvPicPr>
        <p:blipFill>
          <a:blip r:embed="rId3">
            <a:alphaModFix/>
          </a:blip>
          <a:stretch>
            <a:fillRect/>
          </a:stretch>
        </p:blipFill>
        <p:spPr>
          <a:xfrm>
            <a:off x="4459200" y="863550"/>
            <a:ext cx="3994250" cy="3994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lang="en"/>
              <a:t>Background</a:t>
            </a:r>
            <a:endParaRPr/>
          </a:p>
        </p:txBody>
      </p:sp>
      <p:sp>
        <p:nvSpPr>
          <p:cNvPr id="68" name="Google Shape;68;p15"/>
          <p:cNvSpPr txBox="1"/>
          <p:nvPr>
            <p:ph idx="1" type="body"/>
          </p:nvPr>
        </p:nvSpPr>
        <p:spPr>
          <a:xfrm>
            <a:off x="140750" y="1017725"/>
            <a:ext cx="2553900" cy="3416400"/>
          </a:xfrm>
          <a:prstGeom prst="rect">
            <a:avLst/>
          </a:prstGeom>
        </p:spPr>
        <p:txBody>
          <a:bodyPr anchorCtr="0" anchor="t" bIns="91425" lIns="91425" spcFirstLastPara="1" rIns="91425" wrap="square" tIns="91425">
            <a:normAutofit/>
          </a:bodyPr>
          <a:lstStyle/>
          <a:p>
            <a:pPr indent="-251459" lvl="0" marL="365760" marR="0" rtl="0" algn="l">
              <a:lnSpc>
                <a:spcPct val="120000"/>
              </a:lnSpc>
              <a:spcBef>
                <a:spcPts val="0"/>
              </a:spcBef>
              <a:spcAft>
                <a:spcPts val="0"/>
              </a:spcAft>
              <a:buSzPts val="1800"/>
              <a:buChar char="●"/>
            </a:pPr>
            <a:r>
              <a:rPr lang="en"/>
              <a:t>A stroke is defined as a neurological deficit caused by vascular injury </a:t>
            </a:r>
            <a:endParaRPr/>
          </a:p>
          <a:p>
            <a:pPr indent="-251459" lvl="0" marL="365760" marR="0" rtl="0" algn="l">
              <a:lnSpc>
                <a:spcPct val="120000"/>
              </a:lnSpc>
              <a:spcBef>
                <a:spcPts val="0"/>
              </a:spcBef>
              <a:spcAft>
                <a:spcPts val="0"/>
              </a:spcAft>
              <a:buSzPts val="1800"/>
              <a:buChar char="●"/>
            </a:pPr>
            <a:r>
              <a:rPr lang="en"/>
              <a:t>Two types: Ischemic &amp; Hemorrhagic</a:t>
            </a:r>
            <a:endParaRPr/>
          </a:p>
          <a:p>
            <a:pPr indent="-251459" lvl="0" marL="365760" rtl="0" algn="l">
              <a:lnSpc>
                <a:spcPct val="120000"/>
              </a:lnSpc>
              <a:spcBef>
                <a:spcPts val="0"/>
              </a:spcBef>
              <a:spcAft>
                <a:spcPts val="0"/>
              </a:spcAft>
              <a:buSzPts val="1800"/>
              <a:buChar char="●"/>
            </a:pPr>
            <a:r>
              <a:rPr lang="en"/>
              <a:t>Temporarily in compromised state</a:t>
            </a:r>
            <a:endParaRPr/>
          </a:p>
        </p:txBody>
      </p:sp>
      <p:pic>
        <p:nvPicPr>
          <p:cNvPr id="69" name="Google Shape;69;p15"/>
          <p:cNvPicPr preferRelativeResize="0"/>
          <p:nvPr/>
        </p:nvPicPr>
        <p:blipFill>
          <a:blip r:embed="rId3">
            <a:alphaModFix/>
          </a:blip>
          <a:stretch>
            <a:fillRect/>
          </a:stretch>
        </p:blipFill>
        <p:spPr>
          <a:xfrm>
            <a:off x="2964543" y="1017725"/>
            <a:ext cx="5295432"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Background</a:t>
            </a:r>
            <a:endParaRPr/>
          </a:p>
        </p:txBody>
      </p:sp>
      <p:sp>
        <p:nvSpPr>
          <p:cNvPr id="75" name="Google Shape;75;p16"/>
          <p:cNvSpPr txBox="1"/>
          <p:nvPr>
            <p:ph idx="1" type="body"/>
          </p:nvPr>
        </p:nvSpPr>
        <p:spPr>
          <a:xfrm>
            <a:off x="311700" y="1581400"/>
            <a:ext cx="4180800" cy="2796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1 in 20 people deaths are </a:t>
            </a:r>
            <a:r>
              <a:rPr lang="en"/>
              <a:t>caused</a:t>
            </a:r>
            <a:r>
              <a:rPr lang="en"/>
              <a:t> by strokes (UTMB)</a:t>
            </a:r>
            <a:endParaRPr/>
          </a:p>
          <a:p>
            <a:pPr indent="-342900" lvl="0" marL="457200" rtl="0" algn="l">
              <a:spcBef>
                <a:spcPts val="0"/>
              </a:spcBef>
              <a:spcAft>
                <a:spcPts val="0"/>
              </a:spcAft>
              <a:buSzPts val="1800"/>
              <a:buChar char="●"/>
            </a:pPr>
            <a:r>
              <a:rPr lang="en"/>
              <a:t>80% of these deaths are preventable (UTMB)</a:t>
            </a:r>
            <a:endParaRPr/>
          </a:p>
          <a:p>
            <a:pPr indent="-342900" lvl="0" marL="457200" rtl="0" algn="l">
              <a:spcBef>
                <a:spcPts val="0"/>
              </a:spcBef>
              <a:spcAft>
                <a:spcPts val="0"/>
              </a:spcAft>
              <a:buSzPts val="1800"/>
              <a:buChar char="●"/>
            </a:pPr>
            <a:r>
              <a:rPr lang="en"/>
              <a:t>The U.S. alone loses $68,000,000,000 due to stroke in productivity, medical and labor losses per year.</a:t>
            </a:r>
            <a:endParaRPr/>
          </a:p>
        </p:txBody>
      </p:sp>
      <p:pic>
        <p:nvPicPr>
          <p:cNvPr id="76" name="Google Shape;76;p16"/>
          <p:cNvPicPr preferRelativeResize="0"/>
          <p:nvPr/>
        </p:nvPicPr>
        <p:blipFill>
          <a:blip r:embed="rId3">
            <a:alphaModFix/>
          </a:blip>
          <a:stretch>
            <a:fillRect/>
          </a:stretch>
        </p:blipFill>
        <p:spPr>
          <a:xfrm>
            <a:off x="4714875" y="1581400"/>
            <a:ext cx="3748325" cy="24943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Background</a:t>
            </a:r>
            <a:endParaRPr/>
          </a:p>
        </p:txBody>
      </p:sp>
      <p:pic>
        <p:nvPicPr>
          <p:cNvPr id="82" name="Google Shape;82;p17"/>
          <p:cNvPicPr preferRelativeResize="0"/>
          <p:nvPr/>
        </p:nvPicPr>
        <p:blipFill>
          <a:blip r:embed="rId3">
            <a:alphaModFix/>
          </a:blip>
          <a:stretch>
            <a:fillRect/>
          </a:stretch>
        </p:blipFill>
        <p:spPr>
          <a:xfrm>
            <a:off x="950125" y="1017725"/>
            <a:ext cx="7581900" cy="3510625"/>
          </a:xfrm>
          <a:prstGeom prst="rect">
            <a:avLst/>
          </a:prstGeom>
          <a:noFill/>
          <a:ln>
            <a:noFill/>
          </a:ln>
        </p:spPr>
      </p:pic>
      <p:sp>
        <p:nvSpPr>
          <p:cNvPr id="83" name="Google Shape;83;p17"/>
          <p:cNvSpPr txBox="1"/>
          <p:nvPr/>
        </p:nvSpPr>
        <p:spPr>
          <a:xfrm>
            <a:off x="1143775" y="4528350"/>
            <a:ext cx="71946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dk2"/>
                </a:solidFill>
              </a:rPr>
              <a:t>Cost estimates aggregated by country. Colors represent income classification (Strilciuc)</a:t>
            </a:r>
            <a:endParaRPr i="1">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The Dataset</a:t>
            </a:r>
            <a:endParaRPr/>
          </a:p>
        </p:txBody>
      </p:sp>
      <p:sp>
        <p:nvSpPr>
          <p:cNvPr id="89" name="Google Shape;89;p18"/>
          <p:cNvSpPr txBox="1"/>
          <p:nvPr>
            <p:ph idx="1" type="body"/>
          </p:nvPr>
        </p:nvSpPr>
        <p:spPr>
          <a:xfrm>
            <a:off x="311700" y="1017725"/>
            <a:ext cx="4812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n"/>
              <a:t>The dataset was sourced </a:t>
            </a:r>
            <a:r>
              <a:rPr lang="en"/>
              <a:t>from Kaggle</a:t>
            </a:r>
            <a:endParaRPr/>
          </a:p>
          <a:p>
            <a:pPr indent="-342900" lvl="0" marL="457200" rtl="0" algn="l">
              <a:spcBef>
                <a:spcPts val="0"/>
              </a:spcBef>
              <a:spcAft>
                <a:spcPts val="0"/>
              </a:spcAft>
              <a:buSzPts val="1800"/>
              <a:buChar char="●"/>
            </a:pPr>
            <a:r>
              <a:rPr lang="en"/>
              <a:t>Purely for educational purposes to predict strokes</a:t>
            </a:r>
            <a:endParaRPr/>
          </a:p>
          <a:p>
            <a:pPr indent="-342900" lvl="0" marL="457200" rtl="0" algn="l">
              <a:spcBef>
                <a:spcPts val="0"/>
              </a:spcBef>
              <a:spcAft>
                <a:spcPts val="0"/>
              </a:spcAft>
              <a:buSzPts val="1800"/>
              <a:buChar char="●"/>
            </a:pPr>
            <a:r>
              <a:rPr lang="en"/>
              <a:t>There is no temporality that was established</a:t>
            </a:r>
            <a:endParaRPr/>
          </a:p>
          <a:p>
            <a:pPr indent="-342900" lvl="0" marL="457200" rtl="0" algn="l">
              <a:spcBef>
                <a:spcPts val="0"/>
              </a:spcBef>
              <a:spcAft>
                <a:spcPts val="0"/>
              </a:spcAft>
              <a:buSzPts val="1800"/>
              <a:buChar char="●"/>
            </a:pPr>
            <a:r>
              <a:rPr lang="en"/>
              <a:t>The dataset had 11 variables to predict a stroke</a:t>
            </a:r>
            <a:endParaRPr/>
          </a:p>
          <a:p>
            <a:pPr indent="0" lvl="0" marL="0" rtl="0" algn="l">
              <a:spcBef>
                <a:spcPts val="1200"/>
              </a:spcBef>
              <a:spcAft>
                <a:spcPts val="1200"/>
              </a:spcAft>
              <a:buNone/>
            </a:pPr>
            <a:r>
              <a:t/>
            </a:r>
            <a:endParaRPr/>
          </a:p>
        </p:txBody>
      </p:sp>
      <p:pic>
        <p:nvPicPr>
          <p:cNvPr id="90" name="Google Shape;90;p18"/>
          <p:cNvPicPr preferRelativeResize="0"/>
          <p:nvPr/>
        </p:nvPicPr>
        <p:blipFill>
          <a:blip r:embed="rId3">
            <a:alphaModFix/>
          </a:blip>
          <a:stretch>
            <a:fillRect/>
          </a:stretch>
        </p:blipFill>
        <p:spPr>
          <a:xfrm>
            <a:off x="6175175" y="636149"/>
            <a:ext cx="2903424" cy="1935600"/>
          </a:xfrm>
          <a:prstGeom prst="rect">
            <a:avLst/>
          </a:prstGeom>
          <a:noFill/>
          <a:ln>
            <a:noFill/>
          </a:ln>
        </p:spPr>
      </p:pic>
      <p:pic>
        <p:nvPicPr>
          <p:cNvPr id="91" name="Google Shape;91;p18"/>
          <p:cNvPicPr preferRelativeResize="0"/>
          <p:nvPr/>
        </p:nvPicPr>
        <p:blipFill>
          <a:blip r:embed="rId4">
            <a:alphaModFix/>
          </a:blip>
          <a:stretch>
            <a:fillRect/>
          </a:stretch>
        </p:blipFill>
        <p:spPr>
          <a:xfrm>
            <a:off x="6175170" y="2499014"/>
            <a:ext cx="2903425" cy="26444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Process</a:t>
            </a:r>
            <a:endParaRPr/>
          </a:p>
        </p:txBody>
      </p:sp>
      <p:sp>
        <p:nvSpPr>
          <p:cNvPr id="97" name="Google Shape;97;p19"/>
          <p:cNvSpPr txBox="1"/>
          <p:nvPr>
            <p:ph idx="1" type="body"/>
          </p:nvPr>
        </p:nvSpPr>
        <p:spPr>
          <a:xfrm>
            <a:off x="311700" y="1152475"/>
            <a:ext cx="462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Created a step by step flowchart of how we would go about completing the project</a:t>
            </a:r>
            <a:endParaRPr/>
          </a:p>
          <a:p>
            <a:pPr indent="-342900" lvl="0" marL="457200" rtl="0" algn="l">
              <a:spcBef>
                <a:spcPts val="0"/>
              </a:spcBef>
              <a:spcAft>
                <a:spcPts val="0"/>
              </a:spcAft>
              <a:buSzPts val="1800"/>
              <a:buChar char="●"/>
            </a:pPr>
            <a:r>
              <a:rPr lang="en"/>
              <a:t>Divided the work between group members based on individual strengths</a:t>
            </a:r>
            <a:endParaRPr/>
          </a:p>
          <a:p>
            <a:pPr indent="-342900" lvl="0" marL="457200" rtl="0" algn="l">
              <a:spcBef>
                <a:spcPts val="0"/>
              </a:spcBef>
              <a:spcAft>
                <a:spcPts val="0"/>
              </a:spcAft>
              <a:buSzPts val="1800"/>
              <a:buChar char="●"/>
            </a:pPr>
            <a:r>
              <a:rPr lang="en"/>
              <a:t>Collaborated in order to combine our findings</a:t>
            </a:r>
            <a:endParaRPr/>
          </a:p>
        </p:txBody>
      </p:sp>
      <p:pic>
        <p:nvPicPr>
          <p:cNvPr id="98" name="Google Shape;98;p19"/>
          <p:cNvPicPr preferRelativeResize="0"/>
          <p:nvPr/>
        </p:nvPicPr>
        <p:blipFill>
          <a:blip r:embed="rId3">
            <a:alphaModFix/>
          </a:blip>
          <a:stretch>
            <a:fillRect/>
          </a:stretch>
        </p:blipFill>
        <p:spPr>
          <a:xfrm>
            <a:off x="5007925" y="1152475"/>
            <a:ext cx="4136076" cy="3239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Cleaning</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We filtered out:</a:t>
            </a:r>
            <a:endParaRPr/>
          </a:p>
          <a:p>
            <a:pPr indent="-317182" lvl="0" marL="457200" rtl="0" algn="l">
              <a:spcBef>
                <a:spcPts val="1200"/>
              </a:spcBef>
              <a:spcAft>
                <a:spcPts val="0"/>
              </a:spcAft>
              <a:buSzPct val="100000"/>
              <a:buChar char="●"/>
            </a:pPr>
            <a:r>
              <a:rPr lang="en"/>
              <a:t>All p</a:t>
            </a:r>
            <a:r>
              <a:rPr lang="en"/>
              <a:t>articipants</a:t>
            </a:r>
            <a:r>
              <a:rPr lang="en"/>
              <a:t> that were under the age 18</a:t>
            </a:r>
            <a:endParaRPr/>
          </a:p>
          <a:p>
            <a:pPr indent="-317182" lvl="0" marL="457200" rtl="0" algn="l">
              <a:spcBef>
                <a:spcPts val="0"/>
              </a:spcBef>
              <a:spcAft>
                <a:spcPts val="0"/>
              </a:spcAft>
              <a:buSzPct val="100000"/>
              <a:buChar char="●"/>
            </a:pPr>
            <a:r>
              <a:rPr lang="en"/>
              <a:t>Those whose smoking status was unknown</a:t>
            </a:r>
            <a:endParaRPr/>
          </a:p>
          <a:p>
            <a:pPr indent="-317182" lvl="0" marL="457200" rtl="0" algn="l">
              <a:spcBef>
                <a:spcPts val="0"/>
              </a:spcBef>
              <a:spcAft>
                <a:spcPts val="0"/>
              </a:spcAft>
              <a:buSzPct val="100000"/>
              <a:buChar char="●"/>
            </a:pPr>
            <a:r>
              <a:rPr lang="en"/>
              <a:t>Those who had never worked</a:t>
            </a:r>
            <a:endParaRPr/>
          </a:p>
          <a:p>
            <a:pPr indent="-317182" lvl="0" marL="457200" rtl="0" algn="l">
              <a:spcBef>
                <a:spcPts val="0"/>
              </a:spcBef>
              <a:spcAft>
                <a:spcPts val="0"/>
              </a:spcAft>
              <a:buSzPct val="100000"/>
              <a:buChar char="●"/>
            </a:pPr>
            <a:r>
              <a:rPr lang="en"/>
              <a:t>One participant who identified as other</a:t>
            </a:r>
            <a:endParaRPr/>
          </a:p>
          <a:p>
            <a:pPr indent="0" lvl="0" marL="0" rtl="0" algn="l">
              <a:spcBef>
                <a:spcPts val="1200"/>
              </a:spcBef>
              <a:spcAft>
                <a:spcPts val="0"/>
              </a:spcAft>
              <a:buNone/>
            </a:pPr>
            <a:r>
              <a:rPr lang="en"/>
              <a:t>Then we:</a:t>
            </a:r>
            <a:endParaRPr/>
          </a:p>
          <a:p>
            <a:pPr indent="-317182" lvl="0" marL="457200" rtl="0" algn="l">
              <a:spcBef>
                <a:spcPts val="1200"/>
              </a:spcBef>
              <a:spcAft>
                <a:spcPts val="0"/>
              </a:spcAft>
              <a:buSzPct val="100000"/>
              <a:buChar char="●"/>
            </a:pPr>
            <a:r>
              <a:rPr lang="en"/>
              <a:t>Converted certain variables into factors</a:t>
            </a:r>
            <a:endParaRPr/>
          </a:p>
          <a:p>
            <a:pPr indent="-317182" lvl="0" marL="457200" rtl="0" algn="l">
              <a:spcBef>
                <a:spcPts val="0"/>
              </a:spcBef>
              <a:spcAft>
                <a:spcPts val="0"/>
              </a:spcAft>
              <a:buSzPct val="100000"/>
              <a:buChar char="●"/>
            </a:pPr>
            <a:r>
              <a:rPr lang="en"/>
              <a:t>Imputed missing data to account for NAs</a:t>
            </a:r>
            <a:endParaRPr/>
          </a:p>
          <a:p>
            <a:pPr indent="-317182" lvl="0" marL="457200" rtl="0" algn="l">
              <a:spcBef>
                <a:spcPts val="0"/>
              </a:spcBef>
              <a:spcAft>
                <a:spcPts val="0"/>
              </a:spcAft>
              <a:buSzPct val="100000"/>
              <a:buChar char="●"/>
            </a:pPr>
            <a:r>
              <a:rPr lang="en"/>
              <a:t>Created dummy variables for training our model</a:t>
            </a:r>
            <a:endParaRPr/>
          </a:p>
          <a:p>
            <a:pPr indent="-317182" lvl="0" marL="457200" rtl="0" algn="l">
              <a:spcBef>
                <a:spcPts val="0"/>
              </a:spcBef>
              <a:spcAft>
                <a:spcPts val="0"/>
              </a:spcAft>
              <a:buSzPct val="100000"/>
              <a:buChar char="●"/>
            </a:pPr>
            <a:r>
              <a:rPr lang="en"/>
              <a:t>Accounted for covariance and zero variance predictors</a:t>
            </a:r>
            <a:endParaRPr/>
          </a:p>
          <a:p>
            <a:pPr indent="-317182" lvl="0" marL="457200" rtl="0" algn="l">
              <a:spcBef>
                <a:spcPts val="0"/>
              </a:spcBef>
              <a:spcAft>
                <a:spcPts val="0"/>
              </a:spcAft>
              <a:buSzPct val="100000"/>
              <a:buChar char="●"/>
            </a:pPr>
            <a:r>
              <a:rPr lang="en"/>
              <a:t>Used Smote to account for immense class imbalance</a:t>
            </a:r>
            <a:endParaRPr/>
          </a:p>
          <a:p>
            <a:pPr indent="0" lvl="0" marL="0" rtl="0" algn="l">
              <a:spcBef>
                <a:spcPts val="1200"/>
              </a:spcBef>
              <a:spcAft>
                <a:spcPts val="1200"/>
              </a:spcAft>
              <a:buNone/>
            </a:pPr>
            <a:r>
              <a:rPr lang="en"/>
              <a:t>This resulted in a sample size of 4254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Data Cleaning</a:t>
            </a:r>
            <a:endParaRPr/>
          </a:p>
        </p:txBody>
      </p:sp>
      <p:pic>
        <p:nvPicPr>
          <p:cNvPr id="110" name="Google Shape;110;p21"/>
          <p:cNvPicPr preferRelativeResize="0"/>
          <p:nvPr/>
        </p:nvPicPr>
        <p:blipFill>
          <a:blip r:embed="rId3">
            <a:alphaModFix/>
          </a:blip>
          <a:stretch>
            <a:fillRect/>
          </a:stretch>
        </p:blipFill>
        <p:spPr>
          <a:xfrm>
            <a:off x="4191912" y="1576475"/>
            <a:ext cx="4736088" cy="2506200"/>
          </a:xfrm>
          <a:prstGeom prst="rect">
            <a:avLst/>
          </a:prstGeom>
          <a:noFill/>
          <a:ln>
            <a:noFill/>
          </a:ln>
        </p:spPr>
      </p:pic>
      <p:pic>
        <p:nvPicPr>
          <p:cNvPr id="111" name="Google Shape;111;p21"/>
          <p:cNvPicPr preferRelativeResize="0"/>
          <p:nvPr/>
        </p:nvPicPr>
        <p:blipFill>
          <a:blip r:embed="rId4">
            <a:alphaModFix/>
          </a:blip>
          <a:stretch>
            <a:fillRect/>
          </a:stretch>
        </p:blipFill>
        <p:spPr>
          <a:xfrm>
            <a:off x="311700" y="1643402"/>
            <a:ext cx="3398026" cy="2091075"/>
          </a:xfrm>
          <a:prstGeom prst="rect">
            <a:avLst/>
          </a:prstGeom>
          <a:noFill/>
          <a:ln>
            <a:noFill/>
          </a:ln>
        </p:spPr>
      </p:pic>
      <p:sp>
        <p:nvSpPr>
          <p:cNvPr id="112" name="Google Shape;112;p21"/>
          <p:cNvSpPr txBox="1"/>
          <p:nvPr/>
        </p:nvSpPr>
        <p:spPr>
          <a:xfrm>
            <a:off x="1268325" y="3935350"/>
            <a:ext cx="2616900" cy="27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110 </a:t>
            </a:r>
            <a:r>
              <a:rPr lang="en" sz="1800">
                <a:solidFill>
                  <a:schemeClr val="dk2"/>
                </a:solidFill>
              </a:rPr>
              <a:t>Outliers </a:t>
            </a:r>
            <a:endParaRPr sz="1800">
              <a:solidFill>
                <a:schemeClr val="dk2"/>
              </a:solidFill>
            </a:endParaRPr>
          </a:p>
          <a:p>
            <a:pPr indent="0" lvl="0" marL="0" rtl="0" algn="l">
              <a:spcBef>
                <a:spcPts val="0"/>
              </a:spcBef>
              <a:spcAft>
                <a:spcPts val="0"/>
              </a:spcAft>
              <a:buNone/>
            </a:pPr>
            <a:r>
              <a:rPr lang="en" sz="1800">
                <a:solidFill>
                  <a:schemeClr val="dk2"/>
                </a:solidFill>
              </a:rPr>
              <a:t>2.58%</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