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33483550" cy="13501688"/>
  <p:notesSz cx="6858000" cy="9144000"/>
  <p:defaultTextStyle>
    <a:defPPr>
      <a:defRPr lang="en-US"/>
    </a:defPPr>
    <a:lvl1pPr marL="0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42431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684861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027292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369723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712153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054584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397014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739445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30" y="-432"/>
      </p:cViewPr>
      <p:guideLst>
        <p:guide orient="horz" pos="4253"/>
        <p:guide pos="10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266" y="4194275"/>
            <a:ext cx="28461018" cy="2894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533" y="7650957"/>
            <a:ext cx="23438485" cy="34504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8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2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69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12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5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97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3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9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75574" y="540695"/>
            <a:ext cx="7533799" cy="115201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4178" y="540695"/>
            <a:ext cx="22043337" cy="115201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6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970" y="8676086"/>
            <a:ext cx="28461018" cy="2681585"/>
          </a:xfrm>
        </p:spPr>
        <p:txBody>
          <a:bodyPr anchor="t"/>
          <a:lstStyle>
            <a:lvl1pPr algn="l">
              <a:defRPr sz="117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4970" y="5722593"/>
            <a:ext cx="28461018" cy="2953493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4243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2pPr>
            <a:lvl3pPr marL="268486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2729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697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71215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545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39701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73944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177" y="3150395"/>
            <a:ext cx="14788568" cy="8910490"/>
          </a:xfrm>
        </p:spPr>
        <p:txBody>
          <a:bodyPr/>
          <a:lstStyle>
            <a:lvl1pPr>
              <a:defRPr sz="8200"/>
            </a:lvl1pPr>
            <a:lvl2pPr>
              <a:defRPr sz="70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0805" y="3150395"/>
            <a:ext cx="14788568" cy="8910490"/>
          </a:xfrm>
        </p:spPr>
        <p:txBody>
          <a:bodyPr/>
          <a:lstStyle>
            <a:lvl1pPr>
              <a:defRPr sz="8200"/>
            </a:lvl1pPr>
            <a:lvl2pPr>
              <a:defRPr sz="70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53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177" y="3022254"/>
            <a:ext cx="14794383" cy="1259531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42431" indent="0">
              <a:buNone/>
              <a:defRPr sz="5900" b="1"/>
            </a:lvl2pPr>
            <a:lvl3pPr marL="2684861" indent="0">
              <a:buNone/>
              <a:defRPr sz="5300" b="1"/>
            </a:lvl3pPr>
            <a:lvl4pPr marL="4027292" indent="0">
              <a:buNone/>
              <a:defRPr sz="4700" b="1"/>
            </a:lvl4pPr>
            <a:lvl5pPr marL="5369723" indent="0">
              <a:buNone/>
              <a:defRPr sz="4700" b="1"/>
            </a:lvl5pPr>
            <a:lvl6pPr marL="6712153" indent="0">
              <a:buNone/>
              <a:defRPr sz="4700" b="1"/>
            </a:lvl6pPr>
            <a:lvl7pPr marL="8054584" indent="0">
              <a:buNone/>
              <a:defRPr sz="4700" b="1"/>
            </a:lvl7pPr>
            <a:lvl8pPr marL="9397014" indent="0">
              <a:buNone/>
              <a:defRPr sz="4700" b="1"/>
            </a:lvl8pPr>
            <a:lvl9pPr marL="10739445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4177" y="4281785"/>
            <a:ext cx="14794383" cy="777909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09180" y="3022254"/>
            <a:ext cx="14800194" cy="1259531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42431" indent="0">
              <a:buNone/>
              <a:defRPr sz="5900" b="1"/>
            </a:lvl2pPr>
            <a:lvl3pPr marL="2684861" indent="0">
              <a:buNone/>
              <a:defRPr sz="5300" b="1"/>
            </a:lvl3pPr>
            <a:lvl4pPr marL="4027292" indent="0">
              <a:buNone/>
              <a:defRPr sz="4700" b="1"/>
            </a:lvl4pPr>
            <a:lvl5pPr marL="5369723" indent="0">
              <a:buNone/>
              <a:defRPr sz="4700" b="1"/>
            </a:lvl5pPr>
            <a:lvl6pPr marL="6712153" indent="0">
              <a:buNone/>
              <a:defRPr sz="4700" b="1"/>
            </a:lvl6pPr>
            <a:lvl7pPr marL="8054584" indent="0">
              <a:buNone/>
              <a:defRPr sz="4700" b="1"/>
            </a:lvl7pPr>
            <a:lvl8pPr marL="9397014" indent="0">
              <a:buNone/>
              <a:defRPr sz="4700" b="1"/>
            </a:lvl8pPr>
            <a:lvl9pPr marL="10739445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09180" y="4281785"/>
            <a:ext cx="14800194" cy="777909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72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1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179" y="537567"/>
            <a:ext cx="11015857" cy="2287786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1138" y="537568"/>
            <a:ext cx="18718235" cy="11523317"/>
          </a:xfrm>
        </p:spPr>
        <p:txBody>
          <a:bodyPr/>
          <a:lstStyle>
            <a:lvl1pPr>
              <a:defRPr sz="9400"/>
            </a:lvl1pPr>
            <a:lvl2pPr>
              <a:defRPr sz="8200"/>
            </a:lvl2pPr>
            <a:lvl3pPr>
              <a:defRPr sz="70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4179" y="2825354"/>
            <a:ext cx="11015857" cy="9235531"/>
          </a:xfrm>
        </p:spPr>
        <p:txBody>
          <a:bodyPr/>
          <a:lstStyle>
            <a:lvl1pPr marL="0" indent="0">
              <a:buNone/>
              <a:defRPr sz="4100"/>
            </a:lvl1pPr>
            <a:lvl2pPr marL="1342431" indent="0">
              <a:buNone/>
              <a:defRPr sz="3500"/>
            </a:lvl2pPr>
            <a:lvl3pPr marL="2684861" indent="0">
              <a:buNone/>
              <a:defRPr sz="2900"/>
            </a:lvl3pPr>
            <a:lvl4pPr marL="4027292" indent="0">
              <a:buNone/>
              <a:defRPr sz="2600"/>
            </a:lvl4pPr>
            <a:lvl5pPr marL="5369723" indent="0">
              <a:buNone/>
              <a:defRPr sz="2600"/>
            </a:lvl5pPr>
            <a:lvl6pPr marL="6712153" indent="0">
              <a:buNone/>
              <a:defRPr sz="2600"/>
            </a:lvl6pPr>
            <a:lvl7pPr marL="8054584" indent="0">
              <a:buNone/>
              <a:defRPr sz="2600"/>
            </a:lvl7pPr>
            <a:lvl8pPr marL="9397014" indent="0">
              <a:buNone/>
              <a:defRPr sz="2600"/>
            </a:lvl8pPr>
            <a:lvl9pPr marL="10739445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010" y="9451182"/>
            <a:ext cx="20090130" cy="1115765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63010" y="1206401"/>
            <a:ext cx="20090130" cy="8101013"/>
          </a:xfrm>
        </p:spPr>
        <p:txBody>
          <a:bodyPr/>
          <a:lstStyle>
            <a:lvl1pPr marL="0" indent="0">
              <a:buNone/>
              <a:defRPr sz="9400"/>
            </a:lvl1pPr>
            <a:lvl2pPr marL="1342431" indent="0">
              <a:buNone/>
              <a:defRPr sz="8200"/>
            </a:lvl2pPr>
            <a:lvl3pPr marL="2684861" indent="0">
              <a:buNone/>
              <a:defRPr sz="7000"/>
            </a:lvl3pPr>
            <a:lvl4pPr marL="4027292" indent="0">
              <a:buNone/>
              <a:defRPr sz="5900"/>
            </a:lvl4pPr>
            <a:lvl5pPr marL="5369723" indent="0">
              <a:buNone/>
              <a:defRPr sz="5900"/>
            </a:lvl5pPr>
            <a:lvl6pPr marL="6712153" indent="0">
              <a:buNone/>
              <a:defRPr sz="5900"/>
            </a:lvl6pPr>
            <a:lvl7pPr marL="8054584" indent="0">
              <a:buNone/>
              <a:defRPr sz="5900"/>
            </a:lvl7pPr>
            <a:lvl8pPr marL="9397014" indent="0">
              <a:buNone/>
              <a:defRPr sz="5900"/>
            </a:lvl8pPr>
            <a:lvl9pPr marL="10739445" indent="0">
              <a:buNone/>
              <a:defRPr sz="59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3010" y="10566947"/>
            <a:ext cx="20090130" cy="1584572"/>
          </a:xfrm>
        </p:spPr>
        <p:txBody>
          <a:bodyPr/>
          <a:lstStyle>
            <a:lvl1pPr marL="0" indent="0">
              <a:buNone/>
              <a:defRPr sz="4100"/>
            </a:lvl1pPr>
            <a:lvl2pPr marL="1342431" indent="0">
              <a:buNone/>
              <a:defRPr sz="3500"/>
            </a:lvl2pPr>
            <a:lvl3pPr marL="2684861" indent="0">
              <a:buNone/>
              <a:defRPr sz="2900"/>
            </a:lvl3pPr>
            <a:lvl4pPr marL="4027292" indent="0">
              <a:buNone/>
              <a:defRPr sz="2600"/>
            </a:lvl4pPr>
            <a:lvl5pPr marL="5369723" indent="0">
              <a:buNone/>
              <a:defRPr sz="2600"/>
            </a:lvl5pPr>
            <a:lvl6pPr marL="6712153" indent="0">
              <a:buNone/>
              <a:defRPr sz="2600"/>
            </a:lvl6pPr>
            <a:lvl7pPr marL="8054584" indent="0">
              <a:buNone/>
              <a:defRPr sz="2600"/>
            </a:lvl7pPr>
            <a:lvl8pPr marL="9397014" indent="0">
              <a:buNone/>
              <a:defRPr sz="2600"/>
            </a:lvl8pPr>
            <a:lvl9pPr marL="10739445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2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4178" y="540694"/>
            <a:ext cx="30135195" cy="2250281"/>
          </a:xfrm>
          <a:prstGeom prst="rect">
            <a:avLst/>
          </a:prstGeom>
        </p:spPr>
        <p:txBody>
          <a:bodyPr vert="horz" lIns="268486" tIns="134243" rIns="268486" bIns="1342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178" y="3150395"/>
            <a:ext cx="30135195" cy="8910490"/>
          </a:xfrm>
          <a:prstGeom prst="rect">
            <a:avLst/>
          </a:prstGeom>
        </p:spPr>
        <p:txBody>
          <a:bodyPr vert="horz" lIns="268486" tIns="134243" rIns="268486" bIns="134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4178" y="12514065"/>
            <a:ext cx="7812828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0213" y="12514065"/>
            <a:ext cx="10603124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96544" y="12514065"/>
            <a:ext cx="7812828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84861" rtl="0" eaLnBrk="1" latinLnBrk="0" hangingPunct="1">
        <a:spcBef>
          <a:spcPct val="0"/>
        </a:spcBef>
        <a:buNone/>
        <a:defRPr sz="1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6823" indent="-1006823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81450" indent="-839019" algn="l" defTabSz="2684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356077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98507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40938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369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725799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8230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410660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42431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684861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027292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369723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12153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54584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397014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739445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13783" y="1179044"/>
            <a:ext cx="11442389" cy="11692480"/>
            <a:chOff x="1136824" y="1340768"/>
            <a:chExt cx="3240360" cy="3429225"/>
          </a:xfrm>
        </p:grpSpPr>
        <p:pic>
          <p:nvPicPr>
            <p:cNvPr id="1026" name="Picture 2" descr="C:\Users\Dan\CRCHUM\Dropbox\StreamingProject\Template2\images\demo\CrystalWorl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84239" y1="39750" x2="84239" y2="39750"/>
                          <a14:foregroundMark x1="82065" y1="39000" x2="82065" y2="39000"/>
                          <a14:foregroundMark x1="79076" y1="40750" x2="78261" y2="41750"/>
                          <a14:foregroundMark x1="76630" y1="43750" x2="76630" y2="43750"/>
                          <a14:foregroundMark x1="75272" y1="46750" x2="75272" y2="46750"/>
                          <a14:foregroundMark x1="76359" y1="50750" x2="76359" y2="50750"/>
                          <a14:foregroundMark x1="76359" y1="53500" x2="75815" y2="55000"/>
                          <a14:foregroundMark x1="72554" y1="58750" x2="72554" y2="58750"/>
                          <a14:foregroundMark x1="66304" y1="59000" x2="66304" y2="57500"/>
                          <a14:foregroundMark x1="66304" y1="51250" x2="66304" y2="49000"/>
                          <a14:foregroundMark x1="64402" y1="46250" x2="62772" y2="45500"/>
                          <a14:foregroundMark x1="56793" y1="43750" x2="56793" y2="43750"/>
                          <a14:foregroundMark x1="57337" y1="42000" x2="59511" y2="39250"/>
                          <a14:foregroundMark x1="59783" y1="35250" x2="60870" y2="31750"/>
                          <a14:foregroundMark x1="60870" y1="30250" x2="60870" y2="27500"/>
                          <a14:foregroundMark x1="59239" y1="22750" x2="59239" y2="22750"/>
                          <a14:foregroundMark x1="62772" y1="21500" x2="62772" y2="21500"/>
                          <a14:foregroundMark x1="66848" y1="20250" x2="66848" y2="20250"/>
                          <a14:foregroundMark x1="71196" y1="18500" x2="72554" y2="18500"/>
                          <a14:foregroundMark x1="52446" y1="14250" x2="50815" y2="16250"/>
                          <a14:foregroundMark x1="48370" y1="19500" x2="48370" y2="19500"/>
                          <a14:foregroundMark x1="43478" y1="20750" x2="43478" y2="20750"/>
                          <a14:foregroundMark x1="42391" y1="18000" x2="42391" y2="18000"/>
                          <a14:foregroundMark x1="41033" y1="15500" x2="39946" y2="15500"/>
                          <a14:foregroundMark x1="37500" y1="15500" x2="37500" y2="15500"/>
                          <a14:foregroundMark x1="34511" y1="15500" x2="32880" y2="15500"/>
                          <a14:foregroundMark x1="29891" y1="15500" x2="29891" y2="15500"/>
                          <a14:foregroundMark x1="28533" y1="15500" x2="28533" y2="15500"/>
                          <a14:foregroundMark x1="24457" y1="20000" x2="25000" y2="21500"/>
                          <a14:foregroundMark x1="25815" y1="24250" x2="27174" y2="24250"/>
                          <a14:foregroundMark x1="30163" y1="26000" x2="30163" y2="26000"/>
                          <a14:foregroundMark x1="34239" y1="26750" x2="35326" y2="26750"/>
                          <a14:foregroundMark x1="35598" y1="26250" x2="35598" y2="26250"/>
                          <a14:foregroundMark x1="36685" y1="28750" x2="36685" y2="28750"/>
                          <a14:foregroundMark x1="36957" y1="31750" x2="36957" y2="31750"/>
                          <a14:foregroundMark x1="35054" y1="33250" x2="33967" y2="34500"/>
                          <a14:foregroundMark x1="31522" y1="35500" x2="30707" y2="35500"/>
                          <a14:foregroundMark x1="26630" y1="35000" x2="26630" y2="35000"/>
                          <a14:foregroundMark x1="35598" y1="48250" x2="35598" y2="48250"/>
                          <a14:foregroundMark x1="38315" y1="49000" x2="38315" y2="49000"/>
                          <a14:foregroundMark x1="42663" y1="52000" x2="44022" y2="52750"/>
                          <a14:foregroundMark x1="44565" y1="55000" x2="44565" y2="55000"/>
                          <a14:foregroundMark x1="44565" y1="55000" x2="44565" y2="55000"/>
                          <a14:foregroundMark x1="73641" y1="27750" x2="73641" y2="27750"/>
                          <a14:foregroundMark x1="58424" y1="77250" x2="58424" y2="77250"/>
                          <a14:foregroundMark x1="43478" y1="79000" x2="43478" y2="79000"/>
                          <a14:foregroundMark x1="36685" y1="77000" x2="36685" y2="77000"/>
                          <a14:foregroundMark x1="36685" y1="77000" x2="36685" y2="77000"/>
                          <a14:foregroundMark x1="42120" y1="58250" x2="42120" y2="58250"/>
                          <a14:foregroundMark x1="42120" y1="58250" x2="42120" y2="58250"/>
                          <a14:foregroundMark x1="52174" y1="77500" x2="52174" y2="77500"/>
                          <a14:foregroundMark x1="79076" y1="25000" x2="79076" y2="25000"/>
                          <a14:foregroundMark x1="61685" y1="77500" x2="61685" y2="77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230" y="1482671"/>
              <a:ext cx="3024336" cy="328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onut 3"/>
            <p:cNvSpPr/>
            <p:nvPr/>
          </p:nvSpPr>
          <p:spPr>
            <a:xfrm>
              <a:off x="1136824" y="1340768"/>
              <a:ext cx="3240360" cy="3240360"/>
            </a:xfrm>
            <a:prstGeom prst="donut">
              <a:avLst>
                <a:gd name="adj" fmla="val 7514"/>
              </a:avLst>
            </a:prstGeom>
            <a:gradFill>
              <a:gsLst>
                <a:gs pos="69000">
                  <a:schemeClr val="bg1"/>
                </a:gs>
                <a:gs pos="43000">
                  <a:srgbClr val="001739">
                    <a:alpha val="87000"/>
                  </a:srgb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err="1" smtClean="0">
                <a:solidFill>
                  <a:schemeClr val="bg1"/>
                </a:solidFill>
              </a:rPr>
              <a:t>Acces</a:t>
            </a:r>
            <a:r>
              <a:rPr lang="en-CA" sz="8800" dirty="0" smtClean="0">
                <a:solidFill>
                  <a:schemeClr val="bg1"/>
                </a:solidFill>
              </a:rPr>
              <a:t> global/</a:t>
            </a:r>
            <a:r>
              <a:rPr lang="en-CA" sz="8800" dirty="0" err="1" smtClean="0">
                <a:solidFill>
                  <a:schemeClr val="bg1"/>
                </a:solidFill>
              </a:rPr>
              <a:t>mondial</a:t>
            </a:r>
            <a:r>
              <a:rPr lang="en-CA" sz="8800" dirty="0" smtClean="0">
                <a:solidFill>
                  <a:schemeClr val="bg1"/>
                </a:solidFill>
              </a:rPr>
              <a:t> </a:t>
            </a:r>
            <a:r>
              <a:rPr lang="fr-CA" sz="8800" dirty="0" smtClean="0">
                <a:solidFill>
                  <a:schemeClr val="bg1"/>
                </a:solidFill>
              </a:rPr>
              <a:t>à votre contenu</a:t>
            </a:r>
            <a:r>
              <a:rPr lang="en-CA" sz="8800" dirty="0" smtClean="0">
                <a:solidFill>
                  <a:schemeClr val="bg1"/>
                </a:solidFill>
              </a:rPr>
              <a:t> 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031" y="4171112"/>
            <a:ext cx="15121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600" dirty="0" smtClean="0">
                <a:solidFill>
                  <a:schemeClr val="bg1"/>
                </a:solidFill>
              </a:rPr>
              <a:t>Grande sélection de films internationaux.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Regardez des films d’ici et d’</a:t>
            </a:r>
            <a:r>
              <a:rPr lang="fr-CA" sz="6600" dirty="0" err="1" smtClean="0">
                <a:solidFill>
                  <a:schemeClr val="bg1"/>
                </a:solidFill>
              </a:rPr>
              <a:t>ailleur</a:t>
            </a:r>
            <a:r>
              <a:rPr lang="fr-CA" sz="6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Élargissez vos horizons cinématographiques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Destination de choix pour les cinéphiles.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Diversité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Promouvoir la langue française </a:t>
            </a:r>
          </a:p>
        </p:txBody>
      </p:sp>
    </p:spTree>
    <p:extLst>
      <p:ext uri="{BB962C8B-B14F-4D97-AF65-F5344CB8AC3E}">
        <p14:creationId xmlns:p14="http://schemas.microsoft.com/office/powerpoint/2010/main" val="18976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838347" y="671026"/>
            <a:ext cx="14194788" cy="12416522"/>
            <a:chOff x="14838347" y="671026"/>
            <a:chExt cx="14194788" cy="12416522"/>
          </a:xfrm>
        </p:grpSpPr>
        <p:pic>
          <p:nvPicPr>
            <p:cNvPr id="2054" name="Picture 6" descr="C:\Users\Dan\CRCHUM\Dropbox\StreamingProject\Template2\images\demo\Film Roll Grey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65" b="4913"/>
            <a:stretch/>
          </p:blipFill>
          <p:spPr bwMode="auto">
            <a:xfrm>
              <a:off x="16603578" y="1854300"/>
              <a:ext cx="11045821" cy="1037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16093703" y="1350244"/>
              <a:ext cx="3960440" cy="129614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613467" y="2358356"/>
              <a:ext cx="3360555" cy="1080120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8347" y="3048354"/>
              <a:ext cx="3360555" cy="1080120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560620" y="1854301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938893" y="671026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676014" y="987244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116811" y="1350244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66911" y="9037684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088919" y="2785487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34864" y="9787584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310727" y="10630579"/>
              <a:ext cx="2945445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111802" y="11449569"/>
              <a:ext cx="8144370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205573" y="10873505"/>
              <a:ext cx="19145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4386" y="9271124"/>
              <a:ext cx="1914516" cy="3528392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59506" y="10153222"/>
              <a:ext cx="1914516" cy="2358262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078853" y="2646388"/>
              <a:ext cx="1469860" cy="1015312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Donut 45"/>
            <p:cNvSpPr/>
            <p:nvPr/>
          </p:nvSpPr>
          <p:spPr>
            <a:xfrm>
              <a:off x="16813783" y="1179044"/>
              <a:ext cx="11442389" cy="11048515"/>
            </a:xfrm>
            <a:prstGeom prst="donut">
              <a:avLst>
                <a:gd name="adj" fmla="val 7514"/>
              </a:avLst>
            </a:prstGeom>
            <a:gradFill>
              <a:gsLst>
                <a:gs pos="69000">
                  <a:schemeClr val="bg1"/>
                </a:gs>
                <a:gs pos="43000">
                  <a:srgbClr val="001739">
                    <a:alpha val="87000"/>
                  </a:srgb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smtClean="0">
                <a:solidFill>
                  <a:schemeClr val="bg1"/>
                </a:solidFill>
              </a:rPr>
              <a:t>Cinema francophone en </a:t>
            </a:r>
            <a:r>
              <a:rPr lang="en-CA" sz="8800" dirty="0" err="1" smtClean="0">
                <a:solidFill>
                  <a:schemeClr val="bg1"/>
                </a:solidFill>
              </a:rPr>
              <a:t>ligne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1925" y="4221842"/>
            <a:ext cx="1353750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err="1" smtClean="0">
                <a:solidFill>
                  <a:schemeClr val="bg1"/>
                </a:solidFill>
              </a:rPr>
              <a:t>Bla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Offre</a:t>
            </a:r>
            <a:r>
              <a:rPr lang="en-CA" sz="6600" dirty="0" smtClean="0">
                <a:solidFill>
                  <a:schemeClr val="bg1"/>
                </a:solidFill>
              </a:rPr>
              <a:t> la plus </a:t>
            </a:r>
            <a:r>
              <a:rPr lang="en-CA" sz="6600" dirty="0" err="1" smtClean="0">
                <a:solidFill>
                  <a:schemeClr val="bg1"/>
                </a:solidFill>
              </a:rPr>
              <a:t>vaste</a:t>
            </a:r>
            <a:r>
              <a:rPr lang="en-CA" sz="6600" dirty="0" smtClean="0">
                <a:solidFill>
                  <a:schemeClr val="bg1"/>
                </a:solidFill>
              </a:rPr>
              <a:t> selection de films francophone. </a:t>
            </a:r>
            <a:r>
              <a:rPr lang="en-CA" sz="6600" dirty="0" err="1" smtClean="0">
                <a:solidFill>
                  <a:schemeClr val="bg1"/>
                </a:solidFill>
              </a:rPr>
              <a:t>Que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ce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soit</a:t>
            </a:r>
            <a:r>
              <a:rPr lang="en-CA" sz="6600" dirty="0" smtClean="0">
                <a:solidFill>
                  <a:schemeClr val="bg1"/>
                </a:solidFill>
              </a:rPr>
              <a:t>  </a:t>
            </a:r>
            <a:r>
              <a:rPr lang="en-CA" sz="6600" dirty="0" err="1" smtClean="0">
                <a:solidFill>
                  <a:schemeClr val="bg1"/>
                </a:solidFill>
              </a:rPr>
              <a:t>comedie</a:t>
            </a:r>
            <a:r>
              <a:rPr lang="en-CA" sz="6600" dirty="0" smtClean="0">
                <a:solidFill>
                  <a:schemeClr val="bg1"/>
                </a:solidFill>
              </a:rPr>
              <a:t>, </a:t>
            </a:r>
            <a:r>
              <a:rPr lang="en-CA" sz="6600" dirty="0" err="1" smtClean="0">
                <a:solidFill>
                  <a:schemeClr val="bg1"/>
                </a:solidFill>
              </a:rPr>
              <a:t>drame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ou</a:t>
            </a:r>
            <a:r>
              <a:rPr lang="en-CA" sz="6600" dirty="0" smtClean="0">
                <a:solidFill>
                  <a:schemeClr val="bg1"/>
                </a:solidFill>
              </a:rPr>
              <a:t> science-fiction, </a:t>
            </a:r>
            <a:r>
              <a:rPr lang="en-CA" sz="6600" dirty="0" err="1" smtClean="0">
                <a:solidFill>
                  <a:schemeClr val="bg1"/>
                </a:solidFill>
              </a:rPr>
              <a:t>bla</a:t>
            </a:r>
            <a:r>
              <a:rPr lang="en-CA" sz="6600" dirty="0" smtClean="0">
                <a:solidFill>
                  <a:schemeClr val="bg1"/>
                </a:solidFill>
              </a:rPr>
              <a:t>  </a:t>
            </a:r>
            <a:r>
              <a:rPr lang="en-CA" sz="6600" dirty="0" err="1" smtClean="0">
                <a:solidFill>
                  <a:schemeClr val="bg1"/>
                </a:solidFill>
              </a:rPr>
              <a:t>offre</a:t>
            </a:r>
            <a:r>
              <a:rPr lang="en-CA" sz="6600" dirty="0" smtClean="0">
                <a:solidFill>
                  <a:schemeClr val="bg1"/>
                </a:solidFill>
              </a:rPr>
              <a:t> des </a:t>
            </a:r>
            <a:r>
              <a:rPr lang="en-CA" sz="6600" dirty="0" err="1" smtClean="0">
                <a:solidFill>
                  <a:schemeClr val="bg1"/>
                </a:solidFill>
              </a:rPr>
              <a:t>milliers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d’heures</a:t>
            </a:r>
            <a:r>
              <a:rPr lang="en-CA" sz="6600" dirty="0" smtClean="0">
                <a:solidFill>
                  <a:schemeClr val="bg1"/>
                </a:solidFill>
              </a:rPr>
              <a:t> de </a:t>
            </a:r>
            <a:r>
              <a:rPr lang="en-CA" sz="6600" dirty="0" err="1" smtClean="0">
                <a:solidFill>
                  <a:schemeClr val="bg1"/>
                </a:solidFill>
              </a:rPr>
              <a:t>visionnement</a:t>
            </a:r>
            <a:r>
              <a:rPr lang="en-CA" sz="6600" dirty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gratuit</a:t>
            </a:r>
            <a:r>
              <a:rPr lang="en-CA" sz="6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sz="6600" dirty="0" err="1" smtClean="0">
                <a:solidFill>
                  <a:schemeClr val="bg1"/>
                </a:solidFill>
              </a:rPr>
              <a:t>Regardez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vos</a:t>
            </a:r>
            <a:r>
              <a:rPr lang="en-CA" sz="6600" dirty="0" smtClean="0">
                <a:solidFill>
                  <a:schemeClr val="bg1"/>
                </a:solidFill>
              </a:rPr>
              <a:t> films </a:t>
            </a:r>
            <a:r>
              <a:rPr lang="en-CA" sz="6600" dirty="0" err="1" smtClean="0">
                <a:solidFill>
                  <a:schemeClr val="bg1"/>
                </a:solidFill>
              </a:rPr>
              <a:t>pr</a:t>
            </a:r>
            <a:r>
              <a:rPr lang="en-CA" sz="6600" dirty="0" smtClean="0">
                <a:solidFill>
                  <a:schemeClr val="bg1"/>
                </a:solidFill>
              </a:rPr>
              <a:t>/f/r/</a:t>
            </a:r>
            <a:r>
              <a:rPr lang="en-CA" sz="6600" dirty="0" err="1" smtClean="0">
                <a:solidFill>
                  <a:schemeClr val="bg1"/>
                </a:solidFill>
              </a:rPr>
              <a:t>es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gratuitement</a:t>
            </a:r>
            <a:r>
              <a:rPr lang="en-CA" sz="6600" dirty="0" smtClean="0">
                <a:solidFill>
                  <a:schemeClr val="bg1"/>
                </a:solidFill>
              </a:rPr>
              <a:t>, </a:t>
            </a:r>
            <a:r>
              <a:rPr lang="en-CA" sz="6600" dirty="0" err="1" smtClean="0">
                <a:solidFill>
                  <a:schemeClr val="bg1"/>
                </a:solidFill>
              </a:rPr>
              <a:t>sur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demande</a:t>
            </a:r>
            <a:r>
              <a:rPr lang="en-CA" sz="6600" dirty="0" smtClean="0">
                <a:solidFill>
                  <a:schemeClr val="bg1"/>
                </a:solidFill>
              </a:rPr>
              <a:t> et en haute d/</a:t>
            </a:r>
            <a:r>
              <a:rPr lang="en-CA" sz="6600" dirty="0" err="1" smtClean="0">
                <a:solidFill>
                  <a:schemeClr val="bg1"/>
                </a:solidFill>
              </a:rPr>
              <a:t>finition</a:t>
            </a:r>
            <a:r>
              <a:rPr lang="en-CA" sz="6600" dirty="0" smtClean="0">
                <a:solidFill>
                  <a:schemeClr val="bg1"/>
                </a:solidFill>
              </a:rPr>
              <a:t>.</a:t>
            </a:r>
            <a:endParaRPr lang="en-C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15615" y="2727812"/>
            <a:ext cx="6619448" cy="6226076"/>
            <a:chOff x="41567387" y="3935507"/>
            <a:chExt cx="12764383" cy="12005837"/>
          </a:xfrm>
        </p:grpSpPr>
        <p:pic>
          <p:nvPicPr>
            <p:cNvPr id="3075" name="Picture 3" descr="C:\Users\Dan\CRCHUM\Dropbox\StreamingProject\Images\Elderly Coup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09"/>
            <a:stretch/>
          </p:blipFill>
          <p:spPr bwMode="auto">
            <a:xfrm>
              <a:off x="42088591" y="5969433"/>
              <a:ext cx="11077238" cy="8194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45069163" y="5462643"/>
              <a:ext cx="5328592" cy="628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13727" y="5085167"/>
              <a:ext cx="2018043" cy="940099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67387" y="3935507"/>
              <a:ext cx="12126492" cy="12005837"/>
              <a:chOff x="15813268" y="149715"/>
              <a:chExt cx="13387768" cy="1325456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813268" y="1141121"/>
                <a:ext cx="1792603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Donut 3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3930755" y="814705"/>
            <a:ext cx="8212950" cy="6269973"/>
            <a:chOff x="-23222665" y="-17587860"/>
            <a:chExt cx="15726278" cy="12005837"/>
          </a:xfrm>
        </p:grpSpPr>
        <p:sp>
          <p:nvSpPr>
            <p:cNvPr id="2" name="Rectangle 1"/>
            <p:cNvSpPr/>
            <p:nvPr/>
          </p:nvSpPr>
          <p:spPr>
            <a:xfrm>
              <a:off x="-16509786" y="-15954263"/>
              <a:ext cx="5328592" cy="628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076" name="Picture 4" descr="C:\Users\Dan\CRCHUM\Dropbox\StreamingProject\Template2\images\demo\GirlsLapto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96239" y="-15451057"/>
              <a:ext cx="12110997" cy="805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-9514430" y="-15981139"/>
              <a:ext cx="2018043" cy="8938817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3222665" y="-17587860"/>
              <a:ext cx="15133679" cy="12005837"/>
              <a:chOff x="12493303" y="149715"/>
              <a:chExt cx="16707733" cy="1325456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5513071" y="7194285"/>
            <a:ext cx="7783404" cy="5946699"/>
            <a:chOff x="-30293861" y="4410995"/>
            <a:chExt cx="15713975" cy="12005837"/>
          </a:xfrm>
        </p:grpSpPr>
        <p:pic>
          <p:nvPicPr>
            <p:cNvPr id="3074" name="Picture 2" descr="C:\Users\Dan\CRCHUM\Dropbox\StreamingProject\Images\WomanLaptop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58176" y="5972214"/>
              <a:ext cx="12774480" cy="86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-16597930" y="5850684"/>
              <a:ext cx="2018044" cy="940099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30293861" y="4410995"/>
              <a:ext cx="15133679" cy="12005837"/>
              <a:chOff x="12493303" y="149715"/>
              <a:chExt cx="16707733" cy="132545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199522" y="1162342"/>
                <a:ext cx="2200666" cy="1911504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902500" y="1739144"/>
                <a:ext cx="1850321" cy="2108924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 smtClean="0">
                <a:solidFill>
                  <a:schemeClr val="bg1"/>
                </a:solidFill>
              </a:rPr>
              <a:t>Interface de visionnement simple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11925" y="4221842"/>
            <a:ext cx="135375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smtClean="0">
                <a:solidFill>
                  <a:schemeClr val="bg1"/>
                </a:solidFill>
              </a:rPr>
              <a:t>Ambiance agreeable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Confort de chez soi.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Accès facile et direct.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Rechercher facile.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Qualité de visionnement ajustée.</a:t>
            </a:r>
          </a:p>
        </p:txBody>
      </p:sp>
    </p:spTree>
    <p:extLst>
      <p:ext uri="{BB962C8B-B14F-4D97-AF65-F5344CB8AC3E}">
        <p14:creationId xmlns:p14="http://schemas.microsoft.com/office/powerpoint/2010/main" val="17014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47410" y="193024"/>
            <a:ext cx="16847237" cy="13254564"/>
            <a:chOff x="12347410" y="193024"/>
            <a:chExt cx="16847237" cy="13254564"/>
          </a:xfrm>
        </p:grpSpPr>
        <p:pic>
          <p:nvPicPr>
            <p:cNvPr id="4098" name="Picture 2" descr="C:\Users\Dan\CRCHUM\Dropbox\StreamingProject\Template2\images\demo\LockeFolder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4"/>
            <a:stretch/>
          </p:blipFill>
          <p:spPr bwMode="auto">
            <a:xfrm>
              <a:off x="15157599" y="1916625"/>
              <a:ext cx="13482553" cy="956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7481438" y="3623704"/>
              <a:ext cx="1713209" cy="6101797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347410" y="193024"/>
              <a:ext cx="16707733" cy="13254564"/>
              <a:chOff x="12493303" y="149715"/>
              <a:chExt cx="16707733" cy="1325456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Donut 3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511279" y="767045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 smtClean="0">
                <a:solidFill>
                  <a:schemeClr val="bg1"/>
                </a:solidFill>
              </a:rPr>
              <a:t>Contenu légal et protégé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869" y="2594082"/>
            <a:ext cx="13537504" cy="214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600" dirty="0" err="1" smtClean="0">
                <a:solidFill>
                  <a:schemeClr val="bg1"/>
                </a:solidFill>
              </a:rPr>
              <a:t>Systemes</a:t>
            </a:r>
            <a:r>
              <a:rPr lang="fr-CA" sz="6600" dirty="0" smtClean="0">
                <a:solidFill>
                  <a:schemeClr val="bg1"/>
                </a:solidFill>
              </a:rPr>
              <a:t> des protection qui permet un visionnement sécuritaire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Technologies SSL et </a:t>
            </a:r>
            <a:r>
              <a:rPr lang="fr-CA" sz="6600" i="1" dirty="0" err="1" smtClean="0">
                <a:solidFill>
                  <a:schemeClr val="bg1"/>
                </a:solidFill>
              </a:rPr>
              <a:t>temporary</a:t>
            </a:r>
            <a:r>
              <a:rPr lang="fr-CA" sz="6600" i="1" dirty="0" smtClean="0">
                <a:solidFill>
                  <a:schemeClr val="bg1"/>
                </a:solidFill>
              </a:rPr>
              <a:t> </a:t>
            </a:r>
            <a:r>
              <a:rPr lang="fr-CA" sz="6600" i="1" dirty="0" err="1" smtClean="0">
                <a:solidFill>
                  <a:schemeClr val="bg1"/>
                </a:solidFill>
              </a:rPr>
              <a:t>token</a:t>
            </a:r>
            <a:r>
              <a:rPr lang="fr-CA" sz="6600" dirty="0" smtClean="0">
                <a:solidFill>
                  <a:schemeClr val="bg1"/>
                </a:solidFill>
              </a:rPr>
              <a:t> utilisés.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Communication par RTMP protégé.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Équipe dédié à la protection de votre contenu.</a:t>
            </a:r>
            <a:endParaRPr lang="en-CA" sz="6600" dirty="0">
              <a:solidFill>
                <a:schemeClr val="bg1"/>
              </a:solidFill>
            </a:endParaRPr>
          </a:p>
          <a:p>
            <a:r>
              <a:rPr lang="fr-CA" sz="6600" dirty="0" smtClean="0">
                <a:solidFill>
                  <a:schemeClr val="bg1"/>
                </a:solidFill>
              </a:rPr>
              <a:t>Détails sur les utilisateurs conservés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Statistique d’utilisation.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permettant de détecter des activités frauduleuses.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Embrouillage des données sensibles permettant de décourager la forte majorité des malfaiteurs.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Liens accès au contenu temporaire empêchant d’autres site de publier votre contenu.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Protocole de transfère de données sécurisé entre le serveur et l’utilisateur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Possibilité de bloquer l’accès à certains utilisateurs.</a:t>
            </a:r>
          </a:p>
        </p:txBody>
      </p:sp>
    </p:spTree>
    <p:extLst>
      <p:ext uri="{BB962C8B-B14F-4D97-AF65-F5344CB8AC3E}">
        <p14:creationId xmlns:p14="http://schemas.microsoft.com/office/powerpoint/2010/main" val="4120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0362" y="1269563"/>
            <a:ext cx="13969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Algerian" panose="04020705040A02060702" pitchFamily="82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2529" y="10063212"/>
            <a:ext cx="7842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Bodoni MT" panose="02070603080606020203" pitchFamily="18" charset="0"/>
                <a:cs typeface="Aharoni" panose="02010803020104030203" pitchFamily="2" charset="-79"/>
              </a:rPr>
              <a:t>CineLoge </a:t>
            </a:r>
            <a:endParaRPr lang="en-CA" sz="15000" dirty="0">
              <a:latin typeface="Bodoni MT" panose="020706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2529" y="7390243"/>
            <a:ext cx="110532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0362" y="4590604"/>
            <a:ext cx="110532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CineLoge</a:t>
            </a:r>
            <a:endParaRPr lang="en-CA" sz="15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31883" y="1361798"/>
            <a:ext cx="13969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Bodoni MT Condensed" panose="02070606080606020203" pitchFamily="18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Bodoni MT Condensed" panose="02070606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90047" y="9881562"/>
            <a:ext cx="110532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Modern No. 20" panose="02070704070505020303" pitchFamily="18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Modern No. 20" panose="02070704070505020303" pitchFamily="18" charset="0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14050" y="7482478"/>
            <a:ext cx="110532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Harlow Solid Italic" panose="04030604020F02020D02" pitchFamily="82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Harlow Solid Italic" panose="04030604020F02020D02" pitchFamily="82" charset="0"/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14050" y="4303914"/>
            <a:ext cx="110532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dirty="0" smtClean="0">
                <a:latin typeface="Forte" panose="03060902040502070203" pitchFamily="66" charset="0"/>
                <a:cs typeface="Aharoni" panose="02010803020104030203" pitchFamily="2" charset="-79"/>
              </a:rPr>
              <a:t>CineLoge</a:t>
            </a:r>
            <a:endParaRPr lang="en-CA" sz="15000" dirty="0"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3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335" y="2286348"/>
            <a:ext cx="8208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0" dirty="0" smtClean="0">
                <a:latin typeface="Bodoni MT" panose="02070603080606020203" pitchFamily="18" charset="0"/>
                <a:cs typeface="Aharoni" panose="02010803020104030203" pitchFamily="2" charset="-79"/>
              </a:rPr>
              <a:t>CineLoge</a:t>
            </a:r>
            <a:endParaRPr lang="en-CA" sz="16000" dirty="0">
              <a:latin typeface="Bodoni MT" panose="020706030806060202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70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205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23</cp:revision>
  <dcterms:created xsi:type="dcterms:W3CDTF">2014-08-05T20:06:00Z</dcterms:created>
  <dcterms:modified xsi:type="dcterms:W3CDTF">2014-08-11T22:30:20Z</dcterms:modified>
</cp:coreProperties>
</file>