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67" r:id="rId3"/>
    <p:sldId id="304" r:id="rId4"/>
    <p:sldId id="308" r:id="rId5"/>
    <p:sldId id="310" r:id="rId6"/>
    <p:sldId id="311" r:id="rId7"/>
    <p:sldId id="313" r:id="rId8"/>
    <p:sldId id="314" r:id="rId9"/>
    <p:sldId id="320" r:id="rId10"/>
    <p:sldId id="329" r:id="rId11"/>
    <p:sldId id="321" r:id="rId12"/>
    <p:sldId id="341" r:id="rId13"/>
    <p:sldId id="323" r:id="rId14"/>
    <p:sldId id="330" r:id="rId15"/>
    <p:sldId id="322" r:id="rId16"/>
    <p:sldId id="324" r:id="rId17"/>
    <p:sldId id="325" r:id="rId18"/>
    <p:sldId id="347" r:id="rId19"/>
    <p:sldId id="348" r:id="rId20"/>
    <p:sldId id="349" r:id="rId21"/>
    <p:sldId id="351" r:id="rId22"/>
    <p:sldId id="350" r:id="rId23"/>
    <p:sldId id="319" r:id="rId24"/>
    <p:sldId id="352" r:id="rId25"/>
    <p:sldId id="328" r:id="rId26"/>
    <p:sldId id="327" r:id="rId27"/>
    <p:sldId id="331" r:id="rId28"/>
    <p:sldId id="332" r:id="rId29"/>
    <p:sldId id="333" r:id="rId30"/>
    <p:sldId id="334" r:id="rId31"/>
    <p:sldId id="342" r:id="rId32"/>
    <p:sldId id="335" r:id="rId33"/>
    <p:sldId id="336" r:id="rId34"/>
    <p:sldId id="337" r:id="rId35"/>
    <p:sldId id="353" r:id="rId36"/>
    <p:sldId id="354" r:id="rId37"/>
    <p:sldId id="338" r:id="rId38"/>
    <p:sldId id="339" r:id="rId39"/>
    <p:sldId id="326" r:id="rId40"/>
    <p:sldId id="346" r:id="rId41"/>
    <p:sldId id="343" r:id="rId42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4A4D4D"/>
    <a:srgbClr val="616161"/>
    <a:srgbClr val="21251F"/>
    <a:srgbClr val="3D3E3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0" autoAdjust="0"/>
    <p:restoredTop sz="94637" autoAdjust="0"/>
  </p:normalViewPr>
  <p:slideViewPr>
    <p:cSldViewPr snapToGrid="0">
      <p:cViewPr>
        <p:scale>
          <a:sx n="55" d="100"/>
          <a:sy n="55" d="100"/>
        </p:scale>
        <p:origin x="-280" y="-80"/>
      </p:cViewPr>
      <p:guideLst>
        <p:guide orient="horz" pos="736"/>
        <p:guide orient="horz" pos="3616"/>
        <p:guide pos="7681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DBFD9-9B0B-B342-95C5-3233717009F6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98994-12C2-6D44-9A53-55BCFF17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FC083-584E-2B42-8506-B7C117FA47B3}" type="datetimeFigureOut">
              <a:rPr lang="en-US" smtClean="0"/>
              <a:t>2014-04-24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10585-DA0C-554C-BEC8-A29C2A22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7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10585-DA0C-554C-BEC8-A29C2A22C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884764" y="7351183"/>
            <a:ext cx="6121554" cy="105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-100" baseline="0"/>
            </a:lvl1pPr>
          </a:lstStyle>
          <a:p>
            <a:pPr lvl="0"/>
            <a:r>
              <a:rPr lang="en-US" dirty="0" smtClean="0"/>
              <a:t>Month 01, 2013</a:t>
            </a:r>
            <a:endParaRPr lang="en-U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884764" y="5310911"/>
            <a:ext cx="21948775" cy="2008908"/>
          </a:xfrm>
          <a:prstGeom prst="rect">
            <a:avLst/>
          </a:prstGeom>
        </p:spPr>
        <p:txBody>
          <a:bodyPr/>
          <a:lstStyle>
            <a:lvl1pPr algn="l">
              <a:defRPr spc="-300"/>
            </a:lvl1pPr>
          </a:lstStyle>
          <a:p>
            <a:r>
              <a:rPr lang="en-CA" dirty="0" smtClean="0"/>
              <a:t>Presentation title goes here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892613" y="12992434"/>
            <a:ext cx="3594818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pPr lvl="0"/>
            <a:r>
              <a:rPr lang="en-CA" dirty="0" smtClean="0"/>
              <a:t>PRESENTATION TITLE HERE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422440" y="12992434"/>
            <a:ext cx="6367658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pPr lvl="0"/>
            <a:r>
              <a:rPr lang="en-CA" dirty="0" smtClean="0"/>
              <a:t>CLIENT NAME OR CASE STUDY</a:t>
            </a:r>
          </a:p>
        </p:txBody>
      </p:sp>
      <p:sp>
        <p:nvSpPr>
          <p:cNvPr id="38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018750" y="13087350"/>
            <a:ext cx="2968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0000"/>
              </a:lnSpc>
              <a:defRPr sz="2100">
                <a:solidFill>
                  <a:schemeClr val="tx1"/>
                </a:solidFill>
                <a:latin typeface="DIN Next LT Pro" charset="0"/>
                <a:ea typeface="ＭＳ Ｐゴシック" charset="0"/>
                <a:cs typeface="DIN Next LT Pro" charset="0"/>
                <a:sym typeface="DIN Next LT Pro" charset="0"/>
              </a:defRPr>
            </a:lvl1pPr>
            <a:lvl2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762345" y="13095928"/>
            <a:ext cx="0" cy="27779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9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884764" y="7351183"/>
            <a:ext cx="6121554" cy="105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-100" baseline="0"/>
            </a:lvl1pPr>
          </a:lstStyle>
          <a:p>
            <a:pPr lvl="0"/>
            <a:r>
              <a:rPr lang="en-US" dirty="0" smtClean="0"/>
              <a:t>Month 01, 2013</a:t>
            </a:r>
            <a:endParaRPr lang="en-U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884764" y="3612438"/>
            <a:ext cx="21948775" cy="3707380"/>
          </a:xfrm>
          <a:prstGeom prst="rect">
            <a:avLst/>
          </a:prstGeom>
        </p:spPr>
        <p:txBody>
          <a:bodyPr/>
          <a:lstStyle>
            <a:lvl1pPr algn="l">
              <a:defRPr spc="-300"/>
            </a:lvl1pPr>
          </a:lstStyle>
          <a:p>
            <a:pPr>
              <a:defRPr/>
            </a:pPr>
            <a:r>
              <a:rPr lang="en-US" sz="11000" spc="-300" dirty="0" smtClean="0">
                <a:solidFill>
                  <a:schemeClr val="tx1"/>
                </a:solidFill>
                <a:latin typeface="Plantin MT Std" charset="0"/>
                <a:ea typeface="ＭＳ Ｐゴシック" charset="0"/>
                <a:cs typeface="ＭＳ Ｐゴシック" charset="0"/>
                <a:sym typeface="Plantin MT Std" charset="0"/>
              </a:rPr>
              <a:t>Two line presentation title for the</a:t>
            </a:r>
            <a:br>
              <a:rPr lang="en-US" sz="11000" spc="-300" dirty="0" smtClean="0">
                <a:solidFill>
                  <a:schemeClr val="tx1"/>
                </a:solidFill>
                <a:latin typeface="Plantin MT Std" charset="0"/>
                <a:ea typeface="ＭＳ Ｐゴシック" charset="0"/>
                <a:cs typeface="ＭＳ Ｐゴシック" charset="0"/>
                <a:sym typeface="Plantin MT Std" charset="0"/>
              </a:rPr>
            </a:br>
            <a:r>
              <a:rPr lang="en-US" sz="11000" spc="-300" dirty="0" smtClean="0">
                <a:solidFill>
                  <a:schemeClr val="tx1"/>
                </a:solidFill>
                <a:latin typeface="Plantin MT Std" charset="0"/>
                <a:ea typeface="ＭＳ Ｐゴシック" charset="0"/>
                <a:cs typeface="ＭＳ Ｐゴシック" charset="0"/>
                <a:sym typeface="Plantin MT Std" charset="0"/>
              </a:rPr>
              <a:t>new deck goes here</a:t>
            </a:r>
            <a:endParaRPr lang="en-US" sz="11000" spc="-150" dirty="0">
              <a:solidFill>
                <a:schemeClr val="tx1"/>
              </a:solidFill>
              <a:latin typeface="Plantin MT Std" charset="0"/>
              <a:ea typeface="ＭＳ Ｐゴシック" charset="0"/>
              <a:cs typeface="ＭＳ Ｐゴシック" charset="0"/>
              <a:sym typeface="Plantin MT Std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892613" y="12992434"/>
            <a:ext cx="3594818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pPr lvl="0"/>
            <a:r>
              <a:rPr lang="en-CA" dirty="0" smtClean="0"/>
              <a:t>PRESENTATION TITLE HERE</a:t>
            </a:r>
          </a:p>
        </p:txBody>
      </p:sp>
      <p:sp>
        <p:nvSpPr>
          <p:cNvPr id="38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018750" y="13087350"/>
            <a:ext cx="2968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0000"/>
              </a:lnSpc>
              <a:defRPr sz="2100">
                <a:solidFill>
                  <a:schemeClr val="tx1"/>
                </a:solidFill>
                <a:latin typeface="DIN Next LT Pro" charset="0"/>
                <a:ea typeface="ＭＳ Ｐゴシック" charset="0"/>
                <a:cs typeface="DIN Next LT Pro" charset="0"/>
                <a:sym typeface="DIN Next LT Pro" charset="0"/>
              </a:defRPr>
            </a:lvl1pPr>
            <a:lvl2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762345" y="13095928"/>
            <a:ext cx="0" cy="27779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422440" y="12992434"/>
            <a:ext cx="6367658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pPr lvl="0"/>
            <a:r>
              <a:rPr lang="en-CA" dirty="0" smtClean="0"/>
              <a:t>CLIENT NAME OR CASE STUDY</a:t>
            </a:r>
          </a:p>
        </p:txBody>
      </p:sp>
    </p:spTree>
    <p:extLst>
      <p:ext uri="{BB962C8B-B14F-4D97-AF65-F5344CB8AC3E}">
        <p14:creationId xmlns:p14="http://schemas.microsoft.com/office/powerpoint/2010/main" val="421339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884764" y="7351183"/>
            <a:ext cx="6121554" cy="1058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-100" baseline="0"/>
            </a:lvl1pPr>
          </a:lstStyle>
          <a:p>
            <a:pPr lvl="0"/>
            <a:r>
              <a:rPr lang="en-US" dirty="0" smtClean="0"/>
              <a:t>Month 01, 2013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892613" y="12992434"/>
            <a:ext cx="3594818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pPr lvl="0"/>
            <a:r>
              <a:rPr lang="en-CA" dirty="0" smtClean="0"/>
              <a:t>PRESENTATION TITLE HERE</a:t>
            </a:r>
          </a:p>
        </p:txBody>
      </p:sp>
      <p:sp>
        <p:nvSpPr>
          <p:cNvPr id="1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018750" y="13087350"/>
            <a:ext cx="2968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0000"/>
              </a:lnSpc>
              <a:defRPr sz="2100">
                <a:solidFill>
                  <a:schemeClr val="tx1"/>
                </a:solidFill>
                <a:latin typeface="DIN Next LT Pro" charset="0"/>
                <a:ea typeface="ＭＳ Ｐゴシック" charset="0"/>
                <a:cs typeface="DIN Next LT Pro" charset="0"/>
                <a:sym typeface="DIN Next LT Pro" charset="0"/>
              </a:defRPr>
            </a:lvl1pPr>
            <a:lvl2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23"/>
          <p:cNvSpPr>
            <a:spLocks noGrp="1"/>
          </p:cNvSpPr>
          <p:nvPr>
            <p:ph type="title" hasCustomPrompt="1"/>
          </p:nvPr>
        </p:nvSpPr>
        <p:spPr>
          <a:xfrm>
            <a:off x="884764" y="5126183"/>
            <a:ext cx="20959496" cy="20089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4400" spc="-300" baseline="0"/>
            </a:lvl1pPr>
          </a:lstStyle>
          <a:p>
            <a:r>
              <a:rPr lang="en-CA" dirty="0" smtClean="0"/>
              <a:t>Large 1-line title goes here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62345" y="13095928"/>
            <a:ext cx="0" cy="27779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422440" y="12992434"/>
            <a:ext cx="6367658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pPr lvl="0"/>
            <a:r>
              <a:rPr lang="en-CA" dirty="0" smtClean="0"/>
              <a:t>CLIENT NAME OR CASE STUDY</a:t>
            </a:r>
          </a:p>
        </p:txBody>
      </p:sp>
    </p:spTree>
    <p:extLst>
      <p:ext uri="{BB962C8B-B14F-4D97-AF65-F5344CB8AC3E}">
        <p14:creationId xmlns:p14="http://schemas.microsoft.com/office/powerpoint/2010/main" val="12534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65189"/>
            <a:ext cx="24387175" cy="128625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200" baseline="0"/>
            </a:lvl1pPr>
          </a:lstStyle>
          <a:p>
            <a:r>
              <a:rPr lang="en-US" dirty="0" smtClean="0"/>
              <a:t>Drag full-bleed image to slide and it will appear behind the green, semi-transparent background shape</a:t>
            </a:r>
            <a:endParaRPr lang="en-US" dirty="0"/>
          </a:p>
        </p:txBody>
      </p:sp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995363" y="7450138"/>
            <a:ext cx="22321837" cy="285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892613" y="12992434"/>
            <a:ext cx="3594818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pPr lvl="0"/>
            <a:r>
              <a:rPr lang="en-CA" dirty="0" smtClean="0"/>
              <a:t>PRESENTATION TITLE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07530" y="959090"/>
            <a:ext cx="22394259" cy="171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0" baseline="0">
                <a:latin typeface="Plantin MT Std"/>
              </a:defRPr>
            </a:lvl1pPr>
          </a:lstStyle>
          <a:p>
            <a:pPr lvl="0"/>
            <a:r>
              <a:rPr lang="en-US" dirty="0" smtClean="0"/>
              <a:t>Category Title goes here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907535" y="7955992"/>
            <a:ext cx="19543713" cy="429480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baseline="0">
                <a:latin typeface="Plantin MT Std"/>
              </a:defRPr>
            </a:lvl1pPr>
          </a:lstStyle>
          <a:p>
            <a:pPr lvl="0"/>
            <a:r>
              <a:rPr lang="en-US" dirty="0" smtClean="0"/>
              <a:t>Paragraph to explain the category goes here.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018750" y="13087350"/>
            <a:ext cx="2968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0000"/>
              </a:lnSpc>
              <a:defRPr sz="2100">
                <a:solidFill>
                  <a:schemeClr val="tx1"/>
                </a:solidFill>
                <a:latin typeface="DIN Next LT Pro" charset="0"/>
                <a:ea typeface="ＭＳ Ｐゴシック" charset="0"/>
                <a:cs typeface="DIN Next LT Pro" charset="0"/>
                <a:sym typeface="DIN Next LT Pro" charset="0"/>
              </a:defRPr>
            </a:lvl1pPr>
            <a:lvl2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762345" y="13095928"/>
            <a:ext cx="0" cy="27779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422440" y="12992434"/>
            <a:ext cx="6367658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pPr lvl="0"/>
            <a:r>
              <a:rPr lang="en-CA" dirty="0" smtClean="0"/>
              <a:t>CLIENT NAME OR CASE STUDY</a:t>
            </a:r>
          </a:p>
        </p:txBody>
      </p:sp>
    </p:spTree>
    <p:extLst>
      <p:ext uri="{BB962C8B-B14F-4D97-AF65-F5344CB8AC3E}">
        <p14:creationId xmlns:p14="http://schemas.microsoft.com/office/powerpoint/2010/main" val="5304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995363" y="1539875"/>
            <a:ext cx="22321837" cy="28575"/>
          </a:xfrm>
          <a:prstGeom prst="line">
            <a:avLst/>
          </a:prstGeom>
          <a:noFill/>
          <a:ln w="25400" cap="rnd">
            <a:solidFill>
              <a:srgbClr val="797A7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37096" y="304797"/>
            <a:ext cx="21948775" cy="101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000"/>
            </a:lvl1pPr>
          </a:lstStyle>
          <a:p>
            <a:r>
              <a:rPr lang="en-CA" dirty="0" smtClean="0"/>
              <a:t>Title goes here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3047663"/>
            <a:ext cx="76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892613" y="12982539"/>
            <a:ext cx="3594818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r>
              <a:rPr lang="en-US" sz="2000" dirty="0" smtClean="0">
                <a:solidFill>
                  <a:srgbClr val="616161"/>
                </a:solidFill>
                <a:latin typeface="DIN Next LT Pro Bold" charset="0"/>
              </a:rPr>
              <a:t>PRESENTATION TITLE HERE</a:t>
            </a:r>
            <a:endParaRPr lang="en-US" sz="2000" dirty="0">
              <a:solidFill>
                <a:srgbClr val="616161"/>
              </a:solidFill>
              <a:latin typeface="DIN Next LT Pro Bold" charset="0"/>
              <a:ea typeface="ＭＳ Ｐゴシック" charset="0"/>
              <a:cs typeface="ＭＳ Ｐゴシック" charset="0"/>
              <a:sym typeface="DIN Next LT Pro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931863" y="2182813"/>
            <a:ext cx="22383750" cy="986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200"/>
            </a:lvl1pPr>
          </a:lstStyle>
          <a:p>
            <a:r>
              <a:rPr lang="en-US" dirty="0" smtClean="0"/>
              <a:t>Drag and drop image here (no text to be added to this slide except for title)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5422440" y="12982539"/>
            <a:ext cx="6372000" cy="487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DIN Next LT Pro"/>
              </a:defRPr>
            </a:lvl1pPr>
            <a:lvl3pPr marL="2177278" indent="0">
              <a:buNone/>
              <a:defRPr/>
            </a:lvl3pPr>
          </a:lstStyle>
          <a:p>
            <a:r>
              <a:rPr lang="en-US" sz="2000" dirty="0" smtClean="0">
                <a:solidFill>
                  <a:srgbClr val="616161"/>
                </a:solidFill>
                <a:latin typeface="DIN Next LT Pro Bold" charset="0"/>
                <a:ea typeface="ＭＳ Ｐゴシック" charset="0"/>
                <a:cs typeface="ＭＳ Ｐゴシック" charset="0"/>
                <a:sym typeface="DIN Next LT Pro" charset="0"/>
              </a:rPr>
              <a:t>CLIENT NAME OR CASE STUDY</a:t>
            </a:r>
            <a:endParaRPr lang="en-US" sz="2000" dirty="0">
              <a:solidFill>
                <a:srgbClr val="616161"/>
              </a:solidFill>
              <a:latin typeface="DIN Next LT Pro Bold" charset="0"/>
              <a:ea typeface="ＭＳ Ｐゴシック" charset="0"/>
              <a:cs typeface="ＭＳ Ｐゴシック" charset="0"/>
              <a:sym typeface="DIN Next LT Pro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 userDrawn="1"/>
        </p:nvSpPr>
        <p:spPr bwMode="auto">
          <a:xfrm>
            <a:off x="23018750" y="13087350"/>
            <a:ext cx="2968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088639" rtl="0" eaLnBrk="1" latinLnBrk="0" hangingPunct="1">
              <a:lnSpc>
                <a:spcPct val="70000"/>
              </a:lnSpc>
              <a:defRPr sz="2100" kern="1200">
                <a:solidFill>
                  <a:schemeClr val="tx1"/>
                </a:solidFill>
                <a:latin typeface="DIN Next LT Pro" charset="0"/>
                <a:ea typeface="ＭＳ Ｐゴシック" charset="0"/>
                <a:cs typeface="DIN Next LT Pro" charset="0"/>
                <a:sym typeface="DIN Next LT Pro" charset="0"/>
              </a:defRPr>
            </a:lvl1pPr>
            <a:lvl2pPr marL="1088639" algn="l" defTabSz="1088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177278" algn="l" defTabSz="1088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265917" algn="l" defTabSz="1088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354556" algn="l" defTabSz="1088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443195" algn="l" defTabSz="1088639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6pPr>
            <a:lvl7pPr marL="6531834" algn="l" defTabSz="1088639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7pPr>
            <a:lvl8pPr marL="7620472" algn="l" defTabSz="1088639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8pPr>
            <a:lvl9pPr marL="8709111" algn="l" defTabSz="1088639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/>
          </p:cNvSpPr>
          <p:nvPr userDrawn="1"/>
        </p:nvSpPr>
        <p:spPr bwMode="auto">
          <a:xfrm>
            <a:off x="0" y="12700000"/>
            <a:ext cx="24384000" cy="1016000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DIN Next LT Pro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863" y="13081000"/>
            <a:ext cx="1016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20458240" y="13095928"/>
            <a:ext cx="0" cy="27779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2495734" y="13095928"/>
            <a:ext cx="0" cy="27779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95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83" r:id="rId5"/>
  </p:sldLayoutIdLst>
  <p:hf hdr="0" ftr="0" dt="0"/>
  <p:txStyles>
    <p:titleStyle>
      <a:lvl1pPr algn="l" defTabSz="1088639" rtl="0" eaLnBrk="1" latinLnBrk="0" hangingPunct="1">
        <a:spcBef>
          <a:spcPct val="0"/>
        </a:spcBef>
        <a:buNone/>
        <a:defRPr sz="11000" kern="1200">
          <a:solidFill>
            <a:schemeClr val="tx1"/>
          </a:solidFill>
          <a:latin typeface="Plantin MT Std"/>
          <a:ea typeface="+mj-ea"/>
          <a:cs typeface="+mj-cs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DIN Next LT Pro Light"/>
          <a:ea typeface="+mn-ea"/>
          <a:cs typeface="+mn-cs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DIN Next LT Pro Light"/>
          <a:ea typeface="+mn-ea"/>
          <a:cs typeface="+mn-cs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DIN Next LT Pro Light"/>
          <a:ea typeface="+mn-ea"/>
          <a:cs typeface="+mn-cs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DIN Next LT Pro Light"/>
          <a:ea typeface="+mn-ea"/>
          <a:cs typeface="+mn-cs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5000" kern="1200">
          <a:solidFill>
            <a:schemeClr val="tx1"/>
          </a:solidFill>
          <a:latin typeface="DIN Next LT Pro Light"/>
          <a:ea typeface="+mn-ea"/>
          <a:cs typeface="+mn-c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April 17,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To cache, or not to cache, 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Validation &amp; Caching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</a:t>
            </a:r>
            <a:endParaRPr lang="en-US" dirty="0"/>
          </a:p>
        </p:txBody>
      </p:sp>
      <p:sp>
        <p:nvSpPr>
          <p:cNvPr id="12" name="Freeform 4"/>
          <p:cNvSpPr>
            <a:spLocks/>
          </p:cNvSpPr>
          <p:nvPr/>
        </p:nvSpPr>
        <p:spPr bwMode="auto">
          <a:xfrm>
            <a:off x="19989800" y="2867025"/>
            <a:ext cx="1143000" cy="11445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0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0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0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2147483647 w 21600"/>
              <a:gd name="T95" fmla="*/ 2147483647 h 21600"/>
              <a:gd name="T96" fmla="*/ 2147483647 w 21600"/>
              <a:gd name="T97" fmla="*/ 2147483647 h 21600"/>
              <a:gd name="T98" fmla="*/ 2147483647 w 21600"/>
              <a:gd name="T99" fmla="*/ 2147483647 h 21600"/>
              <a:gd name="T100" fmla="*/ 2147483647 w 21600"/>
              <a:gd name="T101" fmla="*/ 2147483647 h 216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600" h="21600">
                <a:moveTo>
                  <a:pt x="18006" y="16528"/>
                </a:moveTo>
                <a:cubicBezTo>
                  <a:pt x="18248" y="16769"/>
                  <a:pt x="18260" y="16947"/>
                  <a:pt x="18246" y="17075"/>
                </a:cubicBezTo>
                <a:cubicBezTo>
                  <a:pt x="18217" y="17292"/>
                  <a:pt x="18057" y="17558"/>
                  <a:pt x="17808" y="17808"/>
                </a:cubicBezTo>
                <a:cubicBezTo>
                  <a:pt x="17559" y="18059"/>
                  <a:pt x="17291" y="18217"/>
                  <a:pt x="17073" y="18246"/>
                </a:cubicBezTo>
                <a:cubicBezTo>
                  <a:pt x="17049" y="18248"/>
                  <a:pt x="17025" y="18250"/>
                  <a:pt x="17004" y="18250"/>
                </a:cubicBezTo>
                <a:cubicBezTo>
                  <a:pt x="16849" y="18250"/>
                  <a:pt x="16691" y="18171"/>
                  <a:pt x="16526" y="18006"/>
                </a:cubicBezTo>
                <a:lnTo>
                  <a:pt x="13041" y="14521"/>
                </a:lnTo>
                <a:cubicBezTo>
                  <a:pt x="13016" y="14494"/>
                  <a:pt x="12990" y="14467"/>
                  <a:pt x="12965" y="14441"/>
                </a:cubicBezTo>
                <a:cubicBezTo>
                  <a:pt x="12903" y="14387"/>
                  <a:pt x="12838" y="14329"/>
                  <a:pt x="12772" y="14278"/>
                </a:cubicBezTo>
                <a:lnTo>
                  <a:pt x="12743" y="14256"/>
                </a:lnTo>
                <a:cubicBezTo>
                  <a:pt x="12238" y="13876"/>
                  <a:pt x="11567" y="13678"/>
                  <a:pt x="10801" y="13678"/>
                </a:cubicBezTo>
                <a:cubicBezTo>
                  <a:pt x="10035" y="13678"/>
                  <a:pt x="9364" y="13876"/>
                  <a:pt x="8857" y="14256"/>
                </a:cubicBezTo>
                <a:cubicBezTo>
                  <a:pt x="8846" y="14263"/>
                  <a:pt x="8837" y="14270"/>
                  <a:pt x="8837" y="14270"/>
                </a:cubicBezTo>
                <a:cubicBezTo>
                  <a:pt x="8762" y="14329"/>
                  <a:pt x="8699" y="14385"/>
                  <a:pt x="8637" y="14441"/>
                </a:cubicBezTo>
                <a:cubicBezTo>
                  <a:pt x="8612" y="14467"/>
                  <a:pt x="8584" y="14494"/>
                  <a:pt x="8559" y="14521"/>
                </a:cubicBezTo>
                <a:lnTo>
                  <a:pt x="5074" y="18006"/>
                </a:lnTo>
                <a:cubicBezTo>
                  <a:pt x="4909" y="18171"/>
                  <a:pt x="4753" y="18250"/>
                  <a:pt x="4597" y="18250"/>
                </a:cubicBezTo>
                <a:cubicBezTo>
                  <a:pt x="4575" y="18250"/>
                  <a:pt x="4553" y="18248"/>
                  <a:pt x="4528" y="18246"/>
                </a:cubicBezTo>
                <a:cubicBezTo>
                  <a:pt x="4310" y="18217"/>
                  <a:pt x="4043" y="18059"/>
                  <a:pt x="3792" y="17808"/>
                </a:cubicBezTo>
                <a:cubicBezTo>
                  <a:pt x="3543" y="17558"/>
                  <a:pt x="3384" y="17292"/>
                  <a:pt x="3356" y="17075"/>
                </a:cubicBezTo>
                <a:cubicBezTo>
                  <a:pt x="3340" y="16947"/>
                  <a:pt x="3353" y="16769"/>
                  <a:pt x="3594" y="16528"/>
                </a:cubicBezTo>
                <a:lnTo>
                  <a:pt x="7079" y="13043"/>
                </a:lnTo>
                <a:cubicBezTo>
                  <a:pt x="7108" y="13017"/>
                  <a:pt x="7134" y="12990"/>
                  <a:pt x="7159" y="12965"/>
                </a:cubicBezTo>
                <a:cubicBezTo>
                  <a:pt x="7215" y="12905"/>
                  <a:pt x="7272" y="12839"/>
                  <a:pt x="7324" y="12774"/>
                </a:cubicBezTo>
                <a:cubicBezTo>
                  <a:pt x="7324" y="12774"/>
                  <a:pt x="7339" y="12754"/>
                  <a:pt x="7346" y="12743"/>
                </a:cubicBezTo>
                <a:cubicBezTo>
                  <a:pt x="7726" y="12237"/>
                  <a:pt x="7924" y="11565"/>
                  <a:pt x="7924" y="10800"/>
                </a:cubicBezTo>
                <a:cubicBezTo>
                  <a:pt x="7924" y="10036"/>
                  <a:pt x="7726" y="9364"/>
                  <a:pt x="7346" y="8857"/>
                </a:cubicBezTo>
                <a:lnTo>
                  <a:pt x="7324" y="8828"/>
                </a:lnTo>
                <a:cubicBezTo>
                  <a:pt x="7272" y="8762"/>
                  <a:pt x="7217" y="8699"/>
                  <a:pt x="7159" y="8637"/>
                </a:cubicBezTo>
                <a:cubicBezTo>
                  <a:pt x="7134" y="8612"/>
                  <a:pt x="7108" y="8583"/>
                  <a:pt x="7079" y="8557"/>
                </a:cubicBezTo>
                <a:lnTo>
                  <a:pt x="3594" y="5074"/>
                </a:lnTo>
                <a:cubicBezTo>
                  <a:pt x="3353" y="4831"/>
                  <a:pt x="3340" y="4655"/>
                  <a:pt x="3356" y="4526"/>
                </a:cubicBezTo>
                <a:cubicBezTo>
                  <a:pt x="3384" y="4309"/>
                  <a:pt x="3543" y="4042"/>
                  <a:pt x="3792" y="3792"/>
                </a:cubicBezTo>
                <a:cubicBezTo>
                  <a:pt x="4043" y="3543"/>
                  <a:pt x="4310" y="3385"/>
                  <a:pt x="4528" y="3356"/>
                </a:cubicBezTo>
                <a:cubicBezTo>
                  <a:pt x="4553" y="3352"/>
                  <a:pt x="4575" y="3351"/>
                  <a:pt x="4597" y="3351"/>
                </a:cubicBezTo>
                <a:cubicBezTo>
                  <a:pt x="4753" y="3351"/>
                  <a:pt x="4909" y="3429"/>
                  <a:pt x="5074" y="3596"/>
                </a:cubicBezTo>
                <a:lnTo>
                  <a:pt x="8559" y="7079"/>
                </a:lnTo>
                <a:cubicBezTo>
                  <a:pt x="8584" y="7108"/>
                  <a:pt x="8612" y="7133"/>
                  <a:pt x="8637" y="7159"/>
                </a:cubicBezTo>
                <a:cubicBezTo>
                  <a:pt x="8699" y="7217"/>
                  <a:pt x="8762" y="7272"/>
                  <a:pt x="8828" y="7322"/>
                </a:cubicBezTo>
                <a:cubicBezTo>
                  <a:pt x="8828" y="7322"/>
                  <a:pt x="8846" y="7337"/>
                  <a:pt x="8857" y="7344"/>
                </a:cubicBezTo>
                <a:cubicBezTo>
                  <a:pt x="9364" y="7724"/>
                  <a:pt x="10035" y="7923"/>
                  <a:pt x="10801" y="7923"/>
                </a:cubicBezTo>
                <a:cubicBezTo>
                  <a:pt x="11567" y="7923"/>
                  <a:pt x="12238" y="7724"/>
                  <a:pt x="12743" y="7344"/>
                </a:cubicBezTo>
                <a:lnTo>
                  <a:pt x="12772" y="7322"/>
                </a:lnTo>
                <a:cubicBezTo>
                  <a:pt x="12838" y="7272"/>
                  <a:pt x="12903" y="7215"/>
                  <a:pt x="12965" y="7157"/>
                </a:cubicBezTo>
                <a:cubicBezTo>
                  <a:pt x="12990" y="7133"/>
                  <a:pt x="13016" y="7108"/>
                  <a:pt x="13041" y="7081"/>
                </a:cubicBezTo>
                <a:lnTo>
                  <a:pt x="16526" y="3596"/>
                </a:lnTo>
                <a:cubicBezTo>
                  <a:pt x="16691" y="3429"/>
                  <a:pt x="16849" y="3351"/>
                  <a:pt x="17004" y="3351"/>
                </a:cubicBezTo>
                <a:cubicBezTo>
                  <a:pt x="17025" y="3351"/>
                  <a:pt x="17049" y="3352"/>
                  <a:pt x="17073" y="3356"/>
                </a:cubicBezTo>
                <a:cubicBezTo>
                  <a:pt x="17291" y="3385"/>
                  <a:pt x="17559" y="3543"/>
                  <a:pt x="17808" y="3792"/>
                </a:cubicBezTo>
                <a:cubicBezTo>
                  <a:pt x="18057" y="4042"/>
                  <a:pt x="18217" y="4309"/>
                  <a:pt x="18246" y="4526"/>
                </a:cubicBezTo>
                <a:cubicBezTo>
                  <a:pt x="18260" y="4655"/>
                  <a:pt x="18248" y="4831"/>
                  <a:pt x="18006" y="5074"/>
                </a:cubicBezTo>
                <a:lnTo>
                  <a:pt x="14521" y="8557"/>
                </a:lnTo>
                <a:cubicBezTo>
                  <a:pt x="14492" y="8583"/>
                  <a:pt x="14467" y="8612"/>
                  <a:pt x="14441" y="8637"/>
                </a:cubicBezTo>
                <a:cubicBezTo>
                  <a:pt x="14385" y="8699"/>
                  <a:pt x="14329" y="8762"/>
                  <a:pt x="14276" y="8828"/>
                </a:cubicBezTo>
                <a:lnTo>
                  <a:pt x="14254" y="8857"/>
                </a:lnTo>
                <a:cubicBezTo>
                  <a:pt x="13878" y="9364"/>
                  <a:pt x="13677" y="10036"/>
                  <a:pt x="13677" y="10800"/>
                </a:cubicBezTo>
                <a:cubicBezTo>
                  <a:pt x="13677" y="11565"/>
                  <a:pt x="13878" y="12237"/>
                  <a:pt x="14254" y="12743"/>
                </a:cubicBezTo>
                <a:cubicBezTo>
                  <a:pt x="14263" y="12754"/>
                  <a:pt x="14271" y="12763"/>
                  <a:pt x="14271" y="12763"/>
                </a:cubicBezTo>
                <a:cubicBezTo>
                  <a:pt x="14329" y="12839"/>
                  <a:pt x="14385" y="12905"/>
                  <a:pt x="14441" y="12965"/>
                </a:cubicBezTo>
                <a:cubicBezTo>
                  <a:pt x="14470" y="12990"/>
                  <a:pt x="14492" y="13017"/>
                  <a:pt x="14521" y="13043"/>
                </a:cubicBezTo>
                <a:lnTo>
                  <a:pt x="18006" y="16528"/>
                </a:lnTo>
                <a:close/>
                <a:moveTo>
                  <a:pt x="21600" y="11844"/>
                </a:moveTo>
                <a:lnTo>
                  <a:pt x="16312" y="11844"/>
                </a:lnTo>
                <a:cubicBezTo>
                  <a:pt x="16092" y="11844"/>
                  <a:pt x="15930" y="11797"/>
                  <a:pt x="15822" y="11701"/>
                </a:cubicBezTo>
                <a:cubicBezTo>
                  <a:pt x="15811" y="11688"/>
                  <a:pt x="15796" y="11675"/>
                  <a:pt x="15781" y="11663"/>
                </a:cubicBezTo>
                <a:cubicBezTo>
                  <a:pt x="15773" y="11652"/>
                  <a:pt x="15763" y="11641"/>
                  <a:pt x="15754" y="11628"/>
                </a:cubicBezTo>
                <a:cubicBezTo>
                  <a:pt x="15622" y="11456"/>
                  <a:pt x="15546" y="11154"/>
                  <a:pt x="15546" y="10800"/>
                </a:cubicBezTo>
                <a:cubicBezTo>
                  <a:pt x="15546" y="10753"/>
                  <a:pt x="15546" y="10706"/>
                  <a:pt x="15549" y="10658"/>
                </a:cubicBezTo>
                <a:cubicBezTo>
                  <a:pt x="15596" y="10193"/>
                  <a:pt x="15829" y="9901"/>
                  <a:pt x="16052" y="9672"/>
                </a:cubicBezTo>
                <a:lnTo>
                  <a:pt x="19328" y="6396"/>
                </a:lnTo>
                <a:cubicBezTo>
                  <a:pt x="19628" y="6095"/>
                  <a:pt x="19846" y="5760"/>
                  <a:pt x="19977" y="5403"/>
                </a:cubicBezTo>
                <a:cubicBezTo>
                  <a:pt x="20109" y="5045"/>
                  <a:pt x="20149" y="4671"/>
                  <a:pt x="20100" y="4290"/>
                </a:cubicBezTo>
                <a:cubicBezTo>
                  <a:pt x="20018" y="3652"/>
                  <a:pt x="19683" y="3024"/>
                  <a:pt x="19130" y="2470"/>
                </a:cubicBezTo>
                <a:cubicBezTo>
                  <a:pt x="18578" y="1918"/>
                  <a:pt x="17950" y="1584"/>
                  <a:pt x="17310" y="1500"/>
                </a:cubicBezTo>
                <a:cubicBezTo>
                  <a:pt x="17209" y="1489"/>
                  <a:pt x="17104" y="1482"/>
                  <a:pt x="17004" y="1482"/>
                </a:cubicBezTo>
                <a:cubicBezTo>
                  <a:pt x="16728" y="1482"/>
                  <a:pt x="16459" y="1529"/>
                  <a:pt x="16199" y="1624"/>
                </a:cubicBezTo>
                <a:cubicBezTo>
                  <a:pt x="15839" y="1754"/>
                  <a:pt x="15507" y="1972"/>
                  <a:pt x="15206" y="2274"/>
                </a:cubicBezTo>
                <a:lnTo>
                  <a:pt x="13715" y="3763"/>
                </a:lnTo>
                <a:lnTo>
                  <a:pt x="13715" y="0"/>
                </a:lnTo>
                <a:lnTo>
                  <a:pt x="11848" y="0"/>
                </a:lnTo>
                <a:lnTo>
                  <a:pt x="11848" y="5288"/>
                </a:lnTo>
                <a:cubicBezTo>
                  <a:pt x="11848" y="5508"/>
                  <a:pt x="11797" y="5670"/>
                  <a:pt x="11699" y="5779"/>
                </a:cubicBezTo>
                <a:cubicBezTo>
                  <a:pt x="11686" y="5793"/>
                  <a:pt x="11675" y="5804"/>
                  <a:pt x="11661" y="5817"/>
                </a:cubicBezTo>
                <a:lnTo>
                  <a:pt x="11630" y="5844"/>
                </a:lnTo>
                <a:cubicBezTo>
                  <a:pt x="11458" y="5978"/>
                  <a:pt x="11156" y="6055"/>
                  <a:pt x="10801" y="6055"/>
                </a:cubicBezTo>
                <a:cubicBezTo>
                  <a:pt x="10446" y="6055"/>
                  <a:pt x="10147" y="5978"/>
                  <a:pt x="9971" y="5844"/>
                </a:cubicBezTo>
                <a:lnTo>
                  <a:pt x="9939" y="5817"/>
                </a:lnTo>
                <a:cubicBezTo>
                  <a:pt x="9927" y="5804"/>
                  <a:pt x="9914" y="5793"/>
                  <a:pt x="9901" y="5779"/>
                </a:cubicBezTo>
                <a:cubicBezTo>
                  <a:pt x="9804" y="5670"/>
                  <a:pt x="9752" y="5508"/>
                  <a:pt x="9752" y="5288"/>
                </a:cubicBezTo>
                <a:lnTo>
                  <a:pt x="9752" y="0"/>
                </a:lnTo>
                <a:lnTo>
                  <a:pt x="7887" y="0"/>
                </a:lnTo>
                <a:lnTo>
                  <a:pt x="7887" y="3763"/>
                </a:lnTo>
                <a:lnTo>
                  <a:pt x="6396" y="2274"/>
                </a:lnTo>
                <a:cubicBezTo>
                  <a:pt x="6097" y="1972"/>
                  <a:pt x="5763" y="1754"/>
                  <a:pt x="5403" y="1624"/>
                </a:cubicBezTo>
                <a:cubicBezTo>
                  <a:pt x="5143" y="1529"/>
                  <a:pt x="4873" y="1482"/>
                  <a:pt x="4599" y="1482"/>
                </a:cubicBezTo>
                <a:cubicBezTo>
                  <a:pt x="4499" y="1482"/>
                  <a:pt x="4391" y="1489"/>
                  <a:pt x="4290" y="1500"/>
                </a:cubicBezTo>
                <a:cubicBezTo>
                  <a:pt x="3650" y="1584"/>
                  <a:pt x="3022" y="1918"/>
                  <a:pt x="2472" y="2470"/>
                </a:cubicBezTo>
                <a:cubicBezTo>
                  <a:pt x="1918" y="3024"/>
                  <a:pt x="1582" y="3652"/>
                  <a:pt x="1500" y="4290"/>
                </a:cubicBezTo>
                <a:cubicBezTo>
                  <a:pt x="1453" y="4671"/>
                  <a:pt x="1491" y="5045"/>
                  <a:pt x="1628" y="5403"/>
                </a:cubicBezTo>
                <a:cubicBezTo>
                  <a:pt x="1756" y="5760"/>
                  <a:pt x="1973" y="6095"/>
                  <a:pt x="2272" y="6396"/>
                </a:cubicBezTo>
                <a:lnTo>
                  <a:pt x="3767" y="7885"/>
                </a:lnTo>
                <a:lnTo>
                  <a:pt x="0" y="7885"/>
                </a:lnTo>
                <a:lnTo>
                  <a:pt x="0" y="9756"/>
                </a:lnTo>
                <a:lnTo>
                  <a:pt x="5290" y="9756"/>
                </a:lnTo>
                <a:cubicBezTo>
                  <a:pt x="5510" y="9756"/>
                  <a:pt x="5670" y="9803"/>
                  <a:pt x="5779" y="9899"/>
                </a:cubicBezTo>
                <a:cubicBezTo>
                  <a:pt x="5791" y="9912"/>
                  <a:pt x="5806" y="9927"/>
                  <a:pt x="5819" y="9939"/>
                </a:cubicBezTo>
                <a:cubicBezTo>
                  <a:pt x="5828" y="9948"/>
                  <a:pt x="5837" y="9961"/>
                  <a:pt x="5846" y="9974"/>
                </a:cubicBezTo>
                <a:cubicBezTo>
                  <a:pt x="5979" y="10144"/>
                  <a:pt x="6057" y="10446"/>
                  <a:pt x="6057" y="10800"/>
                </a:cubicBezTo>
                <a:cubicBezTo>
                  <a:pt x="6057" y="10849"/>
                  <a:pt x="6055" y="10896"/>
                  <a:pt x="6051" y="10943"/>
                </a:cubicBezTo>
                <a:cubicBezTo>
                  <a:pt x="6006" y="11403"/>
                  <a:pt x="5777" y="11695"/>
                  <a:pt x="5556" y="11921"/>
                </a:cubicBezTo>
                <a:lnTo>
                  <a:pt x="2272" y="15206"/>
                </a:lnTo>
                <a:cubicBezTo>
                  <a:pt x="1973" y="15505"/>
                  <a:pt x="1756" y="15840"/>
                  <a:pt x="1628" y="16199"/>
                </a:cubicBezTo>
                <a:cubicBezTo>
                  <a:pt x="1491" y="16555"/>
                  <a:pt x="1453" y="16929"/>
                  <a:pt x="1500" y="17311"/>
                </a:cubicBezTo>
                <a:cubicBezTo>
                  <a:pt x="1582" y="17948"/>
                  <a:pt x="1918" y="18578"/>
                  <a:pt x="2472" y="19130"/>
                </a:cubicBezTo>
                <a:cubicBezTo>
                  <a:pt x="3022" y="19682"/>
                  <a:pt x="3650" y="20017"/>
                  <a:pt x="4290" y="20100"/>
                </a:cubicBezTo>
                <a:cubicBezTo>
                  <a:pt x="4391" y="20111"/>
                  <a:pt x="4499" y="20118"/>
                  <a:pt x="4599" y="20118"/>
                </a:cubicBezTo>
                <a:cubicBezTo>
                  <a:pt x="4873" y="20118"/>
                  <a:pt x="5143" y="20071"/>
                  <a:pt x="5403" y="19977"/>
                </a:cubicBezTo>
                <a:cubicBezTo>
                  <a:pt x="5763" y="19846"/>
                  <a:pt x="6097" y="19628"/>
                  <a:pt x="6396" y="19326"/>
                </a:cubicBezTo>
                <a:lnTo>
                  <a:pt x="7887" y="17837"/>
                </a:lnTo>
                <a:lnTo>
                  <a:pt x="7887" y="21600"/>
                </a:lnTo>
                <a:lnTo>
                  <a:pt x="9752" y="21600"/>
                </a:lnTo>
                <a:lnTo>
                  <a:pt x="9752" y="16312"/>
                </a:lnTo>
                <a:cubicBezTo>
                  <a:pt x="9752" y="16094"/>
                  <a:pt x="9804" y="15932"/>
                  <a:pt x="9901" y="15823"/>
                </a:cubicBezTo>
                <a:cubicBezTo>
                  <a:pt x="9914" y="15809"/>
                  <a:pt x="9927" y="15796"/>
                  <a:pt x="9939" y="15785"/>
                </a:cubicBezTo>
                <a:cubicBezTo>
                  <a:pt x="9950" y="15774"/>
                  <a:pt x="9961" y="15767"/>
                  <a:pt x="9971" y="15756"/>
                </a:cubicBezTo>
                <a:cubicBezTo>
                  <a:pt x="10147" y="15622"/>
                  <a:pt x="10446" y="15546"/>
                  <a:pt x="10801" y="15546"/>
                </a:cubicBezTo>
                <a:cubicBezTo>
                  <a:pt x="11156" y="15546"/>
                  <a:pt x="11458" y="15622"/>
                  <a:pt x="11630" y="15756"/>
                </a:cubicBezTo>
                <a:cubicBezTo>
                  <a:pt x="11641" y="15767"/>
                  <a:pt x="11652" y="15774"/>
                  <a:pt x="11661" y="15785"/>
                </a:cubicBezTo>
                <a:cubicBezTo>
                  <a:pt x="11675" y="15796"/>
                  <a:pt x="11686" y="15809"/>
                  <a:pt x="11699" y="15821"/>
                </a:cubicBezTo>
                <a:cubicBezTo>
                  <a:pt x="11797" y="15932"/>
                  <a:pt x="11848" y="16094"/>
                  <a:pt x="11848" y="16312"/>
                </a:cubicBezTo>
                <a:lnTo>
                  <a:pt x="11848" y="21600"/>
                </a:lnTo>
                <a:lnTo>
                  <a:pt x="13715" y="21600"/>
                </a:lnTo>
                <a:lnTo>
                  <a:pt x="13715" y="17837"/>
                </a:lnTo>
                <a:lnTo>
                  <a:pt x="15206" y="19326"/>
                </a:lnTo>
                <a:cubicBezTo>
                  <a:pt x="15507" y="19628"/>
                  <a:pt x="15839" y="19846"/>
                  <a:pt x="16199" y="19977"/>
                </a:cubicBezTo>
                <a:cubicBezTo>
                  <a:pt x="16459" y="20071"/>
                  <a:pt x="16728" y="20118"/>
                  <a:pt x="17004" y="20118"/>
                </a:cubicBezTo>
                <a:cubicBezTo>
                  <a:pt x="17104" y="20118"/>
                  <a:pt x="17209" y="20111"/>
                  <a:pt x="17310" y="20100"/>
                </a:cubicBezTo>
                <a:cubicBezTo>
                  <a:pt x="17950" y="20017"/>
                  <a:pt x="18578" y="19682"/>
                  <a:pt x="19130" y="19130"/>
                </a:cubicBezTo>
                <a:cubicBezTo>
                  <a:pt x="19683" y="18578"/>
                  <a:pt x="20018" y="17948"/>
                  <a:pt x="20100" y="17311"/>
                </a:cubicBezTo>
                <a:cubicBezTo>
                  <a:pt x="20149" y="16929"/>
                  <a:pt x="20109" y="16555"/>
                  <a:pt x="19977" y="16199"/>
                </a:cubicBezTo>
                <a:cubicBezTo>
                  <a:pt x="19846" y="15840"/>
                  <a:pt x="19628" y="15505"/>
                  <a:pt x="19328" y="15206"/>
                </a:cubicBezTo>
                <a:lnTo>
                  <a:pt x="17837" y="13715"/>
                </a:lnTo>
                <a:lnTo>
                  <a:pt x="21600" y="13715"/>
                </a:lnTo>
                <a:lnTo>
                  <a:pt x="21600" y="11844"/>
                </a:lnTo>
                <a:close/>
                <a:moveTo>
                  <a:pt x="21600" y="11844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87290" y="11245273"/>
            <a:ext cx="6973537" cy="122381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sz="6000" dirty="0" smtClean="0">
                <a:latin typeface="Plantin MT Std"/>
                <a:cs typeface="Plantin MT Std"/>
              </a:rPr>
              <a:t>Dana Harrington</a:t>
            </a:r>
            <a:endParaRPr lang="en-US" sz="6000" dirty="0">
              <a:latin typeface="Plantin MT Std"/>
              <a:cs typeface="Plantin MT St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41849" y="13208000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3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73272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12" y="3223489"/>
            <a:ext cx="18933183" cy="63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73272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Endeca</a:t>
            </a:r>
            <a:r>
              <a:rPr lang="en-US" dirty="0" smtClean="0"/>
              <a:t> View Advice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1" y="3837711"/>
            <a:ext cx="15605132" cy="40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73272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6" y="3101109"/>
            <a:ext cx="15146739" cy="5465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421" y="3640281"/>
            <a:ext cx="7304461" cy="2224809"/>
          </a:xfrm>
          <a:prstGeom prst="rect">
            <a:avLst/>
          </a:prstGeom>
        </p:spPr>
      </p:pic>
      <p:sp>
        <p:nvSpPr>
          <p:cNvPr id="13" name="Down Arrow Callout 12"/>
          <p:cNvSpPr/>
          <p:nvPr/>
        </p:nvSpPr>
        <p:spPr>
          <a:xfrm>
            <a:off x="19119499" y="1246909"/>
            <a:ext cx="2216753" cy="235527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7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0050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Template Dispatcher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83" y="3005281"/>
            <a:ext cx="19793608" cy="793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Template Handler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39" y="4664364"/>
            <a:ext cx="19200697" cy="59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1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34" y="2881744"/>
            <a:ext cx="16611906" cy="75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1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Cartridge Dispatcher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717" y="3410276"/>
            <a:ext cx="16347740" cy="71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50181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Cartridge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75" y="5149275"/>
            <a:ext cx="17646840" cy="4664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7334" y="1859971"/>
            <a:ext cx="7324200" cy="2550391"/>
          </a:xfrm>
          <a:prstGeom prst="rect">
            <a:avLst/>
          </a:prstGeom>
        </p:spPr>
      </p:pic>
      <p:sp>
        <p:nvSpPr>
          <p:cNvPr id="14" name="Up Arrow Callout 13"/>
          <p:cNvSpPr/>
          <p:nvPr/>
        </p:nvSpPr>
        <p:spPr>
          <a:xfrm>
            <a:off x="19958721" y="4456545"/>
            <a:ext cx="2378392" cy="2678546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70+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7851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Dealing with Partial Failures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1371" y="3129993"/>
            <a:ext cx="19543713" cy="2319463"/>
          </a:xfrm>
        </p:spPr>
        <p:txBody>
          <a:bodyPr/>
          <a:lstStyle/>
          <a:p>
            <a:r>
              <a:rPr lang="en-US" dirty="0" smtClean="0"/>
              <a:t>As we are parsing the cartridges keep track of whether we encounter any issues.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891371" y="6400836"/>
            <a:ext cx="19543713" cy="132423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all is well, hunky dory.</a:t>
            </a:r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91371" y="8676449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something is amiss, serve it up, but prevent it from being cached.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5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Dreaming…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1371" y="3129994"/>
            <a:ext cx="19543713" cy="2596552"/>
          </a:xfrm>
        </p:spPr>
        <p:txBody>
          <a:bodyPr/>
          <a:lstStyle/>
          <a:p>
            <a:r>
              <a:rPr lang="en-US" dirty="0" smtClean="0"/>
              <a:t>What special language features would be useful in solving this problem?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891371" y="5903221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each cartridge had some meta-data associated to it to signify whether its contents were valid or not.</a:t>
            </a:r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91371" y="8676449"/>
            <a:ext cx="19543713" cy="374646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Ideally this meta-data would just magically get passed along with the cartridge. ‘Bad’ data would infect any results that used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5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Validation &amp; Caching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Story of Three Parts…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1371" y="3001818"/>
            <a:ext cx="19543713" cy="20089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Tracking partial failure in composite data to avoid caching bad data.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Meet-</a:t>
            </a:r>
            <a:r>
              <a:rPr lang="en-US" dirty="0" smtClean="0"/>
              <a:t>up, April 2014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891371" y="6037151"/>
            <a:ext cx="19543713" cy="11741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 your own monads.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91371" y="8237720"/>
            <a:ext cx="19543713" cy="231946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Moggi’s</a:t>
            </a:r>
            <a:r>
              <a:rPr lang="en-US" dirty="0" smtClean="0"/>
              <a:t> </a:t>
            </a:r>
            <a:r>
              <a:rPr lang="en-US" dirty="0"/>
              <a:t>Notions of </a:t>
            </a:r>
            <a:r>
              <a:rPr lang="en-US" dirty="0" smtClean="0"/>
              <a:t>Computation and Monads (1991):</a:t>
            </a:r>
            <a:endParaRPr lang="en-US" dirty="0"/>
          </a:p>
          <a:p>
            <a:r>
              <a:rPr lang="en-US" dirty="0"/>
              <a:t>Thinking about domain specific computational models.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3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Notions of Computation and Monads (1991)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1371" y="3129993"/>
            <a:ext cx="19543713" cy="6268007"/>
          </a:xfrm>
        </p:spPr>
        <p:txBody>
          <a:bodyPr>
            <a:normAutofit/>
          </a:bodyPr>
          <a:lstStyle/>
          <a:p>
            <a:r>
              <a:rPr lang="en-US" dirty="0" err="1" smtClean="0"/>
              <a:t>Moggi</a:t>
            </a:r>
            <a:r>
              <a:rPr lang="en-US" dirty="0" smtClean="0"/>
              <a:t>: Starting from a very basic programming language many rich features (e.g. partiality, non-determinism, continuations) can be added as monads.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91371" y="8676449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9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Notions of Computation and Monads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1371" y="3129993"/>
            <a:ext cx="19543713" cy="2319463"/>
          </a:xfrm>
        </p:spPr>
        <p:txBody>
          <a:bodyPr/>
          <a:lstStyle/>
          <a:p>
            <a:r>
              <a:rPr lang="en-US" dirty="0" smtClean="0"/>
              <a:t>Possibly undefined data (NULL).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891371" y="5903221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</a:t>
            </a:r>
            <a:r>
              <a:rPr lang="en-US" dirty="0" smtClean="0"/>
              <a:t>ulti-valued computations (non-determinism, e.g. parsing, queries)</a:t>
            </a:r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91371" y="8676449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synchronous computations.</a:t>
            </a:r>
            <a:endParaRPr lang="en-US" dirty="0"/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11480987" y="4390757"/>
            <a:ext cx="9324170" cy="138197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16" name="Text Placeholder 12"/>
          <p:cNvSpPr txBox="1">
            <a:spLocks/>
          </p:cNvSpPr>
          <p:nvPr/>
        </p:nvSpPr>
        <p:spPr>
          <a:xfrm>
            <a:off x="11494841" y="7337168"/>
            <a:ext cx="9324170" cy="138197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(List) [LINQ]</a:t>
            </a:r>
            <a:endParaRPr lang="en-US" dirty="0"/>
          </a:p>
        </p:txBody>
      </p:sp>
      <p:sp>
        <p:nvSpPr>
          <p:cNvPr id="17" name="Text Placeholder 12"/>
          <p:cNvSpPr txBox="1">
            <a:spLocks/>
          </p:cNvSpPr>
          <p:nvPr/>
        </p:nvSpPr>
        <p:spPr>
          <a:xfrm>
            <a:off x="11379384" y="9715525"/>
            <a:ext cx="9324170" cy="138197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9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/>
      <p:bldP spid="19" grpId="0"/>
      <p:bldP spid="15" grpId="0" build="p"/>
      <p:bldP spid="16" grpId="0" build="p"/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Domain Specific Computational Models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1371" y="3129994"/>
            <a:ext cx="19543713" cy="1465098"/>
          </a:xfrm>
        </p:spPr>
        <p:txBody>
          <a:bodyPr/>
          <a:lstStyle/>
          <a:p>
            <a:r>
              <a:rPr lang="en-US" dirty="0" smtClean="0"/>
              <a:t>A monad consists of a parameterized type, M[_], with: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891371" y="6307311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</a:t>
            </a:r>
            <a:r>
              <a:rPr lang="en-US" dirty="0" smtClean="0"/>
              <a:t>ap: translate an operation on values to one on augmented values</a:t>
            </a:r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91371" y="8676449"/>
            <a:ext cx="19543713" cy="2892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flatMap</a:t>
            </a:r>
            <a:r>
              <a:rPr lang="en-US" dirty="0" smtClean="0"/>
              <a:t>: translate an augmented operation on a regular value to one that operates on augmented values (variable binding/composition). </a:t>
            </a:r>
            <a:endParaRPr lang="en-US" dirty="0"/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905225" y="4852582"/>
            <a:ext cx="19543713" cy="140505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unit: translates regular value to augmented one.</a:t>
            </a:r>
          </a:p>
        </p:txBody>
      </p:sp>
    </p:spTree>
    <p:extLst>
      <p:ext uri="{BB962C8B-B14F-4D97-AF65-F5344CB8AC3E}">
        <p14:creationId xmlns:p14="http://schemas.microsoft.com/office/powerpoint/2010/main" val="377171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/>
      <p:bldP spid="19" grpId="0"/>
      <p:bldP spid="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Applying the Validated Notion of Computation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822098" y="2867925"/>
            <a:ext cx="19543713" cy="34485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Parsing the </a:t>
            </a:r>
            <a:r>
              <a:rPr lang="en-US" dirty="0" err="1" smtClean="0"/>
              <a:t>ViewAdvice</a:t>
            </a:r>
            <a:r>
              <a:rPr lang="en-US" dirty="0" smtClean="0"/>
              <a:t> will produce a Template,  along with its validity (which we’ll use to determine if we should cache the result.)</a:t>
            </a:r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22097" y="6505904"/>
            <a:ext cx="19543713" cy="231946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validity is defined at the level of individual cartridges, and propagates up to the zone and template levels.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0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73272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Validated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92" y="3427845"/>
            <a:ext cx="15731390" cy="2090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63" y="5996708"/>
            <a:ext cx="15723857" cy="37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6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73272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Validated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255" y="2909455"/>
            <a:ext cx="15910664" cy="83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Validated Cartridge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68" y="3430154"/>
            <a:ext cx="16360238" cy="4282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2653968" y="4548909"/>
            <a:ext cx="24476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01734" y="5717310"/>
            <a:ext cx="24476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040346" y="6280727"/>
            <a:ext cx="7407655" cy="4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7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Validated Cartridge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00" y="4289136"/>
            <a:ext cx="19785974" cy="612486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469102" y="6303818"/>
            <a:ext cx="9929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72506" y="5911273"/>
            <a:ext cx="2202899" cy="1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86041" y="6765636"/>
            <a:ext cx="7620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501462" y="6811818"/>
            <a:ext cx="2101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75505" y="8742218"/>
            <a:ext cx="15702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085" y="7264399"/>
            <a:ext cx="7620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9204" y="7740072"/>
            <a:ext cx="7620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12516" y="8215745"/>
            <a:ext cx="7620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785329" y="7264399"/>
            <a:ext cx="2101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321347" y="7786253"/>
            <a:ext cx="2101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305030" y="8261926"/>
            <a:ext cx="2101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3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[Validated[X]] =&gt; Validated[</a:t>
            </a:r>
            <a:r>
              <a:rPr lang="en-US" dirty="0" err="1" smtClean="0"/>
              <a:t>Seq</a:t>
            </a:r>
            <a:r>
              <a:rPr lang="en-US" dirty="0" smtClean="0"/>
              <a:t>[X]]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64" y="2745508"/>
            <a:ext cx="20209246" cy="82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Validated Controller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03" y="3397826"/>
            <a:ext cx="20028568" cy="57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000" dirty="0" smtClean="0"/>
              <a:t>The Protagonist: </a:t>
            </a:r>
            <a:r>
              <a:rPr lang="en-US" sz="9000" dirty="0" err="1" smtClean="0"/>
              <a:t>Walmart.ca</a:t>
            </a:r>
            <a:endParaRPr lang="en-US" sz="9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" r="8083" b="9376"/>
          <a:stretch/>
        </p:blipFill>
        <p:spPr>
          <a:xfrm>
            <a:off x="0" y="2815163"/>
            <a:ext cx="24387175" cy="9588500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089496" y="2050476"/>
            <a:ext cx="21948775" cy="31911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000" kern="1200" baseline="0">
                <a:solidFill>
                  <a:srgbClr val="333333"/>
                </a:solidFill>
                <a:latin typeface="Plantin MT Std"/>
                <a:ea typeface="+mj-ea"/>
                <a:cs typeface="+mj-cs"/>
              </a:defRPr>
            </a:lvl1pPr>
          </a:lstStyle>
          <a:p>
            <a:r>
              <a:rPr lang="en-US" sz="5900" dirty="0" smtClean="0">
                <a:cs typeface="Plantin MT Std"/>
              </a:rPr>
              <a:t>Fully responsive UI</a:t>
            </a:r>
          </a:p>
          <a:p>
            <a:r>
              <a:rPr lang="en-US" sz="5900" dirty="0" smtClean="0">
                <a:cs typeface="Plantin MT Std"/>
              </a:rPr>
              <a:t>Fully reactive (asynchronous, non-blocking) backend</a:t>
            </a:r>
            <a:endParaRPr lang="en-US" sz="5900" dirty="0">
              <a:cs typeface="Plantin MT Std"/>
            </a:endParaRPr>
          </a:p>
        </p:txBody>
      </p:sp>
    </p:spTree>
    <p:extLst>
      <p:ext uri="{BB962C8B-B14F-4D97-AF65-F5344CB8AC3E}">
        <p14:creationId xmlns:p14="http://schemas.microsoft.com/office/powerpoint/2010/main" val="4748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Rendering a Validated[Template]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96" y="3002972"/>
            <a:ext cx="20585582" cy="50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Reaping the benefits of a monadic lifestyle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1371" y="3129993"/>
            <a:ext cx="19543713" cy="2319463"/>
          </a:xfrm>
        </p:spPr>
        <p:txBody>
          <a:bodyPr/>
          <a:lstStyle/>
          <a:p>
            <a:r>
              <a:rPr lang="en-US" dirty="0" smtClean="0"/>
              <a:t>New business requirement: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1283918" y="5533765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cartridges need to call external services to get data they need to render themselves. </a:t>
            </a:r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1191554" y="8676449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don’t want to compromise our non-blocking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5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Validated Builder Monad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41" y="2641600"/>
            <a:ext cx="19542292" cy="90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Validated Builder Monad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5" y="3398983"/>
            <a:ext cx="22529680" cy="632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553" y="7088909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7650" y="7481455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Rendering a </a:t>
            </a:r>
            <a:r>
              <a:rPr lang="en-US" dirty="0" err="1" smtClean="0"/>
              <a:t>ValidatedBuilder</a:t>
            </a:r>
            <a:r>
              <a:rPr lang="en-US" dirty="0" smtClean="0"/>
              <a:t>[Template]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41" y="3652984"/>
            <a:ext cx="20423693" cy="53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0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Rendering a </a:t>
            </a:r>
            <a:r>
              <a:rPr lang="en-US" dirty="0" err="1" smtClean="0"/>
              <a:t>ValidatedBuilder</a:t>
            </a:r>
            <a:r>
              <a:rPr lang="en-US" dirty="0" smtClean="0"/>
              <a:t>[Template]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5" y="2645062"/>
            <a:ext cx="16172974" cy="5436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464" y="6788726"/>
            <a:ext cx="16740910" cy="56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Rendering a </a:t>
            </a:r>
            <a:r>
              <a:rPr lang="en-US" dirty="0" err="1" smtClean="0"/>
              <a:t>ValidatedBuilder</a:t>
            </a:r>
            <a:r>
              <a:rPr lang="en-US" dirty="0" smtClean="0"/>
              <a:t>[Template]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97" y="7399482"/>
            <a:ext cx="16371004" cy="3938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33" y="3037608"/>
            <a:ext cx="15052994" cy="38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8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ValidatedBuilder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82" y="3573319"/>
            <a:ext cx="14867947" cy="3561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29" y="7800108"/>
            <a:ext cx="15689592" cy="39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7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 Asynchronous Cartridge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66" y="3313543"/>
            <a:ext cx="20261442" cy="59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1371" y="3129993"/>
            <a:ext cx="19543713" cy="2319463"/>
          </a:xfrm>
        </p:spPr>
        <p:txBody>
          <a:bodyPr/>
          <a:lstStyle/>
          <a:p>
            <a:r>
              <a:rPr lang="en-US" dirty="0" smtClean="0"/>
              <a:t>Logging (Writer monad)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891371" y="5903221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(Reader monad)</a:t>
            </a:r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91371" y="8676449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Whatever notion of computation suits your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9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Render JSON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Meet-up, April 2014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30" y="5806209"/>
            <a:ext cx="3975100" cy="2044700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-33473" r="-33473"/>
          <a:stretch>
            <a:fillRect/>
          </a:stretch>
        </p:blipFill>
        <p:spPr>
          <a:xfrm>
            <a:off x="6172374" y="2078182"/>
            <a:ext cx="20177546" cy="10642222"/>
          </a:xfrm>
        </p:spPr>
      </p:pic>
      <p:sp>
        <p:nvSpPr>
          <p:cNvPr id="18" name="Striped Right Arrow 17"/>
          <p:cNvSpPr/>
          <p:nvPr/>
        </p:nvSpPr>
        <p:spPr>
          <a:xfrm>
            <a:off x="6026793" y="6465455"/>
            <a:ext cx="3625316" cy="96981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80616" y="5426364"/>
            <a:ext cx="364840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{JSON}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9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96363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Factor out composition of computations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91371" y="3129993"/>
            <a:ext cx="19543713" cy="2319463"/>
          </a:xfrm>
        </p:spPr>
        <p:txBody>
          <a:bodyPr/>
          <a:lstStyle/>
          <a:p>
            <a:r>
              <a:rPr lang="en-US" dirty="0" smtClean="0"/>
              <a:t>Use a monad to handle plumbing concerns.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891371" y="5903221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implementation of the plumbing can be modified independently.</a:t>
            </a:r>
            <a:endParaRPr lang="en-US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91371" y="8676449"/>
            <a:ext cx="19543713" cy="23194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886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400" kern="1200" baseline="0">
                <a:solidFill>
                  <a:schemeClr val="tx1"/>
                </a:solidFill>
                <a:latin typeface="Plantin MT Std"/>
                <a:ea typeface="+mn-ea"/>
                <a:cs typeface="+mn-cs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5000" kern="1200">
                <a:solidFill>
                  <a:schemeClr val="tx1"/>
                </a:solidFill>
                <a:latin typeface="DIN Next LT Pro Ligh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8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 smtClean="0"/>
              <a:t>Thank You.</a:t>
            </a:r>
            <a:endParaRPr lang="en-US" spc="-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Meet-up, April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6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Meet-up, April 2014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-7895" r="-7895"/>
          <a:stretch>
            <a:fillRect/>
          </a:stretch>
        </p:blipFill>
        <p:spPr>
          <a:xfrm>
            <a:off x="4889551" y="2678597"/>
            <a:ext cx="18995383" cy="10018715"/>
          </a:xfrm>
        </p:spPr>
      </p:pic>
      <p:pic>
        <p:nvPicPr>
          <p:cNvPr id="11" name="Picture Placeholder 8"/>
          <p:cNvPicPr>
            <a:picLocks noChangeAspect="1"/>
          </p:cNvPicPr>
          <p:nvPr/>
        </p:nvPicPr>
        <p:blipFill>
          <a:blip r:embed="rId3"/>
          <a:srcRect l="-44799" r="-44799"/>
          <a:stretch>
            <a:fillRect/>
          </a:stretch>
        </p:blipFill>
        <p:spPr>
          <a:xfrm>
            <a:off x="-1200741" y="4404883"/>
            <a:ext cx="7934593" cy="41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6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Oops…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Meet-up, April 2014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15" y="1019371"/>
            <a:ext cx="16238664" cy="117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Uh oh…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Meet-up, April 2014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41" y="4595091"/>
            <a:ext cx="19890892" cy="32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And then it gets cached…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Meet-up, April 2014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01112" y="3948545"/>
            <a:ext cx="2041260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Plantin MT Std"/>
              <a:cs typeface="Plantin MT Std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52" y="5241635"/>
            <a:ext cx="9130872" cy="65809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01" y="4008580"/>
            <a:ext cx="9130872" cy="65809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428" y="5671126"/>
            <a:ext cx="9130872" cy="65809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860" y="614216"/>
            <a:ext cx="9130872" cy="65809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599" y="2415308"/>
            <a:ext cx="9130872" cy="65809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902" y="2923307"/>
            <a:ext cx="9130872" cy="65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8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73272"/>
            <a:ext cx="24425275" cy="12893676"/>
          </a:xfrm>
          <a:prstGeom prst="rect">
            <a:avLst/>
          </a:prstGeom>
          <a:solidFill>
            <a:srgbClr val="2CA841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Validation &amp; Caching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Basic 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B7BF07A-BE97-FB4D-A004-0856AB74EE1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Meet-up, April 2014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0" y="3625273"/>
            <a:ext cx="14459414" cy="49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8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808080"/>
      </a:dk1>
      <a:lt1>
        <a:srgbClr val="FFFFFF"/>
      </a:lt1>
      <a:dk2>
        <a:srgbClr val="2CA741"/>
      </a:dk2>
      <a:lt2>
        <a:srgbClr val="000000"/>
      </a:lt2>
      <a:accent1>
        <a:srgbClr val="30582E"/>
      </a:accent1>
      <a:accent2>
        <a:srgbClr val="333399"/>
      </a:accent2>
      <a:accent3>
        <a:srgbClr val="ACD0B0"/>
      </a:accent3>
      <a:accent4>
        <a:srgbClr val="DADADA"/>
      </a:accent4>
      <a:accent5>
        <a:srgbClr val="ADB4AD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5368</TotalTime>
  <Words>1005</Words>
  <Application>Microsoft Macintosh PowerPoint</Application>
  <PresentationFormat>Custom</PresentationFormat>
  <Paragraphs>202</Paragraphs>
  <Slides>41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Validation:  To cache, or not to cache, …</vt:lpstr>
      <vt:lpstr>PowerPoint Presentation</vt:lpstr>
      <vt:lpstr>The Protagonist: Walmart.ca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>Nurun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Kuan</dc:creator>
  <cp:lastModifiedBy>Dana Harrington</cp:lastModifiedBy>
  <cp:revision>197</cp:revision>
  <dcterms:created xsi:type="dcterms:W3CDTF">2013-08-15T20:35:12Z</dcterms:created>
  <dcterms:modified xsi:type="dcterms:W3CDTF">2014-04-24T17:47:39Z</dcterms:modified>
</cp:coreProperties>
</file>