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matic SC"/>
      <p:regular r:id="rId22"/>
      <p:bold r:id="rId23"/>
    </p:embeddedFont>
    <p:embeddedFont>
      <p:font typeface="Source Code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maticSC-regular.fntdata"/><Relationship Id="rId21" Type="http://schemas.openxmlformats.org/officeDocument/2006/relationships/slide" Target="slides/slide17.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f3b09976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f3b0997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87d0369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e87d0369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e87d0369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e87d0369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e87d0369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87d0369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e87d0369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e87d0369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e87d0369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e87d0369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e87d0369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e87d0369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e87d0369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e87d0369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e87d0369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e87d0369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e87d0369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e87d0369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e87d036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e87d036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e87d0369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e87d0369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e87d0369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e87d0369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e87d0369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e87d0369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87d0369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87d0369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e87d0369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e87d0369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C0000"/>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Predicting if an employee is a smoker</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Dana Kaiboussi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52400" y="152400"/>
            <a:ext cx="483870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we predict who is a smoker?</a:t>
            </a:r>
            <a:endParaRPr/>
          </a:p>
        </p:txBody>
      </p:sp>
      <p:sp>
        <p:nvSpPr>
          <p:cNvPr id="120" name="Google Shape;120;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If </a:t>
            </a:r>
            <a:r>
              <a:rPr lang="en"/>
              <a:t>we know what type of employee is more likely to be a smoker, we can</a:t>
            </a:r>
            <a:r>
              <a:rPr lang="en"/>
              <a:t> predict the highest population of smokers and be able to promote the smoker </a:t>
            </a:r>
            <a:r>
              <a:rPr lang="en"/>
              <a:t>cessation</a:t>
            </a:r>
            <a:r>
              <a:rPr lang="en"/>
              <a:t> program effectively.</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smokers</a:t>
            </a:r>
            <a:endParaRPr/>
          </a:p>
        </p:txBody>
      </p:sp>
      <p:sp>
        <p:nvSpPr>
          <p:cNvPr id="126" name="Google Shape;126;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Based on the data we have today, we can see a </a:t>
            </a:r>
            <a:r>
              <a:rPr lang="en"/>
              <a:t>correlation</a:t>
            </a:r>
            <a:r>
              <a:rPr lang="en"/>
              <a:t> between being in a union, being a male and an employees age.  Knowing this information, the company can promote the smoker cessation program at different points in time to people who meet this criteria.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running the prediction models:</a:t>
            </a:r>
            <a:endParaRPr/>
          </a:p>
        </p:txBody>
      </p:sp>
      <p:sp>
        <p:nvSpPr>
          <p:cNvPr id="132" name="Google Shape;132;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prediction model created, it can correctly predict if an employee is a smoker 71% of the time.</a:t>
            </a:r>
            <a:endParaRPr/>
          </a:p>
          <a:p>
            <a:pPr indent="0" lvl="0" marL="0" rtl="0" algn="l">
              <a:spcBef>
                <a:spcPts val="1600"/>
              </a:spcBef>
              <a:spcAft>
                <a:spcPts val="1600"/>
              </a:spcAft>
              <a:buNone/>
            </a:pPr>
            <a:br>
              <a:rPr lang="en"/>
            </a:br>
            <a:r>
              <a:rPr lang="en"/>
              <a:t>Union - Y, gender - M, Age - 31 = Smoker - YES</a:t>
            </a:r>
            <a:br>
              <a:rPr lang="en"/>
            </a:br>
            <a:r>
              <a:rPr lang="en"/>
              <a:t>Union - Y, gender - F</a:t>
            </a:r>
            <a:r>
              <a:rPr lang="en"/>
              <a:t>, Age - 31 = Smoker - NO</a:t>
            </a:r>
            <a:br>
              <a:rPr lang="en"/>
            </a:br>
            <a:r>
              <a:rPr lang="en"/>
              <a:t>Union - N, gender - M</a:t>
            </a:r>
            <a:r>
              <a:rPr lang="en"/>
              <a:t>, Age - 31 = Smoker - NO</a:t>
            </a:r>
            <a:br>
              <a:rPr lang="en"/>
            </a:br>
            <a:r>
              <a:rPr lang="en"/>
              <a:t>Union - N, gender - F</a:t>
            </a:r>
            <a:r>
              <a:rPr lang="en"/>
              <a:t>, Age - 31 = Smoker - NO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Areas to promote the program</a:t>
            </a:r>
            <a:endParaRPr/>
          </a:p>
        </p:txBody>
      </p:sp>
      <p:sp>
        <p:nvSpPr>
          <p:cNvPr id="138" name="Google Shape;138;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 Hire materials</a:t>
            </a:r>
            <a:endParaRPr/>
          </a:p>
          <a:p>
            <a:pPr indent="-342900" lvl="0" marL="457200" rtl="0" algn="l">
              <a:spcBef>
                <a:spcPts val="0"/>
              </a:spcBef>
              <a:spcAft>
                <a:spcPts val="0"/>
              </a:spcAft>
              <a:buSzPts val="1800"/>
              <a:buChar char="-"/>
            </a:pPr>
            <a:r>
              <a:rPr lang="en"/>
              <a:t>Links on benefits website to the smoker cessation program administrator</a:t>
            </a:r>
            <a:endParaRPr/>
          </a:p>
          <a:p>
            <a:pPr indent="-342900" lvl="0" marL="457200" rtl="0" algn="l">
              <a:spcBef>
                <a:spcPts val="0"/>
              </a:spcBef>
              <a:spcAft>
                <a:spcPts val="0"/>
              </a:spcAft>
              <a:buSzPts val="1800"/>
              <a:buChar char="-"/>
            </a:pPr>
            <a:r>
              <a:rPr lang="en"/>
              <a:t>Paper mail </a:t>
            </a:r>
            <a:r>
              <a:rPr lang="en"/>
              <a:t>campaigns</a:t>
            </a:r>
            <a:endParaRPr/>
          </a:p>
          <a:p>
            <a:pPr indent="-342900" lvl="0" marL="457200" rtl="0" algn="l">
              <a:spcBef>
                <a:spcPts val="0"/>
              </a:spcBef>
              <a:spcAft>
                <a:spcPts val="0"/>
              </a:spcAft>
              <a:buSzPts val="1800"/>
              <a:buChar char="-"/>
            </a:pPr>
            <a:r>
              <a:rPr lang="en"/>
              <a:t>Open Enrollment benefit fairs at specific locations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a:t>
            </a:r>
            <a:endParaRPr/>
          </a:p>
        </p:txBody>
      </p:sp>
      <p:sp>
        <p:nvSpPr>
          <p:cNvPr id="144" name="Google Shape;144;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Employer Pros:  Taking a more </a:t>
            </a:r>
            <a:r>
              <a:rPr lang="en"/>
              <a:t>proactive</a:t>
            </a:r>
            <a:r>
              <a:rPr lang="en"/>
              <a:t> approach to helping our employees stop smoking will help reduce </a:t>
            </a:r>
            <a:r>
              <a:rPr lang="en"/>
              <a:t>unnecessary</a:t>
            </a:r>
            <a:r>
              <a:rPr lang="en"/>
              <a:t> expenses for our company (direct health care costs, reduce the use of sick time, and eliminate smoke breaks)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Employee Pros:  Living a longer, healthier life!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8"/>
          <p:cNvPicPr preferRelativeResize="0"/>
          <p:nvPr/>
        </p:nvPicPr>
        <p:blipFill>
          <a:blip r:embed="rId3">
            <a:alphaModFix/>
          </a:blip>
          <a:stretch>
            <a:fillRect/>
          </a:stretch>
        </p:blipFill>
        <p:spPr>
          <a:xfrm>
            <a:off x="152400" y="152400"/>
            <a:ext cx="8787524"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90200" y="2171250"/>
            <a:ext cx="2763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questions?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2371500" cy="39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reduce the </a:t>
            </a:r>
            <a:r>
              <a:rPr lang="en"/>
              <a:t>company's</a:t>
            </a:r>
            <a:r>
              <a:rPr lang="en"/>
              <a:t> costs related to smoking?</a:t>
            </a:r>
            <a:endParaRPr/>
          </a:p>
        </p:txBody>
      </p:sp>
      <p:pic>
        <p:nvPicPr>
          <p:cNvPr id="63" name="Google Shape;63;p14"/>
          <p:cNvPicPr preferRelativeResize="0"/>
          <p:nvPr/>
        </p:nvPicPr>
        <p:blipFill>
          <a:blip r:embed="rId3">
            <a:alphaModFix/>
          </a:blip>
          <a:stretch>
            <a:fillRect/>
          </a:stretch>
        </p:blipFill>
        <p:spPr>
          <a:xfrm>
            <a:off x="5798900" y="156800"/>
            <a:ext cx="3111899" cy="4748149"/>
          </a:xfrm>
          <a:prstGeom prst="rect">
            <a:avLst/>
          </a:prstGeom>
          <a:noFill/>
          <a:ln>
            <a:noFill/>
          </a:ln>
        </p:spPr>
      </p:pic>
      <p:sp>
        <p:nvSpPr>
          <p:cNvPr id="64" name="Google Shape;64;p14"/>
          <p:cNvSpPr txBox="1"/>
          <p:nvPr/>
        </p:nvSpPr>
        <p:spPr>
          <a:xfrm>
            <a:off x="333900" y="4320100"/>
            <a:ext cx="2371500" cy="2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1000">
                <a:solidFill>
                  <a:schemeClr val="accent1"/>
                </a:solidFill>
                <a:latin typeface="Amatic SC"/>
                <a:ea typeface="Amatic SC"/>
                <a:cs typeface="Amatic SC"/>
                <a:sym typeface="Amatic SC"/>
              </a:rPr>
              <a:t>Image from https://cdn.beam.usnews.com/</a:t>
            </a:r>
            <a:endParaRPr b="1" sz="1000">
              <a:solidFill>
                <a:schemeClr val="accent1"/>
              </a:solidFill>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health care costs of smoking</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Ohio State University Stud</a:t>
            </a:r>
            <a:r>
              <a:rPr lang="en"/>
              <a:t>y states that companies pay almost $6,000 extra per year for each employee who smokes.</a:t>
            </a:r>
            <a:endParaRPr/>
          </a:p>
          <a:p>
            <a:pPr indent="0" lvl="0" marL="0" rtl="0" algn="l">
              <a:lnSpc>
                <a:spcPct val="140000"/>
              </a:lnSpc>
              <a:spcBef>
                <a:spcPts val="1600"/>
              </a:spcBef>
              <a:spcAft>
                <a:spcPts val="0"/>
              </a:spcAft>
              <a:buNone/>
            </a:pPr>
            <a:r>
              <a:t/>
            </a:r>
            <a:endParaRPr/>
          </a:p>
          <a:p>
            <a:pPr indent="0" lvl="0" marL="0" rtl="0" algn="l">
              <a:lnSpc>
                <a:spcPct val="140000"/>
              </a:lnSpc>
              <a:spcBef>
                <a:spcPts val="1700"/>
              </a:spcBef>
              <a:spcAft>
                <a:spcPts val="0"/>
              </a:spcAft>
              <a:buNone/>
            </a:pPr>
            <a:r>
              <a:t/>
            </a:r>
            <a:endParaRPr sz="1000"/>
          </a:p>
          <a:p>
            <a:pPr indent="0" lvl="0" marL="0" rtl="0" algn="l">
              <a:lnSpc>
                <a:spcPct val="140000"/>
              </a:lnSpc>
              <a:spcBef>
                <a:spcPts val="1700"/>
              </a:spcBef>
              <a:spcAft>
                <a:spcPts val="0"/>
              </a:spcAft>
              <a:buNone/>
            </a:pPr>
            <a:r>
              <a:t/>
            </a:r>
            <a:endParaRPr sz="1000"/>
          </a:p>
          <a:p>
            <a:pPr indent="0" lvl="0" marL="0" rtl="0" algn="l">
              <a:lnSpc>
                <a:spcPct val="140000"/>
              </a:lnSpc>
              <a:spcBef>
                <a:spcPts val="1700"/>
              </a:spcBef>
              <a:spcAft>
                <a:spcPts val="0"/>
              </a:spcAft>
              <a:buNone/>
            </a:pPr>
            <a:br>
              <a:rPr lang="en" sz="1000"/>
            </a:br>
            <a:br>
              <a:rPr lang="en" sz="1000"/>
            </a:br>
            <a:endParaRPr sz="1000"/>
          </a:p>
          <a:p>
            <a:pPr indent="0" lvl="0" marL="0" rtl="0" algn="l">
              <a:lnSpc>
                <a:spcPct val="140000"/>
              </a:lnSpc>
              <a:spcBef>
                <a:spcPts val="1700"/>
              </a:spcBef>
              <a:spcAft>
                <a:spcPts val="1700"/>
              </a:spcAft>
              <a:buNone/>
            </a:pPr>
            <a:r>
              <a:rPr lang="en" sz="1000"/>
              <a:t>https://tobaccofree.osu.edu/research/study-companies-pay.html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t>Ohio State University Study Continued</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1700"/>
              </a:spcAft>
              <a:buNone/>
            </a:pPr>
            <a:r>
              <a:rPr lang="en"/>
              <a:t>By drawing on previous research on the costs of absenteeism, lost productivity, smoke breaks and health care costs, the researchers developed an estimate that each employee who smokes costs an employer an average of $5,816 annually above the cost of a person who never smoked. These annual costs can range from $2,885 to $10,125, according to the research.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lang="en"/>
              <a:t>Ohio State University Study Continued</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1700"/>
              </a:spcAft>
              <a:buClr>
                <a:srgbClr val="000000"/>
              </a:buClr>
              <a:buSzPts val="1100"/>
              <a:buFont typeface="Arial"/>
              <a:buNone/>
            </a:pPr>
            <a:r>
              <a:rPr lang="en"/>
              <a:t>Smoke breaks accounted for the highest cost in lost productivity, followed by health-care expenses that exceed insurance costs for nonsmokers.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Smokers</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our 2019 Open Enrollment data:</a:t>
            </a:r>
            <a:endParaRPr/>
          </a:p>
          <a:p>
            <a:pPr indent="-342900" lvl="0" marL="457200" rtl="0" algn="l">
              <a:spcBef>
                <a:spcPts val="1600"/>
              </a:spcBef>
              <a:spcAft>
                <a:spcPts val="0"/>
              </a:spcAft>
              <a:buSzPts val="1800"/>
              <a:buChar char="-"/>
            </a:pPr>
            <a:r>
              <a:rPr lang="en"/>
              <a:t>8,972 </a:t>
            </a:r>
            <a:r>
              <a:rPr lang="en"/>
              <a:t>employees currently </a:t>
            </a:r>
            <a:r>
              <a:rPr lang="en"/>
              <a:t>identify</a:t>
            </a:r>
            <a:r>
              <a:rPr lang="en"/>
              <a:t> themselves as a smoker.</a:t>
            </a:r>
            <a:br>
              <a:rPr lang="en"/>
            </a:br>
            <a:endParaRPr/>
          </a:p>
          <a:p>
            <a:pPr indent="-342900" lvl="0" marL="457200" rtl="0" algn="l">
              <a:spcBef>
                <a:spcPts val="0"/>
              </a:spcBef>
              <a:spcAft>
                <a:spcPts val="0"/>
              </a:spcAft>
              <a:buSzPts val="1800"/>
              <a:buChar char="-"/>
            </a:pPr>
            <a:r>
              <a:rPr lang="en"/>
              <a:t>Based on the Ohio State study, the company is spending approximately $53,832,000 per year extra on smokers.  </a:t>
            </a:r>
            <a:br>
              <a:rPr lang="en"/>
            </a:br>
            <a:r>
              <a:rPr lang="en"/>
              <a:t>(</a:t>
            </a:r>
            <a:r>
              <a:rPr lang="en"/>
              <a:t>$6,000 * 8,972 current smokers)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Smoker Cessation Programs</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make a smoker cessation program successful?</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Identify employees who are smokers</a:t>
            </a:r>
            <a:r>
              <a:rPr lang="en"/>
              <a:t>, or who may be a smoker in the future, </a:t>
            </a:r>
            <a:r>
              <a:rPr lang="en"/>
              <a:t>and target communications to this group.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employee smoker data</a:t>
            </a:r>
            <a:endParaRPr/>
          </a:p>
        </p:txBody>
      </p:sp>
      <p:pic>
        <p:nvPicPr>
          <p:cNvPr id="100" name="Google Shape;100;p20"/>
          <p:cNvPicPr preferRelativeResize="0"/>
          <p:nvPr/>
        </p:nvPicPr>
        <p:blipFill>
          <a:blip r:embed="rId3">
            <a:alphaModFix/>
          </a:blip>
          <a:stretch>
            <a:fillRect/>
          </a:stretch>
        </p:blipFill>
        <p:spPr>
          <a:xfrm>
            <a:off x="457200" y="1246250"/>
            <a:ext cx="3744850" cy="3744850"/>
          </a:xfrm>
          <a:prstGeom prst="rect">
            <a:avLst/>
          </a:prstGeom>
          <a:noFill/>
          <a:ln>
            <a:noFill/>
          </a:ln>
        </p:spPr>
      </p:pic>
      <p:pic>
        <p:nvPicPr>
          <p:cNvPr id="101" name="Google Shape;101;p20"/>
          <p:cNvPicPr preferRelativeResize="0"/>
          <p:nvPr/>
        </p:nvPicPr>
        <p:blipFill>
          <a:blip r:embed="rId4">
            <a:alphaModFix/>
          </a:blip>
          <a:stretch>
            <a:fillRect/>
          </a:stretch>
        </p:blipFill>
        <p:spPr>
          <a:xfrm>
            <a:off x="4506850" y="1246250"/>
            <a:ext cx="3744850" cy="374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152400"/>
            <a:ext cx="4838700" cy="4838700"/>
          </a:xfrm>
          <a:prstGeom prst="rect">
            <a:avLst/>
          </a:prstGeom>
          <a:noFill/>
          <a:ln>
            <a:noFill/>
          </a:ln>
        </p:spPr>
      </p:pic>
      <p:sp>
        <p:nvSpPr>
          <p:cNvPr id="107" name="Google Shape;107;p21"/>
          <p:cNvSpPr txBox="1"/>
          <p:nvPr/>
        </p:nvSpPr>
        <p:spPr>
          <a:xfrm>
            <a:off x="5154950" y="1174500"/>
            <a:ext cx="1083900" cy="38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rPr>
              <a:t>MD    6421</a:t>
            </a:r>
            <a:br>
              <a:rPr lang="en" sz="1050">
                <a:highlight>
                  <a:srgbClr val="FFFFFF"/>
                </a:highlight>
              </a:rPr>
            </a:br>
            <a:r>
              <a:rPr lang="en" sz="1050">
                <a:highlight>
                  <a:srgbClr val="FFFFFF"/>
                </a:highlight>
              </a:rPr>
              <a:t>IL      6401</a:t>
            </a:r>
            <a:br>
              <a:rPr lang="en" sz="1050">
                <a:highlight>
                  <a:srgbClr val="FFFFFF"/>
                </a:highlight>
              </a:rPr>
            </a:br>
            <a:r>
              <a:rPr lang="en" sz="1050">
                <a:highlight>
                  <a:srgbClr val="FFFFFF"/>
                </a:highlight>
              </a:rPr>
              <a:t>PA    5298</a:t>
            </a:r>
            <a:br>
              <a:rPr lang="en" sz="1050">
                <a:highlight>
                  <a:srgbClr val="FFFFFF"/>
                </a:highlight>
              </a:rPr>
            </a:br>
            <a:r>
              <a:rPr lang="en" sz="1050">
                <a:highlight>
                  <a:srgbClr val="FFFFFF"/>
                </a:highlight>
              </a:rPr>
              <a:t>NY    1852</a:t>
            </a:r>
            <a:br>
              <a:rPr lang="en" sz="1050">
                <a:highlight>
                  <a:srgbClr val="FFFFFF"/>
                </a:highlight>
              </a:rPr>
            </a:br>
            <a:r>
              <a:rPr lang="en" sz="1050">
                <a:highlight>
                  <a:srgbClr val="FFFFFF"/>
                </a:highlight>
              </a:rPr>
              <a:t>DC    1398</a:t>
            </a:r>
            <a:br>
              <a:rPr lang="en" sz="1050">
                <a:highlight>
                  <a:srgbClr val="FFFFFF"/>
                </a:highlight>
              </a:rPr>
            </a:br>
            <a:r>
              <a:rPr lang="en" sz="1050">
                <a:highlight>
                  <a:srgbClr val="FFFFFF"/>
                </a:highlight>
              </a:rPr>
              <a:t>NJ    1290</a:t>
            </a:r>
            <a:br>
              <a:rPr lang="en" sz="1050">
                <a:highlight>
                  <a:srgbClr val="FFFFFF"/>
                </a:highlight>
              </a:rPr>
            </a:br>
            <a:r>
              <a:rPr lang="en" sz="1050">
                <a:highlight>
                  <a:srgbClr val="FFFFFF"/>
                </a:highlight>
              </a:rPr>
              <a:t>DE    1181</a:t>
            </a:r>
            <a:br>
              <a:rPr lang="en" sz="1050">
                <a:highlight>
                  <a:srgbClr val="FFFFFF"/>
                </a:highlight>
              </a:rPr>
            </a:br>
            <a:r>
              <a:rPr lang="en" sz="1050">
                <a:highlight>
                  <a:srgbClr val="FFFFFF"/>
                </a:highlight>
              </a:rPr>
              <a:t>TX     424</a:t>
            </a:r>
            <a:br>
              <a:rPr lang="en" sz="1050">
                <a:highlight>
                  <a:srgbClr val="FFFFFF"/>
                </a:highlight>
              </a:rPr>
            </a:br>
            <a:r>
              <a:rPr lang="en" sz="1050">
                <a:highlight>
                  <a:srgbClr val="FFFFFF"/>
                </a:highlight>
              </a:rPr>
              <a:t>MA     206</a:t>
            </a:r>
            <a:br>
              <a:rPr lang="en" sz="1050">
                <a:highlight>
                  <a:srgbClr val="FFFFFF"/>
                </a:highlight>
              </a:rPr>
            </a:br>
            <a:r>
              <a:rPr lang="en" sz="1050">
                <a:highlight>
                  <a:srgbClr val="FFFFFF"/>
                </a:highlight>
              </a:rPr>
              <a:t>NA     166</a:t>
            </a:r>
            <a:br>
              <a:rPr lang="en" sz="1050">
                <a:highlight>
                  <a:srgbClr val="FFFFFF"/>
                </a:highlight>
              </a:rPr>
            </a:br>
            <a:r>
              <a:rPr lang="en" sz="1050">
                <a:highlight>
                  <a:srgbClr val="FFFFFF"/>
                </a:highlight>
              </a:rPr>
              <a:t>WI     152</a:t>
            </a:r>
            <a:br>
              <a:rPr lang="en" sz="1050">
                <a:highlight>
                  <a:srgbClr val="FFFFFF"/>
                </a:highlight>
              </a:rPr>
            </a:br>
            <a:r>
              <a:rPr lang="en" sz="1050">
                <a:highlight>
                  <a:srgbClr val="FFFFFF"/>
                </a:highlight>
              </a:rPr>
              <a:t>KY      81</a:t>
            </a:r>
            <a:br>
              <a:rPr lang="en" sz="1050">
                <a:highlight>
                  <a:srgbClr val="FFFFFF"/>
                </a:highlight>
              </a:rPr>
            </a:br>
            <a:r>
              <a:rPr lang="en" sz="1050">
                <a:highlight>
                  <a:srgbClr val="FFFFFF"/>
                </a:highlight>
              </a:rPr>
              <a:t>TN      44</a:t>
            </a:r>
            <a:br>
              <a:rPr lang="en" sz="1050">
                <a:highlight>
                  <a:srgbClr val="FFFFFF"/>
                </a:highlight>
              </a:rPr>
            </a:br>
            <a:r>
              <a:rPr lang="en" sz="1050">
                <a:highlight>
                  <a:srgbClr val="FFFFFF"/>
                </a:highlight>
              </a:rPr>
              <a:t>CA      37</a:t>
            </a:r>
            <a:br>
              <a:rPr lang="en" sz="1050">
                <a:highlight>
                  <a:srgbClr val="FFFFFF"/>
                </a:highlight>
              </a:rPr>
            </a:br>
            <a:r>
              <a:rPr lang="en" sz="1050">
                <a:highlight>
                  <a:srgbClr val="FFFFFF"/>
                </a:highlight>
              </a:rPr>
              <a:t>GA      35</a:t>
            </a:r>
            <a:br>
              <a:rPr lang="en" sz="1050">
                <a:highlight>
                  <a:srgbClr val="FFFFFF"/>
                </a:highlight>
              </a:rPr>
            </a:br>
            <a:r>
              <a:rPr lang="en" sz="1050">
                <a:highlight>
                  <a:srgbClr val="FFFFFF"/>
                </a:highlight>
              </a:rPr>
              <a:t>MI      29</a:t>
            </a:r>
            <a:br>
              <a:rPr lang="en" sz="1050">
                <a:highlight>
                  <a:srgbClr val="FFFFFF"/>
                </a:highlight>
              </a:rPr>
            </a:br>
            <a:r>
              <a:rPr lang="en" sz="1050">
                <a:highlight>
                  <a:srgbClr val="FFFFFF"/>
                </a:highlight>
              </a:rPr>
              <a:t>AL      26</a:t>
            </a:r>
            <a:br>
              <a:rPr lang="en" sz="1050">
                <a:highlight>
                  <a:srgbClr val="FFFFFF"/>
                </a:highlight>
              </a:rPr>
            </a:br>
            <a:r>
              <a:rPr lang="en" sz="1050">
                <a:highlight>
                  <a:srgbClr val="FFFFFF"/>
                </a:highlight>
              </a:rPr>
              <a:t>OH      18</a:t>
            </a:r>
            <a:br>
              <a:rPr lang="en" sz="1050">
                <a:highlight>
                  <a:srgbClr val="FFFFFF"/>
                </a:highlight>
              </a:rPr>
            </a:br>
            <a:r>
              <a:rPr lang="en" sz="1050">
                <a:highlight>
                  <a:srgbClr val="FFFFFF"/>
                </a:highlight>
              </a:rPr>
              <a:t>IA      15</a:t>
            </a:r>
            <a:br>
              <a:rPr lang="en" sz="1050">
                <a:highlight>
                  <a:srgbClr val="FFFFFF"/>
                </a:highlight>
              </a:rPr>
            </a:br>
            <a:r>
              <a:rPr lang="en" sz="1050">
                <a:highlight>
                  <a:srgbClr val="FFFFFF"/>
                </a:highlight>
              </a:rPr>
              <a:t>KS      12</a:t>
            </a:r>
            <a:endParaRPr>
              <a:latin typeface="Source Code Pro"/>
              <a:ea typeface="Source Code Pro"/>
              <a:cs typeface="Source Code Pro"/>
              <a:sym typeface="Source Code Pro"/>
            </a:endParaRPr>
          </a:p>
        </p:txBody>
      </p:sp>
      <p:sp>
        <p:nvSpPr>
          <p:cNvPr id="108" name="Google Shape;108;p21"/>
          <p:cNvSpPr txBox="1"/>
          <p:nvPr/>
        </p:nvSpPr>
        <p:spPr>
          <a:xfrm>
            <a:off x="6402700" y="1174500"/>
            <a:ext cx="1083900" cy="37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rPr>
              <a:t>FL       9</a:t>
            </a:r>
            <a:br>
              <a:rPr lang="en" sz="1050">
                <a:highlight>
                  <a:srgbClr val="FFFFFF"/>
                </a:highlight>
              </a:rPr>
            </a:br>
            <a:r>
              <a:rPr lang="en" sz="1050">
                <a:highlight>
                  <a:srgbClr val="FFFFFF"/>
                </a:highlight>
              </a:rPr>
              <a:t>CT       8</a:t>
            </a:r>
            <a:br>
              <a:rPr lang="en" sz="1050">
                <a:highlight>
                  <a:srgbClr val="FFFFFF"/>
                </a:highlight>
              </a:rPr>
            </a:br>
            <a:r>
              <a:rPr lang="en" sz="1050">
                <a:highlight>
                  <a:srgbClr val="FFFFFF"/>
                </a:highlight>
              </a:rPr>
              <a:t>NC       7</a:t>
            </a:r>
            <a:br>
              <a:rPr lang="en" sz="1050">
                <a:highlight>
                  <a:srgbClr val="FFFFFF"/>
                </a:highlight>
              </a:rPr>
            </a:br>
            <a:r>
              <a:rPr lang="en" sz="1050">
                <a:highlight>
                  <a:srgbClr val="FFFFFF"/>
                </a:highlight>
              </a:rPr>
              <a:t>NE       6</a:t>
            </a:r>
            <a:br>
              <a:rPr lang="en" sz="1050">
                <a:highlight>
                  <a:srgbClr val="FFFFFF"/>
                </a:highlight>
              </a:rPr>
            </a:br>
            <a:r>
              <a:rPr lang="en" sz="1050">
                <a:highlight>
                  <a:srgbClr val="FFFFFF"/>
                </a:highlight>
              </a:rPr>
              <a:t>MN       6</a:t>
            </a:r>
            <a:br>
              <a:rPr lang="en" sz="1050">
                <a:highlight>
                  <a:srgbClr val="FFFFFF"/>
                </a:highlight>
              </a:rPr>
            </a:br>
            <a:r>
              <a:rPr lang="en" sz="1050">
                <a:highlight>
                  <a:srgbClr val="FFFFFF"/>
                </a:highlight>
              </a:rPr>
              <a:t>NH       5</a:t>
            </a:r>
            <a:br>
              <a:rPr lang="en" sz="1050">
                <a:highlight>
                  <a:srgbClr val="FFFFFF"/>
                </a:highlight>
              </a:rPr>
            </a:br>
            <a:r>
              <a:rPr lang="en" sz="1050">
                <a:highlight>
                  <a:srgbClr val="FFFFFF"/>
                </a:highlight>
              </a:rPr>
              <a:t>NV       4</a:t>
            </a:r>
            <a:br>
              <a:rPr lang="en" sz="1050">
                <a:highlight>
                  <a:srgbClr val="FFFFFF"/>
                </a:highlight>
              </a:rPr>
            </a:br>
            <a:r>
              <a:rPr lang="en" sz="1050">
                <a:highlight>
                  <a:srgbClr val="FFFFFF"/>
                </a:highlight>
              </a:rPr>
              <a:t>AZ       4</a:t>
            </a:r>
            <a:br>
              <a:rPr lang="en" sz="1050">
                <a:highlight>
                  <a:srgbClr val="FFFFFF"/>
                </a:highlight>
              </a:rPr>
            </a:br>
            <a:r>
              <a:rPr lang="en" sz="1050">
                <a:highlight>
                  <a:srgbClr val="FFFFFF"/>
                </a:highlight>
              </a:rPr>
              <a:t>VA       4</a:t>
            </a:r>
            <a:br>
              <a:rPr lang="en" sz="1050">
                <a:highlight>
                  <a:srgbClr val="FFFFFF"/>
                </a:highlight>
              </a:rPr>
            </a:br>
            <a:r>
              <a:rPr lang="en" sz="1050">
                <a:highlight>
                  <a:srgbClr val="FFFFFF"/>
                </a:highlight>
              </a:rPr>
              <a:t>SC       4</a:t>
            </a:r>
            <a:br>
              <a:rPr lang="en" sz="1050">
                <a:highlight>
                  <a:srgbClr val="FFFFFF"/>
                </a:highlight>
              </a:rPr>
            </a:br>
            <a:r>
              <a:rPr lang="en" sz="1050">
                <a:highlight>
                  <a:srgbClr val="FFFFFF"/>
                </a:highlight>
              </a:rPr>
              <a:t>IN       3</a:t>
            </a:r>
            <a:br>
              <a:rPr lang="en" sz="1050">
                <a:highlight>
                  <a:srgbClr val="FFFFFF"/>
                </a:highlight>
              </a:rPr>
            </a:br>
            <a:r>
              <a:rPr lang="en" sz="1050">
                <a:highlight>
                  <a:srgbClr val="FFFFFF"/>
                </a:highlight>
              </a:rPr>
              <a:t>OR       2</a:t>
            </a:r>
            <a:br>
              <a:rPr lang="en" sz="1050">
                <a:highlight>
                  <a:srgbClr val="FFFFFF"/>
                </a:highlight>
              </a:rPr>
            </a:br>
            <a:r>
              <a:rPr lang="en" sz="1050">
                <a:highlight>
                  <a:srgbClr val="FFFFFF"/>
                </a:highlight>
              </a:rPr>
              <a:t>OK       2</a:t>
            </a:r>
            <a:br>
              <a:rPr lang="en" sz="1050">
                <a:highlight>
                  <a:srgbClr val="FFFFFF"/>
                </a:highlight>
              </a:rPr>
            </a:br>
            <a:r>
              <a:rPr lang="en" sz="1050">
                <a:highlight>
                  <a:srgbClr val="FFFFFF"/>
                </a:highlight>
              </a:rPr>
              <a:t>MO       2</a:t>
            </a:r>
            <a:br>
              <a:rPr lang="en" sz="1050">
                <a:highlight>
                  <a:srgbClr val="FFFFFF"/>
                </a:highlight>
              </a:rPr>
            </a:br>
            <a:r>
              <a:rPr lang="en" sz="1050">
                <a:highlight>
                  <a:srgbClr val="FFFFFF"/>
                </a:highlight>
              </a:rPr>
              <a:t>AR       2</a:t>
            </a:r>
            <a:br>
              <a:rPr lang="en" sz="1050">
                <a:highlight>
                  <a:srgbClr val="FFFFFF"/>
                </a:highlight>
              </a:rPr>
            </a:br>
            <a:r>
              <a:rPr lang="en" sz="1050">
                <a:highlight>
                  <a:srgbClr val="FFFFFF"/>
                </a:highlight>
              </a:rPr>
              <a:t>CO       2</a:t>
            </a:r>
            <a:br>
              <a:rPr lang="en" sz="1050">
                <a:highlight>
                  <a:srgbClr val="FFFFFF"/>
                </a:highlight>
              </a:rPr>
            </a:br>
            <a:r>
              <a:rPr lang="en" sz="1050">
                <a:highlight>
                  <a:srgbClr val="FFFFFF"/>
                </a:highlight>
              </a:rPr>
              <a:t>UT       2</a:t>
            </a:r>
            <a:br>
              <a:rPr lang="en" sz="1050">
                <a:highlight>
                  <a:srgbClr val="FFFFFF"/>
                </a:highlight>
              </a:rPr>
            </a:br>
            <a:r>
              <a:rPr lang="en" sz="1050">
                <a:highlight>
                  <a:srgbClr val="FFFFFF"/>
                </a:highlight>
              </a:rPr>
              <a:t>RI       1</a:t>
            </a:r>
            <a:br>
              <a:rPr lang="en" sz="1050">
                <a:highlight>
                  <a:srgbClr val="FFFFFF"/>
                </a:highlight>
              </a:rPr>
            </a:br>
            <a:r>
              <a:rPr lang="en" sz="1050">
                <a:highlight>
                  <a:srgbClr val="FFFFFF"/>
                </a:highlight>
              </a:rPr>
              <a:t>WA       1</a:t>
            </a:r>
            <a:br>
              <a:rPr lang="en" sz="1050">
                <a:highlight>
                  <a:srgbClr val="FFFFFF"/>
                </a:highlight>
              </a:rPr>
            </a:br>
            <a:r>
              <a:rPr lang="en" sz="1050">
                <a:highlight>
                  <a:srgbClr val="FFFFFF"/>
                </a:highlight>
              </a:rPr>
              <a:t>WY       1</a:t>
            </a:r>
            <a:endParaRPr sz="1050">
              <a:highlight>
                <a:srgbClr val="FFFFFF"/>
              </a:highlight>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09" name="Google Shape;109;p21"/>
          <p:cNvSpPr txBox="1"/>
          <p:nvPr/>
        </p:nvSpPr>
        <p:spPr>
          <a:xfrm>
            <a:off x="5154950" y="152400"/>
            <a:ext cx="2000100" cy="9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Count of all employees in each work state:</a:t>
            </a:r>
            <a:endParaRPr>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