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94BD0-70C0-6A4E-E739-C67EA6EDD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32663-6737-E48E-6886-587574102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2994A-A9EE-BC8D-ADC9-DD93A5C76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BC923-02D4-5B86-C673-2FF9FA68D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04ABB-6041-AC1A-F661-21757554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4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E72E-036C-4D2A-939E-176CC01C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BA7B0-2844-E12D-196E-6101F795E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1040B-0B92-AAAB-C731-704854D0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CE94D-AADC-0D7B-CBCB-E5CB52B1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090706-5469-7F3F-E3BE-782788C0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01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19BA5-C9B2-9ABB-14BB-F519960AC4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F6295-2D9A-DE92-1BFF-C3D993DF8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1F19-1833-6421-BE6E-F65B26C0C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09E0C-376A-0DA7-423C-FD492EF61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247201-D705-036C-CBD9-6170AD39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3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CD0CD-5620-9DEF-8BC4-16A128F3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5419-2C9A-B226-C419-CED56A70F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268D5-B98C-FA0B-2D64-05A4BDA9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0C64D-DFF7-2698-CC3E-719D378DC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EB6B5-7AC1-119C-C35F-738C79F5B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9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74922-28F0-DFF0-2DF1-CB770978A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06511-2F47-FC68-668B-421638EDF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C743-7F05-10E6-80E5-281720D5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08BDD-6FB9-58AA-5074-4A02D42B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FDDE6-0A68-4C96-2377-5A604F1F0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2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4E02-4863-1FDB-A7C3-2169E5AA6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F97C5-EC5F-E7F0-1CA3-B4A767806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9DE1C-AAC7-66B2-623E-AF80AF59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8029-109B-A6CE-3E3A-71729F38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63E75-6FA6-C746-F144-510A5A631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F2853-3257-6FB3-7B54-8409EECD6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86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A0A5-74AF-F980-9015-41C908499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5BA4F-FA76-A618-A3D6-792B2C9B5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E930A-5B79-EF71-BC10-2195F3475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1F6FB-3D53-5B9E-7CA4-AB5CD4754C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40BFFB-0D88-9D53-B2AF-B4D48F7380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45D47-9052-861D-F7F4-CADF24B98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11AC5-0FE2-D1AE-70A6-EE564260A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D8EFE-B4F6-D2D6-456C-A376A91C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16035-0DD0-88EF-1D80-E9042016A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BBCBFC-436F-58CD-0822-A5BF9645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5A985-07CA-1C81-374A-36B903D7F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C8960E-5011-27EE-A373-FFE76511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37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AD5A02-7232-9E49-E520-9295D4BF5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97AA8-81BD-59B4-6CD9-3B41269ED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35595-18DC-F384-DAC9-0C962D8C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688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FD383-F263-5A37-8F10-CF1DC033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A7C56-DE55-CCCA-7E50-5EC30F2EC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A4B82-AA25-4ADF-7661-66DB9E16D2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7CEE7-23F3-F520-620E-2D3838B7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053DF-930D-2207-575D-38C26EB8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8E402-E90B-BDB3-0049-A085B2D5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818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DC3EB-6612-C28B-7117-797D9DB8D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4653-7DB8-A2EF-A93A-587A3402A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269A5-DB60-9A4E-FE5E-BBF3016A2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777C43-CD02-2E23-6045-38DD6ED5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0C3EF-2250-87EE-D19C-845AFECA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D8E21-7405-8485-C971-57C5A4DB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7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610A60-191C-59DB-AAE5-533D954B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E6C58-6559-05B0-9D62-8CC30ADCD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3A1D1-38CE-DE19-30CC-EAA77D6C83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C3EBC-6719-7E4E-87FB-6E5864020148}" type="datetimeFigureOut">
              <a:rPr lang="en-US" smtClean="0"/>
              <a:t>12/4/24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6F901-51A3-AA2D-F84D-D3D56F964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F90A-E618-3549-09E8-201B66EA5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6622E-FEC1-C844-8D6D-9301C3DE29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51924-0CBF-F5E9-B774-9430BA2869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Intelligent Book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A9B77-BC50-8B2B-1FD5-C69B3E7772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567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29BA-2320-06FB-5F31-B6A922A9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7724-A2D8-7FF8-4FDD-8B7A4A3A8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94022"/>
          </a:xfrm>
        </p:spPr>
        <p:txBody>
          <a:bodyPr/>
          <a:lstStyle/>
          <a:p>
            <a:r>
              <a:rPr lang="en-US" dirty="0"/>
              <a:t>Prompt: Please generate a minimalistic image of a orange book with the lowercase letter "</a:t>
            </a:r>
            <a:r>
              <a:rPr lang="en-US" dirty="0" err="1"/>
              <a:t>i</a:t>
            </a:r>
            <a:r>
              <a:rPr lang="en-US" dirty="0"/>
              <a:t>" on it. Use blue for the background.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290FF-96A3-83CE-0279-71B49DA94D5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47908" y="3170404"/>
            <a:ext cx="3310837" cy="2905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2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80AB-3D3E-6326-A6CA-4A31EA00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609" y="226902"/>
            <a:ext cx="10515600" cy="1017107"/>
          </a:xfrm>
        </p:spPr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D41D-D13A-DC52-7574-655E0C4E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0" y="1825625"/>
            <a:ext cx="4495800" cy="4351338"/>
          </a:xfrm>
        </p:spPr>
        <p:txBody>
          <a:bodyPr/>
          <a:lstStyle/>
          <a:p>
            <a:r>
              <a:rPr lang="en-US" dirty="0"/>
              <a:t>Static textbook</a:t>
            </a:r>
          </a:p>
          <a:p>
            <a:r>
              <a:rPr lang="en-US" dirty="0"/>
              <a:t>Table of contents</a:t>
            </a:r>
          </a:p>
          <a:p>
            <a:r>
              <a:rPr lang="en-US" dirty="0"/>
              <a:t>Glossary of terms</a:t>
            </a:r>
          </a:p>
          <a:p>
            <a:r>
              <a:rPr lang="en-US" dirty="0"/>
              <a:t>Index</a:t>
            </a:r>
          </a:p>
          <a:p>
            <a:r>
              <a:rPr lang="en-US" dirty="0"/>
              <a:t>Static charts and figures</a:t>
            </a:r>
          </a:p>
          <a:p>
            <a:r>
              <a:rPr lang="en-US" dirty="0"/>
              <a:t>No interactivity</a:t>
            </a:r>
          </a:p>
        </p:txBody>
      </p:sp>
      <p:pic>
        <p:nvPicPr>
          <p:cNvPr id="7" name="Picture 6" descr="A grey and white poster with a stack of books&#10;&#10;Description automatically generated">
            <a:extLst>
              <a:ext uri="{FF2B5EF4-FFF2-40B4-BE49-F238E27FC236}">
                <a16:creationId xmlns:a16="http://schemas.microsoft.com/office/drawing/2014/main" id="{7FAEEC92-AF5C-64F0-6A75-C744B6A7E93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322388"/>
            <a:ext cx="4854575" cy="485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343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73D6-1804-DF69-AF21-CE1655393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11" y="237179"/>
            <a:ext cx="10515600" cy="1017464"/>
          </a:xfrm>
        </p:spPr>
        <p:txBody>
          <a:bodyPr/>
          <a:lstStyle/>
          <a:p>
            <a:r>
              <a:rPr lang="en-US" dirty="0"/>
              <a:t>Level 2 – Interactive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13D0-6F9E-3515-FF38-107DD5994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2324" y="1562741"/>
            <a:ext cx="5731476" cy="4351338"/>
          </a:xfrm>
        </p:spPr>
        <p:txBody>
          <a:bodyPr/>
          <a:lstStyle/>
          <a:p>
            <a:r>
              <a:rPr lang="en-US" dirty="0"/>
              <a:t>Online interactive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Interactive charts</a:t>
            </a:r>
          </a:p>
          <a:p>
            <a:r>
              <a:rPr lang="en-US" dirty="0"/>
              <a:t>Simulations (MicroSims)</a:t>
            </a:r>
          </a:p>
          <a:p>
            <a:r>
              <a:rPr lang="en-US" dirty="0"/>
              <a:t>Animations</a:t>
            </a:r>
          </a:p>
          <a:p>
            <a:r>
              <a:rPr lang="en-US" dirty="0"/>
              <a:t>Level 2.9 took a lot of work before generative AI</a:t>
            </a:r>
          </a:p>
          <a:p>
            <a:r>
              <a:rPr lang="en-US" dirty="0"/>
              <a:t>No personalization</a:t>
            </a:r>
          </a:p>
        </p:txBody>
      </p:sp>
      <p:pic>
        <p:nvPicPr>
          <p:cNvPr id="7" name="Picture 6" descr="A hand pointing at a tablet screen&#10;&#10;Description automatically generated">
            <a:extLst>
              <a:ext uri="{FF2B5EF4-FFF2-40B4-BE49-F238E27FC236}">
                <a16:creationId xmlns:a16="http://schemas.microsoft.com/office/drawing/2014/main" id="{9A1F3942-20EA-6E8D-A95E-C7FC32CD508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62741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2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60E7-6CE4-7188-8094-1571A966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3: Personalized Adaptive 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00982-07AC-2948-33C7-6FF69B91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799" cy="4351338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Learning Paths:</a:t>
            </a:r>
            <a:r>
              <a:rPr lang="en-US" dirty="0"/>
              <a:t> Customized content sequences based on prerequisite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Concept Dependency Graphs:</a:t>
            </a:r>
            <a:r>
              <a:rPr lang="en-US" dirty="0"/>
              <a:t> Visual maps showing how concepts connect.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Personal Learning Graphs:</a:t>
            </a:r>
            <a:r>
              <a:rPr lang="en-US" dirty="0"/>
              <a:t> Tracking individual mastery of concepts.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Simple Algorithms for Recommendations:</a:t>
            </a:r>
            <a:r>
              <a:rPr lang="en-US" dirty="0"/>
              <a:t> Content adapts based on quiz results or user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Privacy Considerations:</a:t>
            </a:r>
            <a:r>
              <a:rPr lang="en-US" dirty="0"/>
              <a:t> Begins to collect personal data, emphasizing data protection.</a:t>
            </a:r>
          </a:p>
        </p:txBody>
      </p:sp>
      <p:pic>
        <p:nvPicPr>
          <p:cNvPr id="5" name="Picture 4" descr="A poster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21F4E1FB-74CF-A5F4-69A4-52D0F9A53E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510914"/>
            <a:ext cx="4666049" cy="466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854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4274-8EBB-BEC6-014C-410B766C0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 4 – Chatbot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56FE-C913-D65B-5A5F-3D102889B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5"/>
            <a:ext cx="5257800" cy="4351338"/>
          </a:xfrm>
        </p:spPr>
        <p:txBody>
          <a:bodyPr/>
          <a:lstStyle/>
          <a:p>
            <a:r>
              <a:rPr lang="en-US" dirty="0"/>
              <a:t>Sophisticated content generation</a:t>
            </a:r>
          </a:p>
          <a:p>
            <a:r>
              <a:rPr lang="en-US" dirty="0"/>
              <a:t>Personalized content</a:t>
            </a:r>
          </a:p>
          <a:p>
            <a:r>
              <a:rPr lang="en-US" dirty="0"/>
              <a:t>Conversational textbook</a:t>
            </a:r>
          </a:p>
        </p:txBody>
      </p:sp>
      <p:pic>
        <p:nvPicPr>
          <p:cNvPr id="5" name="Picture 4" descr="A poster for a level 4&#10;&#10;Description automatically generated">
            <a:extLst>
              <a:ext uri="{FF2B5EF4-FFF2-40B4-BE49-F238E27FC236}">
                <a16:creationId xmlns:a16="http://schemas.microsoft.com/office/drawing/2014/main" id="{C2705B8C-83FA-6CBC-F1D6-D8ECA53DD12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1690688"/>
            <a:ext cx="435133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1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A7C1-912D-6BAB-9C74-E922E0A0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38" y="165572"/>
            <a:ext cx="10515600" cy="1325563"/>
          </a:xfrm>
        </p:spPr>
        <p:txBody>
          <a:bodyPr/>
          <a:lstStyle/>
          <a:p>
            <a:r>
              <a:rPr lang="en-US" dirty="0"/>
              <a:t>Level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C74D1-F168-C33B-5F00-B6D8CFC99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162" y="1825625"/>
            <a:ext cx="5113638" cy="4351338"/>
          </a:xfrm>
        </p:spPr>
        <p:txBody>
          <a:bodyPr/>
          <a:lstStyle/>
          <a:p>
            <a:r>
              <a:rPr lang="en-US" dirty="0"/>
              <a:t>“The Primer” as in Neal Stephenson’s book</a:t>
            </a:r>
          </a:p>
          <a:p>
            <a:r>
              <a:rPr lang="en-US" dirty="0"/>
              <a:t>Fully personalized</a:t>
            </a:r>
          </a:p>
          <a:p>
            <a:r>
              <a:rPr lang="en-US" dirty="0"/>
              <a:t>Generates complex simulations and immersive VR</a:t>
            </a:r>
          </a:p>
        </p:txBody>
      </p:sp>
      <p:pic>
        <p:nvPicPr>
          <p:cNvPr id="5" name="Picture 4" descr="A child wearing virtual reality goggles&#10;&#10;Description automatically generated">
            <a:extLst>
              <a:ext uri="{FF2B5EF4-FFF2-40B4-BE49-F238E27FC236}">
                <a16:creationId xmlns:a16="http://schemas.microsoft.com/office/drawing/2014/main" id="{1944622C-7232-8CD8-6631-C1006E1D80C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438" y="1491135"/>
            <a:ext cx="5001740" cy="500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14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B601C-1F0F-B99B-217A-8AF1DAFD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C6C77-0A63-9B4F-6033-83E07C797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https://chatgpt.com/share/67512e85-4a6c-8001-966a-4b83832d39c3</a:t>
            </a:r>
          </a:p>
        </p:txBody>
      </p:sp>
    </p:spTree>
    <p:extLst>
      <p:ext uri="{BB962C8B-B14F-4D97-AF65-F5344CB8AC3E}">
        <p14:creationId xmlns:p14="http://schemas.microsoft.com/office/powerpoint/2010/main" val="1239720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883</TotalTime>
  <Words>182</Words>
  <Application>Microsoft Macintosh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Intelligent Book Figures</vt:lpstr>
      <vt:lpstr>Logo</vt:lpstr>
      <vt:lpstr>Level 1</vt:lpstr>
      <vt:lpstr>Level 2 – Interactive content</vt:lpstr>
      <vt:lpstr>Level 3: Personalized Adaptive Textbooks</vt:lpstr>
      <vt:lpstr>Level 4 – Chatbot </vt:lpstr>
      <vt:lpstr>Level 5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4</cp:revision>
  <dcterms:created xsi:type="dcterms:W3CDTF">2024-12-04T14:06:33Z</dcterms:created>
  <dcterms:modified xsi:type="dcterms:W3CDTF">2024-12-05T04:49:37Z</dcterms:modified>
</cp:coreProperties>
</file>