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9D50A4-264D-42BA-8C6C-4581B838AA6E}">
  <a:tblStyle styleId="{A19D50A4-264D-42BA-8C6C-4581B838AA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684294b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684294b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d684294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d684294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d684294b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d684294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e9bc8d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de9bc8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de9bc8d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de9bc8d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e9bc8d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de9bc8d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clusters were chosen because the dendrogram showed a natural split into three distinct groups — providing enough separation to observe meaningful differences without over-fragmenting the data.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de9bc8d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de9bc8d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de9bc8d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de9bc8d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de9bc8d1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de9bc8d1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d684294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d684294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d684294b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d684294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d684294b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d684294b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684294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684294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clustered students based on MCAT scores, attempts, undergraduate science GPA, age, and COMLEX outcomes.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elbow method shows that four clusters provide a good balance — after four, improvements level off.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supports using four clusters to explore different student profiles."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684294b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684294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684294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684294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"Cluster 4 represents students with the strongest academic profile, while Cluster 3 includes older students with slightly lower MCAT and GPA performance but better COMSAE scores. Cluster 2 had the highest number of MCAT attempts, despite a moderate GPA."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684294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684294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SGA DO Class of 2026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Quality Summary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Average silhouette width = 0.21</a:t>
            </a:r>
            <a:r>
              <a:rPr lang="en" sz="1100">
                <a:solidFill>
                  <a:schemeClr val="dk1"/>
                </a:solidFill>
              </a:rPr>
              <a:t>, indicating moderate clustering structure.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Cluster 3</a:t>
            </a:r>
            <a:r>
              <a:rPr lang="en" sz="1100">
                <a:solidFill>
                  <a:schemeClr val="dk1"/>
                </a:solidFill>
              </a:rPr>
              <a:t> has the highest silhouette score (0.59), suggesting better-defined grouping among older students.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Dunn index = 0.16</a:t>
            </a:r>
            <a:r>
              <a:rPr lang="en" sz="1100">
                <a:solidFill>
                  <a:schemeClr val="dk1"/>
                </a:solidFill>
              </a:rPr>
              <a:t>, suggesting clusters are moderately separated relative to their compactness.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 title="cluster_validation_metrics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38" y="2571750"/>
            <a:ext cx="8789524" cy="23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Summary of Findings: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Four distinct student profiles were identified based on academic and demographic indicators.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Cluster differences highlight key patterns in MCAT performance, number of attempts, undergraduate Sci GPA, age, and COMSAE outcomes.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Students with stronger MCAT scores and UG Sci GPAs tended to have higher COMSAE performance, while clusters with more MCAT attempts and older age profiles showed varied outcomes.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Takeaway: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Data-driven clustering can reveal meaningful student groupings, helping to better understand pathways to academic success.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Hierarchical Clustering Using Manhattan Distance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53295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Objective</a:t>
            </a:r>
            <a:r>
              <a:rPr lang="en" sz="4800"/>
              <a:t>: Group student based on similarities in admissions data to explore </a:t>
            </a:r>
            <a:r>
              <a:rPr lang="en" sz="4800"/>
              <a:t>patterns</a:t>
            </a:r>
            <a:r>
              <a:rPr lang="en" sz="4800"/>
              <a:t> related to COMLEX pass/fail outcomes.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Admissions Data Points: </a:t>
            </a:r>
            <a:endParaRPr sz="48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HRSA questions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MCAT &lt;500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UG Sci Major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UG Sci GPA &lt;3.4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Non traditional 25 years or older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Out of UG 2+ years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FIRE Participant</a:t>
            </a:r>
            <a:endParaRPr sz="4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COMLEX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3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5603550" y="2865875"/>
            <a:ext cx="33939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Why Manhattan Distance?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Measures differences across all admissions factors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More appropriate than straight-line (Euclidean) distance for categorical or mixed-type data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Interpreted like city-block distances — adds up absolute differences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 title="student_profile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379"/>
            <a:ext cx="9144001" cy="468874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181000" y="128200"/>
            <a:ext cx="8273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Profile of all Students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 title="dendr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Sizes 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49400" y="1319400"/>
            <a:ext cx="85206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2: Largest group, 39 students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1: Moderate size, 12 students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3: Very small, only 2 students (caution: small sample)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3446575" y="3719225"/>
            <a:ext cx="55281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Cluster 2 represents the majority of students, while Cluster 1 is a moderate-sized group. Cluster 3 is very small, with only 2 students, so we should interpret any trends within it cautiously.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65925" y="14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Profiles</a:t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5686525" y="3386275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Cluster 1</a:t>
            </a:r>
            <a:r>
              <a:rPr lang="en" sz="1100">
                <a:solidFill>
                  <a:schemeClr val="dk1"/>
                </a:solidFill>
              </a:rPr>
              <a:t>: High educational disadvantage, moderate COMLEX success (67%).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Cluster 2</a:t>
            </a:r>
            <a:r>
              <a:rPr lang="en" sz="1100">
                <a:solidFill>
                  <a:schemeClr val="dk1"/>
                </a:solidFill>
              </a:rPr>
              <a:t>: Stronger academic backgrounds, highest COMLEX success (87%).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Cluster 3</a:t>
            </a:r>
            <a:r>
              <a:rPr lang="en" sz="1100">
                <a:solidFill>
                  <a:schemeClr val="dk1"/>
                </a:solidFill>
              </a:rPr>
              <a:t>: High academic risk factors, poor COMLEX outcomes (0%).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1" name="Google Shape;151;p28" title="cluster_profiles_with_sci_maj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100"/>
            <a:ext cx="8839199" cy="28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13650" y="9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128200" y="625950"/>
            <a:ext cx="48267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Educational Disadvantage</a:t>
            </a:r>
            <a:r>
              <a:rPr lang="en" sz="900">
                <a:solidFill>
                  <a:schemeClr val="dk1"/>
                </a:solidFill>
              </a:rPr>
              <a:t>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Cluster 1 had the highest percentage of first-generation students (83%) and students from low college-attending high schools (67%).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Cluster 2 had very few first-generation students (13%) and minimal educational disadvantage (5%).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Academic Backgrounds</a:t>
            </a:r>
            <a:r>
              <a:rPr lang="en" sz="900">
                <a:solidFill>
                  <a:schemeClr val="dk1"/>
                </a:solidFill>
              </a:rPr>
              <a:t>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MCAT &lt;500 was common in Cluster 2 (56%) and universal in Cluster 3 (100%).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Cluster 1 students were </a:t>
            </a:r>
            <a:r>
              <a:rPr b="1" lang="en" sz="900">
                <a:solidFill>
                  <a:schemeClr val="dk1"/>
                </a:solidFill>
              </a:rPr>
              <a:t>all undergraduate science majors</a:t>
            </a:r>
            <a:r>
              <a:rPr lang="en" sz="900">
                <a:solidFill>
                  <a:schemeClr val="dk1"/>
                </a:solidFill>
              </a:rPr>
              <a:t> (100%), while Cluster 3 had </a:t>
            </a:r>
            <a:r>
              <a:rPr b="1" lang="en" sz="900">
                <a:solidFill>
                  <a:schemeClr val="dk1"/>
                </a:solidFill>
              </a:rPr>
              <a:t>no science majors</a:t>
            </a:r>
            <a:r>
              <a:rPr lang="en" sz="900">
                <a:solidFill>
                  <a:schemeClr val="dk1"/>
                </a:solidFill>
              </a:rPr>
              <a:t> (0%).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Undergraduate Academic Performance</a:t>
            </a:r>
            <a:r>
              <a:rPr lang="en" sz="900">
                <a:solidFill>
                  <a:schemeClr val="dk1"/>
                </a:solidFill>
              </a:rPr>
              <a:t>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Science GPAs below 3.4 were common across all clusters (Cluster 1: 58%, Cluster 2: 44%, Cluster 3: 50%).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FIRE Participation</a:t>
            </a:r>
            <a:r>
              <a:rPr lang="en" sz="900">
                <a:solidFill>
                  <a:schemeClr val="dk1"/>
                </a:solidFill>
              </a:rPr>
              <a:t>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Cluster 2 had the highest FIRE program participation (36%), compared to only 8% in Cluster 1 and 0% in Cluster 3.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5151050" y="724000"/>
            <a:ext cx="38841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Non-Traditional Students</a:t>
            </a:r>
            <a:r>
              <a:rPr lang="en" sz="900">
                <a:solidFill>
                  <a:schemeClr val="dk1"/>
                </a:solidFill>
              </a:rPr>
              <a:t>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 large majority in Clusters 1 and 2 were out of undergraduate for over two years before starting medical school (83% and 74%).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COMLEX Outcomes</a:t>
            </a:r>
            <a:r>
              <a:rPr lang="en" sz="900">
                <a:solidFill>
                  <a:schemeClr val="dk1"/>
                </a:solidFill>
              </a:rPr>
              <a:t>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Cluster 2 achieved the highest COMLEX pass rate (87%).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Cluster 1 had a moderate pass rate (67%), showing resilience despite academic and educational disadvantages.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Cluster 3 had a 0% pass rate, highlighting compounded academic risks (low MCAT, no science major, no FIRE participation).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256075" y="3288225"/>
            <a:ext cx="50463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225"/>
              <a:buFont typeface="Arial"/>
              <a:buNone/>
            </a:pPr>
            <a:r>
              <a:rPr b="1" lang="en" sz="2668">
                <a:solidFill>
                  <a:schemeClr val="dk1"/>
                </a:solidFill>
              </a:rPr>
              <a:t>Distribution Overview</a:t>
            </a:r>
            <a:br>
              <a:rPr b="1" lang="en" sz="2668">
                <a:solidFill>
                  <a:schemeClr val="dk1"/>
                </a:solidFill>
              </a:rPr>
            </a:br>
            <a:r>
              <a:rPr lang="en" sz="2668">
                <a:solidFill>
                  <a:schemeClr val="dk1"/>
                </a:solidFill>
              </a:rPr>
              <a:t> The histograms display the distributions of Age, MCAT scores, MCAT attempts, Undergraduate Science GPA, and COMSAE scores for the cohort.</a:t>
            </a:r>
            <a:endParaRPr sz="2668">
              <a:solidFill>
                <a:schemeClr val="dk1"/>
              </a:solidFill>
            </a:endParaRPr>
          </a:p>
          <a:p>
            <a:pPr indent="-27095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68">
                <a:solidFill>
                  <a:schemeClr val="dk1"/>
                </a:solidFill>
              </a:rPr>
              <a:t>MCAT scores and Science GPAs are skewed toward higher values, reflecting strong academic preparation.</a:t>
            </a:r>
            <a:br>
              <a:rPr lang="en" sz="2668">
                <a:solidFill>
                  <a:schemeClr val="dk1"/>
                </a:solidFill>
              </a:rPr>
            </a:br>
            <a:endParaRPr sz="2668">
              <a:solidFill>
                <a:schemeClr val="dk1"/>
              </a:solidFill>
            </a:endParaRPr>
          </a:p>
          <a:p>
            <a:pPr indent="-2709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68">
                <a:solidFill>
                  <a:schemeClr val="dk1"/>
                </a:solidFill>
              </a:rPr>
              <a:t>Most students attempted the MCAT once or twice.</a:t>
            </a:r>
            <a:br>
              <a:rPr lang="en" sz="2668">
                <a:solidFill>
                  <a:schemeClr val="dk1"/>
                </a:solidFill>
              </a:rPr>
            </a:br>
            <a:endParaRPr sz="2668">
              <a:solidFill>
                <a:schemeClr val="dk1"/>
              </a:solidFill>
            </a:endParaRPr>
          </a:p>
          <a:p>
            <a:pPr indent="-2709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68">
                <a:solidFill>
                  <a:schemeClr val="dk1"/>
                </a:solidFill>
              </a:rPr>
              <a:t>Age is concentrated around the traditional range, with some older students present.</a:t>
            </a:r>
            <a:br>
              <a:rPr lang="en" sz="2668">
                <a:solidFill>
                  <a:schemeClr val="dk1"/>
                </a:solidFill>
              </a:rPr>
            </a:br>
            <a:endParaRPr sz="2668">
              <a:solidFill>
                <a:schemeClr val="dk1"/>
              </a:solidFill>
            </a:endParaRPr>
          </a:p>
          <a:p>
            <a:pPr indent="-2709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68">
                <a:solidFill>
                  <a:schemeClr val="dk1"/>
                </a:solidFill>
              </a:rPr>
              <a:t>COMSAE scores show moderate variation across students.</a:t>
            </a:r>
            <a:br>
              <a:rPr lang="en" sz="2668">
                <a:solidFill>
                  <a:schemeClr val="dk1"/>
                </a:solidFill>
              </a:rPr>
            </a:br>
            <a:endParaRPr sz="266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225"/>
              <a:buFont typeface="Arial"/>
              <a:buNone/>
            </a:pPr>
            <a:r>
              <a:rPr lang="en" sz="2668">
                <a:solidFill>
                  <a:schemeClr val="dk1"/>
                </a:solidFill>
              </a:rPr>
              <a:t>These distributions support the use of these variables in clustering analyses by demonstrating sufficient spread and differentiation.</a:t>
            </a:r>
            <a:endParaRPr sz="2668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 title="my_histogram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3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46650" y="1160025"/>
            <a:ext cx="285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Background Indicators Overview: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This chart summarizes the percentage of students who meet selected academic and socioeconomic indicators.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 majority of students successfully passed the COMLEX exam.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 significant portion of the cohort identify as first-generation college students and/or received free or reduced-price lunch in high school.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Rates of students coming from families that received public assistance or attended low-college-going high schools are also notable.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These background factors provide important context for understanding the educational pathways and outcomes of the cohort.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 title="student_background_characteristic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75" y="392175"/>
            <a:ext cx="5941852" cy="40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ChatGPT Image Apr 18, 2025, 01_54_2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00" y="45275"/>
            <a:ext cx="7715251" cy="48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228750" y="16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Averages for Key Academic and Demographic Indicators</a:t>
            </a:r>
            <a:endParaRPr/>
          </a:p>
        </p:txBody>
      </p:sp>
      <p:pic>
        <p:nvPicPr>
          <p:cNvPr id="77" name="Google Shape;77;p17" title="cohort_summary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58575" y="1039325"/>
            <a:ext cx="8831400" cy="38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381775" y="1039325"/>
            <a:ext cx="472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average MCAT score was 502.3, with most students taking the MCAT 1–2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cohort’s average undergraduate science GPA was 3.42, and the average COMSAE score was 585.4.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348825" y="1334900"/>
            <a:ext cx="26745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 and Purpose: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analysis examines student academic and demographic indicators (MCAT, attempts, UG Sci GPA, age, and COMLEX outcomes) using K-means clustering. The goal is to explore whether underlying student profiles are associated with differences in COMSAE performance.</a:t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{A19D50A4-264D-42BA-8C6C-4581B838AA6E}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8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{A19D50A4-264D-42BA-8C6C-4581B838AA6E}</a:tableStyleId>
              </a:tblPr>
              <a:tblGrid>
                <a:gridCol w="61647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Choosing the Number of Clusters: Elbow Method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6" name="Google Shape;86;p18" title="elbow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2450"/>
            <a:ext cx="6107500" cy="42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 title="Clust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3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 title="cluster_profiles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6025"/>
            <a:ext cx="9144000" cy="40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369550" y="2729100"/>
            <a:ext cx="8651400" cy="24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Interpretation: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 4</a:t>
            </a:r>
            <a:r>
              <a:rPr lang="en" sz="1100">
                <a:solidFill>
                  <a:schemeClr val="dk1"/>
                </a:solidFill>
              </a:rPr>
              <a:t>: Strongest academic profile (highest MCAT and UG Sci GPA; higher COMSAE scores).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 3</a:t>
            </a:r>
            <a:r>
              <a:rPr lang="en" sz="1100">
                <a:solidFill>
                  <a:schemeClr val="dk1"/>
                </a:solidFill>
              </a:rPr>
              <a:t>: Older students with lower academic indicators (higher Age, lower MCAT, UG Sci GPA).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 2</a:t>
            </a:r>
            <a:r>
              <a:rPr lang="en" sz="1100">
                <a:solidFill>
                  <a:schemeClr val="dk1"/>
                </a:solidFill>
              </a:rPr>
              <a:t>: Students with more MCAT attempts and lower COMSAE outcomes.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 1</a:t>
            </a:r>
            <a:r>
              <a:rPr lang="en" sz="1100">
                <a:solidFill>
                  <a:schemeClr val="dk1"/>
                </a:solidFill>
              </a:rPr>
              <a:t>: Near average on most indicators, slightly below average UG Sci GPA.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Variables are normalized (mean = 0, SD = 1). Positive values indicate above-average, negative values indicate below-average relative to the cohort.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181000" y="12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Profiles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7028950" y="1152475"/>
            <a:ext cx="2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"Our K-means clustering model explains about </a:t>
            </a:r>
            <a:r>
              <a:rPr b="1" lang="en" sz="1100">
                <a:solidFill>
                  <a:schemeClr val="dk1"/>
                </a:solidFill>
              </a:rPr>
              <a:t>48.5%</a:t>
            </a:r>
            <a:r>
              <a:rPr lang="en" sz="1100">
                <a:solidFill>
                  <a:schemeClr val="dk1"/>
                </a:solidFill>
              </a:rPr>
              <a:t> of the total variability across students’ academic and demographic indicators.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means that nearly half of the variation in MCAT scores, MCAT attempts, undergraduate science GPA, age, and COMSAE performance can be grouped meaningfully into distinct student profiles."</a:t>
            </a:r>
            <a:endParaRPr/>
          </a:p>
        </p:txBody>
      </p:sp>
      <p:pic>
        <p:nvPicPr>
          <p:cNvPr id="104" name="Google Shape;104;p21" title="variance_explained_bar_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0" y="173450"/>
            <a:ext cx="6857999" cy="49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