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://www.numpy.org/" TargetMode="External"/><Relationship Id="rId5" Type="http://schemas.openxmlformats.org/officeDocument/2006/relationships/hyperlink" Target="http://www.numpy.org/" TargetMode="External"/><Relationship Id="rId6" Type="http://schemas.openxmlformats.org/officeDocument/2006/relationships/hyperlink" Target="http://matplotlib.org/" TargetMode="External"/><Relationship Id="rId7" Type="http://schemas.openxmlformats.org/officeDocument/2006/relationships/hyperlink" Target="http://matplotlib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atacamp.com/community/podcast" TargetMode="External"/><Relationship Id="rId4" Type="http://schemas.openxmlformats.org/officeDocument/2006/relationships/hyperlink" Target="https://www.oreilly.com/topics/oreilly-data-show-podcast" TargetMode="External"/><Relationship Id="rId5" Type="http://schemas.openxmlformats.org/officeDocument/2006/relationships/hyperlink" Target="https://www.oreilly.com/topics/oreilly-data-show-podcast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</a:t>
            </a:r>
            <a:r>
              <a:rPr lang="en"/>
              <a:t> Talk - 4/24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Machine Learning - Dana Braatz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55900" y="7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Python Tools Used for Machine Learning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723000"/>
            <a:ext cx="8781600" cy="4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Pandas</a:t>
            </a:r>
            <a:endParaRPr/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Offers data structures and operations for manipulating numeric tables + time series</a:t>
            </a:r>
            <a:endParaRPr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manipulation and analysis</a:t>
            </a:r>
            <a:endParaRPr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NumPy</a:t>
            </a:r>
            <a:endParaRPr b="1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 precompiled functions for numerical routines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upport for large, multi-dimensional arrays and matrices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Supplies a large library of high-level mathematical functions to operate on arrays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matplotlib</a:t>
            </a:r>
            <a:endParaRPr b="1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matplotlib is a plotting library for NumPy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an API for embedding plots into applications using general-purpose GUI toolkits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5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Looks SOOOO Simple...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710638" y="-971871"/>
            <a:ext cx="2259425" cy="54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33875" y="2932125"/>
            <a:ext cx="5009700" cy="1260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(dataframe)</a:t>
            </a:r>
            <a:r>
              <a:rPr lang="en" sz="1800"/>
              <a:t>df = pandas.read_csv('https://ar…’)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extract sepal length and petal length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 df.iloc[0:100, </a:t>
            </a:r>
            <a:r>
              <a:rPr b="1" lang="en" sz="1800">
                <a:solidFill>
                  <a:schemeClr val="accent5"/>
                </a:solidFill>
              </a:rPr>
              <a:t>[0</a:t>
            </a:r>
            <a:r>
              <a:rPr lang="en" sz="1800"/>
              <a:t>, </a:t>
            </a:r>
            <a:r>
              <a:rPr b="1" lang="en" sz="1800">
                <a:solidFill>
                  <a:schemeClr val="dk2"/>
                </a:solidFill>
              </a:rPr>
              <a:t>2]</a:t>
            </a:r>
            <a:r>
              <a:rPr lang="en" sz="1800"/>
              <a:t>].values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5232900" y="2630925"/>
            <a:ext cx="39111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df.tail: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</a:t>
            </a:r>
            <a:r>
              <a:rPr b="1" lang="en" sz="1800">
                <a:solidFill>
                  <a:schemeClr val="accent5"/>
                </a:solidFill>
              </a:rPr>
              <a:t> 0 </a:t>
            </a:r>
            <a:r>
              <a:rPr lang="en" sz="1800"/>
              <a:t>    1     </a:t>
            </a:r>
            <a:r>
              <a:rPr b="1" lang="en" sz="1800">
                <a:solidFill>
                  <a:schemeClr val="dk2"/>
                </a:solidFill>
              </a:rPr>
              <a:t>2</a:t>
            </a:r>
            <a:r>
              <a:rPr lang="en" sz="1800"/>
              <a:t>     3         4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145  6.7  3.0  5.2  2.3  Iris-virginica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146  6.3  2.5  5.0  1.9  Iris-virginica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147  6.5  3.0  5.2  2.0  Iris-virginica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148  6.2  3.4  5.4  2.3  Iris-virginica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149  5.9  3.0  5.1  1.8  Iris-virginica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679050" y="1332913"/>
            <a:ext cx="3391800" cy="8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Code, illustrations, and graphics derived from: </a:t>
            </a:r>
            <a:r>
              <a:rPr b="1" i="1" lang="en"/>
              <a:t>Python Machine Learning</a:t>
            </a:r>
            <a:r>
              <a:rPr lang="en"/>
              <a:t> -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2nd. Ed. -- Sebastian Raschka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 to Test Our Two Features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4960" r="8014" t="9739"/>
          <a:stretch/>
        </p:blipFill>
        <p:spPr>
          <a:xfrm>
            <a:off x="1699000" y="1017725"/>
            <a:ext cx="5746001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Using matplotlib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</a:t>
            </a:r>
            <a:r>
              <a:rPr b="1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" sz="2400">
                <a:solidFill>
                  <a:srgbClr val="000000"/>
                </a:solidFill>
              </a:rPr>
              <a:t>.scatter(X[:50, 0], X[:50, 1],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color='red', marker='o', label='setosa')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" sz="2400">
                <a:solidFill>
                  <a:srgbClr val="000000"/>
                </a:solidFill>
              </a:rPr>
              <a:t>.scatter(X[50:100, 0], X[50:100, 1],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color='blue', marker='x', label='versicolor')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Perceptron Learning Algorithm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8248" t="9321"/>
          <a:stretch/>
        </p:blipFill>
        <p:spPr>
          <a:xfrm>
            <a:off x="152400" y="1017725"/>
            <a:ext cx="6030833" cy="39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315025" y="1113500"/>
            <a:ext cx="26889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# of updates</a:t>
            </a:r>
            <a:r>
              <a:rPr lang="en" sz="1800"/>
              <a:t> = # of misclassified rows of data in the dataset during each pass.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Epochs</a:t>
            </a:r>
            <a:r>
              <a:rPr lang="en" sz="1800"/>
              <a:t> = # of times the data- set has been tested.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 set a max. = 10.)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Methods Help Feed the Algorithm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45639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# select setosa and versicolor</a:t>
            </a:r>
            <a:endParaRPr b="1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 = </a:t>
            </a:r>
            <a:r>
              <a:rPr b="1" lang="en">
                <a:solidFill>
                  <a:schemeClr val="accent5"/>
                </a:solidFill>
              </a:rPr>
              <a:t>np</a:t>
            </a:r>
            <a:r>
              <a:rPr lang="en"/>
              <a:t>.where(y == 'Iris-setosa', -1, 1)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rgen = </a:t>
            </a:r>
            <a:r>
              <a:rPr b="1" lang="en">
                <a:solidFill>
                  <a:schemeClr val="accent5"/>
                </a:solidFill>
              </a:rPr>
              <a:t>np</a:t>
            </a:r>
            <a:r>
              <a:rPr lang="en"/>
              <a:t>.random.RandomState (self.random_state)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net_input(self, X):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b="1" lang="en">
                <a:solidFill>
                  <a:schemeClr val="dk2"/>
                </a:solidFill>
              </a:rPr>
              <a:t> """Calculate net input"""</a:t>
            </a:r>
            <a:endParaRPr b="1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return </a:t>
            </a:r>
            <a:r>
              <a:rPr b="1" lang="en">
                <a:solidFill>
                  <a:schemeClr val="accent5"/>
                </a:solidFill>
              </a:rPr>
              <a:t>np</a:t>
            </a:r>
            <a:r>
              <a:rPr lang="en"/>
              <a:t>.dot(X, self.w_[1:]) + self.w_[0]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065400" y="1169275"/>
            <a:ext cx="381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np.random.RandomState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RandomState exposes a number of methods for generating random numbers drawn from a variety of probability distributions.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Np.dot: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dot(a, b, out=None)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 of two arrays.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Vastness and Flow of Machine Learning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50" y="1237050"/>
            <a:ext cx="57328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44750" y="17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Listening To?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44750" y="1342150"/>
            <a:ext cx="8520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3D4251"/>
                </a:solidFill>
                <a:latin typeface="Arial"/>
                <a:ea typeface="Arial"/>
                <a:cs typeface="Arial"/>
                <a:sym typeface="Arial"/>
              </a:rPr>
              <a:t>DataFramed</a:t>
            </a:r>
            <a:endParaRPr b="1" sz="2250">
              <a:solidFill>
                <a:srgbClr val="3D42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686F75"/>
                </a:solidFill>
                <a:latin typeface="Arial"/>
                <a:ea typeface="Arial"/>
                <a:cs typeface="Arial"/>
                <a:sym typeface="Arial"/>
              </a:rPr>
              <a:t>DataCamp’s official podcast.</a:t>
            </a:r>
            <a:endParaRPr i="1" sz="1150">
              <a:solidFill>
                <a:srgbClr val="686F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https://www.datacamp.com/community/podcast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https://www.oreilly.com/topics/oreilly-data-show-podcast</a:t>
            </a:r>
            <a:endParaRPr sz="1200" u="sng"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  <a:hlinkClick r:id="rId5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O'Reilly Data Show - O'Reilly Media Podcast</a:t>
            </a:r>
            <a:endParaRPr b="1" sz="165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1846" y="2805446"/>
            <a:ext cx="1405450" cy="14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8600" y="1100463"/>
            <a:ext cx="18288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