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/>
    <p:restoredTop sz="95126"/>
  </p:normalViewPr>
  <p:slideViewPr>
    <p:cSldViewPr snapToGrid="0" snapToObjects="1">
      <p:cViewPr>
        <p:scale>
          <a:sx n="93" d="100"/>
          <a:sy n="93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49A6-ED59-804B-80D7-D4812B3F1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8D28C-F950-7F47-898B-2C736F8C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D531-3F2E-EF49-89AD-5E137D7D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B8E9-14F8-A344-8744-928E7427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DDC1-B705-5644-AA09-BE5AA865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06EE-4637-9C49-82A5-BC964F52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22A0C-9C20-344E-A977-767AB3877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A178-E8C7-C447-AA00-54747BD9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8DEF-B3C3-A548-B9CD-4D7E69C4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81A7-22E6-E443-AFE1-81C5BC67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EBD75-DF14-2B47-A2DC-F234A6B0F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389F-4EEF-FD4D-80EC-199A8B98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9510-0482-FF48-B5A5-F706C633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7FCC-7CF7-694F-861A-3B48A59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F1BC-6908-BF4F-8632-0C13AA4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4EF-C732-144A-906E-C84D744F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9D90-B031-1043-8BC0-10D6C983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CFAD-D7CB-7B4D-B6FF-05E3232F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6106-AA72-DC4F-ACE3-3B5E1AB2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8AB9-69D0-654D-8467-9EB7B4AE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FB6F-9E8B-5B47-9EC1-C61DBAB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3412-E98F-474C-B8EA-87188EE7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F6-B3C7-704E-B5FE-1F12FE85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63D5-BE07-EE42-A3D3-0A6A32D3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3228-9685-B443-BE11-F352E645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626-01DA-174D-A066-92C8FD1B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52E9-A4DF-6B4B-99A6-218AF1086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95B8-96FE-4843-86E3-6CB04E765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BA87C-D9BA-4D46-BD4C-66B9150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25E5-9A9C-F14D-83AE-6F1F9052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3F36D-5FDD-194E-99DC-968BCA36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71A8-A4A1-3643-BD78-FD16E86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59328-6A0B-A94F-9937-110E900F7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ECFA9-951C-CB48-BF5E-1E0A5516A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C9793-4DAA-8248-9203-3697619AA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663D0-B9D5-CF43-BE46-F202A926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D9BCE-4E84-8C45-A81C-A88618B1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0C5B-220A-9644-BA7B-2CBD6E43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7C10E-5CD3-484E-BD39-9BD2F77A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57CB-785B-154C-A4EF-668B714F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3AB7A-1640-7243-B08D-651347C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BA781-89C0-E94D-B701-5AEDCE84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CBBBF-318B-9D4E-89BD-5F0292A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AE810-BA44-C944-B47E-71E50A3C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3A22-09DD-514F-B222-EA2BE1F9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6AC1A-A23D-9940-8433-7BEA4D1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01A8-F006-BF46-81B9-F93C8DD1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2CC-8350-744A-9170-04070692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230F-7DB3-F041-BCF2-C252FF0CE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D0D8-0F31-D24A-BBE4-E29156AC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77EDD-C2A0-0747-AF24-5D9A496F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F0D15-DF7B-F243-AFAB-051114D6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908F-E6DB-DD4E-B7A4-164A1D07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B8559-338B-0645-8F95-A4AA49586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66F35-85ED-734F-9CC0-69562B231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B0E7-7E13-5543-9F2A-96B2CC0F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B82D-74CC-1541-AC89-83C5DF66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2E07-40AC-EE48-84EE-2D2A29A6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B0068-B9DE-134A-ADB7-4DD25CA3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C966-46D0-244C-BA0B-B3DA478D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2076-44EE-594C-A6D7-46E1AD73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F91F-C60C-E140-A76E-2AAE1674193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42EC-778C-E149-B270-96A490757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8D57-8043-4A4B-83DD-C5B2198A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BC41-456C-3346-9CD3-E6EA5629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eveloper.mozilla.org/en-US/docs/Web/JavaScript/Reference/Global_Objects/Array/forEach#Using_thisAr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80209163541/https:/dmitripavlutin.com/gentle-explanation-of-this-in-javascrip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7587-D85C-494F-961C-999DAC231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225 </a:t>
            </a:r>
            <a:br>
              <a:rPr lang="en-US" dirty="0"/>
            </a:br>
            <a:r>
              <a:rPr lang="en-US" dirty="0"/>
              <a:t>Lesson 2:  Function Context of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8C0-CD5F-0049-8103-F5489D551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22, 2020</a:t>
            </a:r>
          </a:p>
        </p:txBody>
      </p:sp>
    </p:spTree>
    <p:extLst>
      <p:ext uri="{BB962C8B-B14F-4D97-AF65-F5344CB8AC3E}">
        <p14:creationId xmlns:p14="http://schemas.microsoft.com/office/powerpoint/2010/main" val="66161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3568-277A-CE44-8894-C7BF7EDB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method execution context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7A03-220E-DD44-A220-E902EDEB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718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Implicit execution context happens when no explicit context is provided, methods are bound to the calling object by default</a:t>
            </a:r>
          </a:p>
          <a:p>
            <a:r>
              <a:rPr lang="en-US" dirty="0"/>
              <a:t>Implicit execution context is bound upon invocation, not definition</a:t>
            </a:r>
          </a:p>
          <a:p>
            <a:r>
              <a:rPr lang="en-US" dirty="0"/>
              <a:t>This was also observed in the example previously, a function can start off being an object property where it’s implicitly bound to its calling object, but when assigned to a variable and called, it becomes implicitly bound to the global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70B0A-7C9D-D147-9E44-A69C1749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27" y="1812178"/>
            <a:ext cx="2252828" cy="1515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D8991-206B-304F-A987-89C87806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7" y="3704151"/>
            <a:ext cx="2260713" cy="1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4A52-9DB7-2848-8050-54C82FB5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function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39BE-1BA7-8747-83E2-25310420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202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Two methods to change function’s execution context are `call` and `apply`</a:t>
            </a:r>
          </a:p>
          <a:p>
            <a:pPr lvl="1"/>
            <a:r>
              <a:rPr lang="en-US" dirty="0"/>
              <a:t>This way, you can explicitly bind function’s execution context to object when function is executed</a:t>
            </a:r>
          </a:p>
          <a:p>
            <a:pPr lvl="1"/>
            <a:r>
              <a:rPr lang="en-US" dirty="0"/>
              <a:t>Without explicit binding, this would return the global object</a:t>
            </a:r>
          </a:p>
          <a:p>
            <a:pPr lvl="1"/>
            <a:r>
              <a:rPr lang="en-US" dirty="0"/>
              <a:t>See how the method calls the object specifically</a:t>
            </a:r>
          </a:p>
          <a:p>
            <a:r>
              <a:rPr lang="en-US" dirty="0"/>
              <a:t>We say in this case, the execution context of the method is bound to the object, and that’s what `this` refers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9D501-E4D4-974C-A108-06723A2B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27" y="1825625"/>
            <a:ext cx="4985696" cy="29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C91-046C-914B-8B26-49D2FD46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execution context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C5EB-44F4-1941-B424-EC2C3F7D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4762" cy="4351338"/>
          </a:xfrm>
        </p:spPr>
        <p:txBody>
          <a:bodyPr/>
          <a:lstStyle/>
          <a:p>
            <a:r>
              <a:rPr lang="en-US" dirty="0"/>
              <a:t>We can also borrow a method from an object to use with another object</a:t>
            </a:r>
          </a:p>
          <a:p>
            <a:pPr lvl="1"/>
            <a:r>
              <a:rPr lang="en-US" dirty="0"/>
              <a:t>In this case, method foo from object strings is run in the numbers context</a:t>
            </a:r>
          </a:p>
          <a:p>
            <a:pPr lvl="1"/>
            <a:r>
              <a:rPr lang="en-US" dirty="0"/>
              <a:t>`call()` method can pass multiple arguments to the function, one after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EBCF8-0107-7848-8EB0-79F3D966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86" y="1825626"/>
            <a:ext cx="3165389" cy="3347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ED856-2CD9-F64D-B8B1-68F0CE43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75" y="5757863"/>
            <a:ext cx="8051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1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D6AA-A945-7249-A66B-76DFB93D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execution context using call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7A73-92CE-454E-965C-3E01EA37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9789" cy="4351338"/>
          </a:xfrm>
        </p:spPr>
        <p:txBody>
          <a:bodyPr/>
          <a:lstStyle/>
          <a:p>
            <a:r>
              <a:rPr lang="en-US" dirty="0"/>
              <a:t>A method can also be bound to an object, while calling in multiple arguments</a:t>
            </a:r>
          </a:p>
          <a:p>
            <a:r>
              <a:rPr lang="en-US" dirty="0"/>
              <a:t>`apply` is identical to `call`, but can pass in an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01478-63EC-4243-BCB1-06FCF508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19" y="1825625"/>
            <a:ext cx="5687737" cy="2400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8133F9-F74D-824E-91B2-99110272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80" y="4769707"/>
            <a:ext cx="5339576" cy="9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CDF-7739-AB43-BAE4-1749549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implicit and explicit execution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495-BD56-584C-ACEF-0BCCE29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What a function implicitly returns, also when the function is assigned to a variable (then context becomes the global context)</a:t>
            </a:r>
          </a:p>
          <a:p>
            <a:r>
              <a:rPr lang="en-US" dirty="0"/>
              <a:t>2. What happens when an object method is assigned to a variable, what has the execution function become</a:t>
            </a:r>
          </a:p>
          <a:p>
            <a:r>
              <a:rPr lang="en-US" dirty="0"/>
              <a:t>3. What happens when a global scope function is assigned to a function scope method? The execution context at the moment of invocation becomes the function scope.</a:t>
            </a:r>
          </a:p>
          <a:p>
            <a:r>
              <a:rPr lang="en-US" dirty="0"/>
              <a:t>4. How `this` affects variables referenced. </a:t>
            </a:r>
          </a:p>
          <a:p>
            <a:r>
              <a:rPr lang="en-US" dirty="0"/>
              <a:t>5. Methods that allows one to explicitly specify execution context</a:t>
            </a:r>
          </a:p>
          <a:p>
            <a:r>
              <a:rPr lang="en-US" dirty="0"/>
              <a:t>6. Using an object method to call another object, how `this` will recognize the execution context</a:t>
            </a:r>
          </a:p>
          <a:p>
            <a:r>
              <a:rPr lang="en-US" dirty="0"/>
              <a:t>7. Using `call` versus `apply` on a function</a:t>
            </a:r>
          </a:p>
          <a:p>
            <a:r>
              <a:rPr lang="en-US" dirty="0"/>
              <a:t>8. Details of how the argument object works in JS. It’s array like but not an array, so needs some processing before it can be iterated over. </a:t>
            </a:r>
          </a:p>
        </p:txBody>
      </p:sp>
    </p:spTree>
    <p:extLst>
      <p:ext uri="{BB962C8B-B14F-4D97-AF65-F5344CB8AC3E}">
        <p14:creationId xmlns:p14="http://schemas.microsoft.com/office/powerpoint/2010/main" val="104168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BF5-AF74-4D41-B0A2-3A0B814F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binding (with context)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061E-32C4-184F-B7DF-A22483B1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01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call and apply can change a function context, we can also use `bind()` to bind a function to context object permanently</a:t>
            </a:r>
          </a:p>
          <a:p>
            <a:pPr lvl="1"/>
            <a:r>
              <a:rPr lang="en-US" dirty="0"/>
              <a:t>Without binding or a call/apply context change, `this` could default to the global object</a:t>
            </a:r>
          </a:p>
          <a:p>
            <a:pPr lvl="1"/>
            <a:r>
              <a:rPr lang="en-US" dirty="0"/>
              <a:t>With binding, no other objects can be called</a:t>
            </a:r>
          </a:p>
          <a:p>
            <a:pPr lvl="1"/>
            <a:r>
              <a:rPr lang="en-US" dirty="0"/>
              <a:t>Note it creates and returns new function instead of executing a function, and the bind is permanent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8605B-62A4-C44F-824F-6012CB71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182" y="1825625"/>
            <a:ext cx="4052051" cy="34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3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EBFF-E301-684F-AE10-268AAE9E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bind 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EE3E-D930-E14B-A196-C7DD9921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1032" cy="4351338"/>
          </a:xfrm>
        </p:spPr>
        <p:txBody>
          <a:bodyPr/>
          <a:lstStyle/>
          <a:p>
            <a:r>
              <a:rPr lang="en-US" dirty="0"/>
              <a:t>See how it uses an apply function and returns the context as an object</a:t>
            </a:r>
          </a:p>
          <a:p>
            <a:pPr lvl="1"/>
            <a:r>
              <a:rPr lang="en-US" dirty="0"/>
              <a:t>E.g. `return </a:t>
            </a:r>
            <a:r>
              <a:rPr lang="en-US" dirty="0" err="1"/>
              <a:t>fn.apply</a:t>
            </a:r>
            <a:r>
              <a:rPr lang="en-US" dirty="0"/>
              <a:t>(</a:t>
            </a:r>
            <a:r>
              <a:rPr lang="en-US" dirty="0" err="1"/>
              <a:t>newContext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)`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sure why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 is again concatenated with another version of the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Returns new function that calls original function with context supplied to bind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3628F-190E-9447-9AB6-2B154998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5" y="4026008"/>
            <a:ext cx="9210589" cy="25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2238-9647-BD40-8E54-0A2DF7CB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bind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282DB-E801-1641-9CD5-0C0938A46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054" y="1690688"/>
            <a:ext cx="3972637" cy="435133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7BC3B-6A67-0543-B939-02F3FD8FE42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7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useful way of using bind is to assign a method with a bind function to a variable, so that variable will only call the bound version of the object</a:t>
            </a:r>
          </a:p>
          <a:p>
            <a:r>
              <a:rPr lang="en-US" dirty="0"/>
              <a:t>In this case, a general object with useful methods is bound to an object with a specific set of inputs, which is useful when invoked</a:t>
            </a:r>
          </a:p>
          <a:p>
            <a:r>
              <a:rPr lang="en-US" dirty="0"/>
              <a:t>Another example of an object method calling another object</a:t>
            </a:r>
          </a:p>
        </p:txBody>
      </p:sp>
    </p:spTree>
    <p:extLst>
      <p:ext uri="{BB962C8B-B14F-4D97-AF65-F5344CB8AC3E}">
        <p14:creationId xmlns:p14="http://schemas.microsoft.com/office/powerpoint/2010/main" val="131559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D41-98E0-D943-9809-A08D25F7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function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AC19-530E-DA4D-9228-F87B716F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5465" cy="29193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methods to change function context</a:t>
            </a:r>
          </a:p>
          <a:p>
            <a:pPr lvl="1"/>
            <a:r>
              <a:rPr lang="en-US" dirty="0"/>
              <a:t>First, pass the array in as an argument</a:t>
            </a:r>
          </a:p>
          <a:p>
            <a:pPr lvl="1"/>
            <a:r>
              <a:rPr lang="en-US" dirty="0"/>
              <a:t>Then we replace that with `this`, but the default context is global</a:t>
            </a:r>
          </a:p>
          <a:p>
            <a:pPr lvl="1"/>
            <a:r>
              <a:rPr lang="en-US" dirty="0"/>
              <a:t>We use one of the three methods to bind</a:t>
            </a:r>
          </a:p>
          <a:p>
            <a:pPr lvl="2"/>
            <a:r>
              <a:rPr lang="en-US" dirty="0"/>
              <a:t>Call/apply</a:t>
            </a:r>
          </a:p>
          <a:p>
            <a:pPr lvl="2"/>
            <a:r>
              <a:rPr lang="en-US" dirty="0"/>
              <a:t>Bind</a:t>
            </a:r>
          </a:p>
          <a:p>
            <a:pPr lvl="2"/>
            <a:r>
              <a:rPr lang="en-US" dirty="0"/>
              <a:t>Define method in object, this assigns the function to the object and context is always parent object unless bound otherwise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70A4B-CE9E-BC49-8EFA-A664FF26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51" y="1690688"/>
            <a:ext cx="3556000" cy="2047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DDF9F-F403-B24A-A1D5-22BDB614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47" y="4086707"/>
            <a:ext cx="3531004" cy="195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03999-F20E-8741-AB37-F984FD6A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29" y="4762547"/>
            <a:ext cx="5099736" cy="539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5BB66-7AE6-A140-9194-92E9DEBAE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29" y="5383424"/>
            <a:ext cx="4744995" cy="693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8DEDD-3B73-8C40-ABF1-ADB25ADCF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929" y="6158578"/>
            <a:ext cx="6280753" cy="5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4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ACAF-B4A4-084A-B424-20DAB623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hard binding functions with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CB8C-504A-3A44-83F1-30E28D2D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Function to permanently bind a function to context</a:t>
            </a:r>
          </a:p>
          <a:p>
            <a:r>
              <a:rPr lang="en-US" dirty="0"/>
              <a:t>2. Output from bound object</a:t>
            </a:r>
          </a:p>
          <a:p>
            <a:r>
              <a:rPr lang="en-US" dirty="0"/>
              <a:t>3. Differences between binding and not binding an object</a:t>
            </a:r>
          </a:p>
          <a:p>
            <a:r>
              <a:rPr lang="en-US" dirty="0"/>
              <a:t>4. Binding changes the context</a:t>
            </a:r>
          </a:p>
          <a:p>
            <a:r>
              <a:rPr lang="en-US" dirty="0"/>
              <a:t>5. And the binding is permanent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4023-AD2D-3149-A0F3-912A4FA2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54B8-8DAF-974F-9553-F3929E30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object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Implicit and explicit function execution contexts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Hard binding functions with contexts</a:t>
            </a:r>
          </a:p>
          <a:p>
            <a:pPr lvl="1"/>
            <a:r>
              <a:rPr lang="en-US" dirty="0"/>
              <a:t>E.g. changing function context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Dealing with context loss (1, 2, 3)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`this` in JS</a:t>
            </a:r>
          </a:p>
          <a:p>
            <a:pPr lvl="1"/>
            <a:r>
              <a:rPr lang="en-US" dirty="0"/>
              <a:t>Practice 1, 2</a:t>
            </a:r>
          </a:p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7414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2549-4200-2646-99DE-10C2E85D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context loss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F396-4B5D-EE41-BD7A-E0926E04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330" cy="4351338"/>
          </a:xfrm>
        </p:spPr>
        <p:txBody>
          <a:bodyPr/>
          <a:lstStyle/>
          <a:p>
            <a:r>
              <a:rPr lang="en-US" dirty="0"/>
              <a:t>This one was seen before, when a method is removed from its containing object, and assigned to another variable, context is lost</a:t>
            </a:r>
          </a:p>
          <a:p>
            <a:pPr lvl="1"/>
            <a:r>
              <a:rPr lang="en-US" dirty="0"/>
              <a:t>In this case, use `</a:t>
            </a:r>
            <a:r>
              <a:rPr lang="en-US" dirty="0" err="1"/>
              <a:t>foo.call</a:t>
            </a:r>
            <a:r>
              <a:rPr lang="en-US" dirty="0"/>
              <a:t>(john)` to restore context</a:t>
            </a:r>
          </a:p>
          <a:p>
            <a:r>
              <a:rPr lang="en-US" dirty="0"/>
              <a:t>And if the function is not executed right away? Or to pass it to another function?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96160-3CFC-EF4C-9091-1D04B65A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11" y="1354979"/>
            <a:ext cx="3935265" cy="1759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51E87-291B-D541-A3A6-BD032C0D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11" y="3301114"/>
            <a:ext cx="3817842" cy="32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FB76-1D6F-CE4C-956F-7B9B653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loss (1: when method is removed from containing object)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B5F3-30FD-334B-BDCD-6D10F4CA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205" cy="36845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happened to cause the context loss?</a:t>
            </a:r>
          </a:p>
          <a:p>
            <a:pPr lvl="1"/>
            <a:r>
              <a:rPr lang="en-US" dirty="0"/>
              <a:t>When the object method </a:t>
            </a:r>
            <a:r>
              <a:rPr lang="en-US" dirty="0" err="1"/>
              <a:t>john.greetings</a:t>
            </a:r>
            <a:r>
              <a:rPr lang="en-US" dirty="0"/>
              <a:t>() was invoked by the method </a:t>
            </a:r>
            <a:r>
              <a:rPr lang="en-US" dirty="0" err="1"/>
              <a:t>repeatThreeTimes</a:t>
            </a:r>
            <a:r>
              <a:rPr lang="en-US" dirty="0"/>
              <a:t>(), the context was lost</a:t>
            </a:r>
          </a:p>
          <a:p>
            <a:r>
              <a:rPr lang="en-US" dirty="0"/>
              <a:t>Solution: update receiving function by adding parameter with desired context</a:t>
            </a:r>
          </a:p>
          <a:p>
            <a:pPr lvl="1"/>
            <a:r>
              <a:rPr lang="en-US" dirty="0"/>
              <a:t>Note the context loss needs to be fixed at two spots</a:t>
            </a:r>
          </a:p>
          <a:p>
            <a:pPr lvl="2"/>
            <a:r>
              <a:rPr lang="en-US" dirty="0"/>
              <a:t>Where the receiving function is, the context is called</a:t>
            </a:r>
          </a:p>
          <a:p>
            <a:pPr lvl="2"/>
            <a:r>
              <a:rPr lang="en-US" dirty="0"/>
              <a:t>When the function is invoked within the object, both the object method and the context are called)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AFB38-A370-3649-9946-D6DFDC72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97" y="1825625"/>
            <a:ext cx="4237472" cy="3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9348-5473-0D45-8C57-2ACDEC97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loss 1: if function can’t be updated and no context object can be supplied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D34D-89A5-6445-B8A4-DE9D5999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47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 binding might be the way to go</a:t>
            </a:r>
          </a:p>
          <a:p>
            <a:pPr lvl="1"/>
            <a:r>
              <a:rPr lang="en-US" dirty="0"/>
              <a:t>Same problem as above, but this time solved without supplying an additional context</a:t>
            </a:r>
          </a:p>
          <a:p>
            <a:pPr lvl="1"/>
            <a:r>
              <a:rPr lang="en-US" dirty="0"/>
              <a:t>This means the method will only work with its container object</a:t>
            </a:r>
          </a:p>
          <a:p>
            <a:pPr lvl="1"/>
            <a:r>
              <a:rPr lang="en-US" dirty="0"/>
              <a:t>And leaves the receiving object relatively “clean”</a:t>
            </a:r>
          </a:p>
          <a:p>
            <a:r>
              <a:rPr lang="en-US" dirty="0">
                <a:solidFill>
                  <a:srgbClr val="FF0000"/>
                </a:solidFill>
              </a:rPr>
              <a:t>Extra reading</a:t>
            </a:r>
            <a:r>
              <a:rPr lang="en-US" dirty="0"/>
              <a:t>, how JS’s optional `</a:t>
            </a:r>
            <a:r>
              <a:rPr lang="en-US" dirty="0" err="1"/>
              <a:t>thisAr</a:t>
            </a:r>
            <a:r>
              <a:rPr lang="en-US" dirty="0"/>
              <a:t>` argument does the same thing to maintain context: </a:t>
            </a:r>
          </a:p>
          <a:p>
            <a:r>
              <a:rPr lang="en-US" dirty="0">
                <a:hlinkClick r:id="rId2"/>
              </a:rPr>
              <a:t>https://developer.mozilla.org/en-US/docs/Web/JavaScript/Reference/Global_Objects/Array/forEach#Using_thisArg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B7B44-1D9A-A146-9DCC-8535B086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326595" cy="35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8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FF1-DAAF-5E43-B608-5E4196B7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loss 2: internal function losing method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F887-840B-FA4A-AFB2-343FF2F6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2914" cy="4351338"/>
          </a:xfrm>
        </p:spPr>
        <p:txBody>
          <a:bodyPr/>
          <a:lstStyle/>
          <a:p>
            <a:r>
              <a:rPr lang="en-US" dirty="0"/>
              <a:t>Context does not propagate to its internal functions, so context can be lost when a function is created within another function and then called</a:t>
            </a:r>
          </a:p>
          <a:p>
            <a:pPr lvl="1"/>
            <a:r>
              <a:rPr lang="en-US" dirty="0"/>
              <a:t>So foo() executes within the </a:t>
            </a:r>
            <a:r>
              <a:rPr lang="en-US" dirty="0" err="1"/>
              <a:t>obj</a:t>
            </a:r>
            <a:r>
              <a:rPr lang="en-US" dirty="0"/>
              <a:t> context, but the call to bar() does not, and it’s bound to the global object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2E402-492C-4D48-A1B2-D29BE3CB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11" y="1825625"/>
            <a:ext cx="3196493" cy="23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9E4D-ADD3-1542-9547-A00D949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loss 2 (internal function context loss) solution 1 + 2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569B-0077-AB47-9734-5B65D54D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4449" cy="4351338"/>
          </a:xfrm>
        </p:spPr>
        <p:txBody>
          <a:bodyPr/>
          <a:lstStyle/>
          <a:p>
            <a:r>
              <a:rPr lang="en-US" dirty="0"/>
              <a:t>Solution 1: save `this` as a </a:t>
            </a:r>
            <a:r>
              <a:rPr lang="en-US" dirty="0" err="1"/>
              <a:t>var</a:t>
            </a:r>
            <a:r>
              <a:rPr lang="en-US" dirty="0"/>
              <a:t> before calling the function, and reference that in the inner function</a:t>
            </a:r>
          </a:p>
          <a:p>
            <a:pPr lvl="1"/>
            <a:r>
              <a:rPr lang="en-US" dirty="0"/>
              <a:t>Lexical scope means `bar` has access to `self`</a:t>
            </a:r>
          </a:p>
          <a:p>
            <a:pPr lvl="1"/>
            <a:r>
              <a:rPr lang="en-US" dirty="0"/>
              <a:t>Add a line to pass context from one scope to another</a:t>
            </a:r>
          </a:p>
          <a:p>
            <a:r>
              <a:rPr lang="en-US" dirty="0"/>
              <a:t>Solution 2: pass context to function using call/apply</a:t>
            </a:r>
          </a:p>
          <a:p>
            <a:pPr lvl="1"/>
            <a:r>
              <a:rPr lang="en-US" dirty="0"/>
              <a:t>Explicitly state the object called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D5048-FC91-5F48-8BE0-5AC1643A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59" y="1690688"/>
            <a:ext cx="2595946" cy="248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BD7A6-1EAA-E545-B5B1-8BC9652E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83" y="4401380"/>
            <a:ext cx="2629897" cy="21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5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2011-AA94-1F41-988C-725F8D29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loss 2 (internal function context loss) solution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023F-8671-F54C-8949-E5D46C08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768" cy="4351338"/>
          </a:xfrm>
        </p:spPr>
        <p:txBody>
          <a:bodyPr>
            <a:normAutofit/>
          </a:bodyPr>
          <a:lstStyle/>
          <a:p>
            <a:r>
              <a:rPr lang="en-US" dirty="0"/>
              <a:t>Solution 3: bind context permanently</a:t>
            </a:r>
          </a:p>
          <a:p>
            <a:pPr lvl="1"/>
            <a:r>
              <a:rPr lang="en-US" dirty="0"/>
              <a:t>This only works with a function expression and not a function declaration</a:t>
            </a:r>
          </a:p>
          <a:p>
            <a:pPr lvl="1"/>
            <a:r>
              <a:rPr lang="en-US" dirty="0"/>
              <a:t>So it only works when </a:t>
            </a:r>
            <a:r>
              <a:rPr lang="en-US" dirty="0" err="1"/>
              <a:t>var</a:t>
            </a:r>
            <a:r>
              <a:rPr lang="en-US" dirty="0"/>
              <a:t> bar = function(), and not bar(): function()</a:t>
            </a:r>
          </a:p>
          <a:p>
            <a:pPr lvl="1"/>
            <a:r>
              <a:rPr lang="en-US" dirty="0"/>
              <a:t>Also, bind once and reuse is possible, without explicit context called every time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7C191-86AF-6F41-956E-9DA684E3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63" y="1825625"/>
            <a:ext cx="3378591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8408-4065-4B44-A10B-D411DEB6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loss 3 (function as argument losing surrounding context)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659A-5449-5E42-8272-249E41B6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53930" cy="47975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Example 1: slide 21, the </a:t>
            </a:r>
            <a:r>
              <a:rPr lang="en-US" dirty="0" err="1"/>
              <a:t>john.greetings</a:t>
            </a:r>
            <a:r>
              <a:rPr lang="en-US" dirty="0"/>
              <a:t>() example</a:t>
            </a:r>
          </a:p>
          <a:p>
            <a:r>
              <a:rPr lang="en-US" dirty="0"/>
              <a:t>Example 2: 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executes the anonymous function passed to it, and gets executed with the global object as context</a:t>
            </a:r>
          </a:p>
          <a:p>
            <a:pPr lvl="1"/>
            <a:r>
              <a:rPr lang="en-US" dirty="0"/>
              <a:t>This has the wrong value</a:t>
            </a:r>
          </a:p>
          <a:p>
            <a:pPr lvl="1"/>
            <a:r>
              <a:rPr lang="en-US" dirty="0"/>
              <a:t>Three ways to fix this</a:t>
            </a:r>
          </a:p>
          <a:p>
            <a:pPr lvl="2"/>
            <a:r>
              <a:rPr lang="en-US" dirty="0"/>
              <a:t>Use local </a:t>
            </a:r>
            <a:r>
              <a:rPr lang="en-US" dirty="0" err="1"/>
              <a:t>var</a:t>
            </a:r>
            <a:r>
              <a:rPr lang="en-US" dirty="0"/>
              <a:t> in the lexical scope to store this</a:t>
            </a:r>
          </a:p>
          <a:p>
            <a:pPr lvl="2"/>
            <a:r>
              <a:rPr lang="en-US" dirty="0"/>
              <a:t>Bind argument with surrounding context</a:t>
            </a:r>
          </a:p>
          <a:p>
            <a:pPr lvl="3"/>
            <a:r>
              <a:rPr lang="en-US" dirty="0"/>
              <a:t>(</a:t>
            </a:r>
            <a:r>
              <a:rPr lang="en-US" b="1" dirty="0"/>
              <a:t>is this considered a function expression? Because only that can be used with bind())</a:t>
            </a:r>
          </a:p>
          <a:p>
            <a:pPr lvl="2"/>
            <a:r>
              <a:rPr lang="en-US" dirty="0"/>
              <a:t>Use `</a:t>
            </a:r>
            <a:r>
              <a:rPr lang="en-US" dirty="0" err="1"/>
              <a:t>thisArg</a:t>
            </a:r>
            <a:r>
              <a:rPr lang="en-US" dirty="0"/>
              <a:t>()`, as seen earlier on slide 23</a:t>
            </a:r>
          </a:p>
          <a:p>
            <a:pPr lvl="3"/>
            <a:r>
              <a:rPr lang="en-US" dirty="0"/>
              <a:t>Some methods take function arguments allowing optional arguments that defines context when executed</a:t>
            </a:r>
          </a:p>
          <a:p>
            <a:pPr lvl="3"/>
            <a:r>
              <a:rPr lang="en-US" dirty="0" err="1"/>
              <a:t>forEach</a:t>
            </a:r>
            <a:r>
              <a:rPr lang="en-US" dirty="0"/>
              <a:t>() has this optional argument for context, and so does map, every, and some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991B6-F083-8F4B-8433-DBB676A8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9" y="1825625"/>
            <a:ext cx="2537787" cy="2004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C30A9-E64A-8443-BF81-65EF33D8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19" y="4275437"/>
            <a:ext cx="2537787" cy="1575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487F6-3CD2-404C-A126-0357CF2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895" y="1825625"/>
            <a:ext cx="3121303" cy="1825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CF371A-EE16-6D4D-A19D-BF97C6322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895" y="4217987"/>
            <a:ext cx="2752468" cy="16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6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C439-75B6-E644-BC5D-46733F08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context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2690-EB9C-5E40-93E5-F2C0C54A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Context loss when method is removed from the containing object</a:t>
            </a:r>
          </a:p>
          <a:p>
            <a:r>
              <a:rPr lang="en-US" dirty="0"/>
              <a:t>2. One way to supply context to a function that has no explicit context</a:t>
            </a:r>
          </a:p>
          <a:p>
            <a:r>
              <a:rPr lang="en-US" dirty="0"/>
              <a:t>3. Another way to supply context by binding</a:t>
            </a:r>
          </a:p>
          <a:p>
            <a:r>
              <a:rPr lang="en-US" dirty="0"/>
              <a:t>4. Context loss when an internal function loses its context</a:t>
            </a:r>
          </a:p>
          <a:p>
            <a:r>
              <a:rPr lang="en-US" dirty="0"/>
              <a:t>5. Use adding a local variable to supply context</a:t>
            </a:r>
          </a:p>
          <a:p>
            <a:r>
              <a:rPr lang="en-US" dirty="0"/>
              <a:t>6. Use the </a:t>
            </a:r>
            <a:r>
              <a:rPr lang="en-US" dirty="0" err="1"/>
              <a:t>thisArgs</a:t>
            </a:r>
            <a:r>
              <a:rPr lang="en-US" dirty="0"/>
              <a:t> parameter available in </a:t>
            </a:r>
            <a:r>
              <a:rPr lang="en-US" dirty="0" err="1"/>
              <a:t>forEach</a:t>
            </a:r>
            <a:r>
              <a:rPr lang="en-US" dirty="0"/>
              <a:t> to supply another execution context</a:t>
            </a:r>
          </a:p>
          <a:p>
            <a:r>
              <a:rPr lang="en-US" dirty="0"/>
              <a:t>7. Internal function loses context</a:t>
            </a:r>
          </a:p>
          <a:p>
            <a:r>
              <a:rPr lang="en-US" dirty="0"/>
              <a:t>8. Add explicit context to internal context loss</a:t>
            </a:r>
          </a:p>
          <a:p>
            <a:r>
              <a:rPr lang="en-US" dirty="0"/>
              <a:t>9. Use a function expression to hard bind context to an object method</a:t>
            </a:r>
          </a:p>
        </p:txBody>
      </p:sp>
    </p:spTree>
    <p:extLst>
      <p:ext uri="{BB962C8B-B14F-4D97-AF65-F5344CB8AC3E}">
        <p14:creationId xmlns:p14="http://schemas.microsoft.com/office/powerpoint/2010/main" val="259334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24D4-FAB0-1F44-B7F8-23120227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 problems on `this`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FB10-C266-B843-B24C-DD645908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`this` for an internal function?</a:t>
            </a:r>
          </a:p>
          <a:p>
            <a:r>
              <a:rPr lang="en-US" dirty="0"/>
              <a:t>2. How to change context for an internal function?</a:t>
            </a:r>
          </a:p>
          <a:p>
            <a:r>
              <a:rPr lang="en-US" dirty="0"/>
              <a:t>3. Using bind to prevent the loss of context for an object method removed from its containing object</a:t>
            </a:r>
          </a:p>
          <a:p>
            <a:r>
              <a:rPr lang="en-US" dirty="0"/>
              <a:t>4. What happens when an object method is executed, either with an explicit context or not</a:t>
            </a:r>
          </a:p>
          <a:p>
            <a:r>
              <a:rPr lang="en-US" dirty="0"/>
              <a:t>5. Fix functions with internal functions that loses its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408216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A25A-CAE9-3D4B-AF78-BE2EB67F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DC9F-D197-344F-AC81-126BFF5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Understanding the execution context of this is important</a:t>
            </a:r>
          </a:p>
          <a:p>
            <a:r>
              <a:rPr lang="en-US" dirty="0"/>
              <a:t>Read: </a:t>
            </a:r>
            <a:r>
              <a:rPr lang="en-US" dirty="0">
                <a:hlinkClick r:id="rId2"/>
              </a:rPr>
              <a:t>https://web.archive.org/web/20180209163541/https://dmitripavlutin.com/gentle-explanation-of-this-in-javascript/</a:t>
            </a:r>
            <a:r>
              <a:rPr lang="en-US" dirty="0"/>
              <a:t>, skipping sections 4 and 7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What does this refer to by default? And what does it return for a function</a:t>
            </a:r>
          </a:p>
          <a:p>
            <a:pPr lvl="1"/>
            <a:r>
              <a:rPr lang="en-US" dirty="0"/>
              <a:t>What is `this` in each layer of an internal function?</a:t>
            </a:r>
          </a:p>
          <a:p>
            <a:pPr lvl="1"/>
            <a:r>
              <a:rPr lang="en-US" dirty="0"/>
              <a:t>Does an object method hold onto its context when called?</a:t>
            </a:r>
          </a:p>
          <a:p>
            <a:pPr lvl="1"/>
            <a:r>
              <a:rPr lang="en-US" dirty="0"/>
              <a:t>What’s the implicit context of a function?</a:t>
            </a:r>
          </a:p>
          <a:p>
            <a:pPr lvl="1"/>
            <a:r>
              <a:rPr lang="en-US" dirty="0"/>
              <a:t>What happens to the execution context of a function when called by another object method? Demonstrate how execution context is all that matters</a:t>
            </a:r>
          </a:p>
          <a:p>
            <a:pPr lvl="1"/>
            <a:r>
              <a:rPr lang="en-US" dirty="0"/>
              <a:t>How context is lost when an object method is assigned to a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7A88-78F3-0D46-85D8-9A5844C9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 (intro)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4678-365E-FF43-B633-D9A806C9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Precursor: what is a first class function?</a:t>
            </a:r>
          </a:p>
          <a:p>
            <a:pPr lvl="1"/>
            <a:r>
              <a:rPr lang="en-US" dirty="0"/>
              <a:t>Function can be added to objects, executed in context of objects, removed from object, passed to other functions, run in different contexts</a:t>
            </a:r>
          </a:p>
          <a:p>
            <a:pPr lvl="1"/>
            <a:r>
              <a:rPr lang="en-US" dirty="0"/>
              <a:t>They also have no initial context, one is received when program executes them</a:t>
            </a:r>
          </a:p>
          <a:p>
            <a:r>
              <a:rPr lang="en-US" dirty="0"/>
              <a:t>So what’s the big deal about first class functions?</a:t>
            </a:r>
          </a:p>
          <a:p>
            <a:pPr lvl="1"/>
            <a:r>
              <a:rPr lang="en-US" dirty="0"/>
              <a:t>Dev must control the execution context since JS is both OOP and language with first class functions</a:t>
            </a:r>
          </a:p>
        </p:txBody>
      </p:sp>
    </p:spTree>
    <p:extLst>
      <p:ext uri="{BB962C8B-B14F-4D97-AF65-F5344CB8AC3E}">
        <p14:creationId xmlns:p14="http://schemas.microsoft.com/office/powerpoint/2010/main" val="295768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1CA5-5522-5B4A-A173-08D06BD4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423B-27E0-AA4C-9ED7-740AFA9B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Function invocations rely on implicit execution context that resolves to the global object, e.g.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numStr</a:t>
            </a:r>
            <a:r>
              <a:rPr lang="en-US" dirty="0"/>
              <a:t>)</a:t>
            </a:r>
          </a:p>
          <a:p>
            <a:r>
              <a:rPr lang="en-US" dirty="0"/>
              <a:t>Method invocations like </a:t>
            </a:r>
            <a:r>
              <a:rPr lang="en-US" dirty="0" err="1"/>
              <a:t>array.forEach</a:t>
            </a:r>
            <a:r>
              <a:rPr lang="en-US" dirty="0"/>
              <a:t>(</a:t>
            </a:r>
            <a:r>
              <a:rPr lang="en-US" dirty="0" err="1"/>
              <a:t>processElement</a:t>
            </a:r>
            <a:r>
              <a:rPr lang="en-US" dirty="0"/>
              <a:t>) rely upon implicit context that resolves to object that holds the method</a:t>
            </a:r>
          </a:p>
          <a:p>
            <a:r>
              <a:rPr lang="en-US" dirty="0"/>
              <a:t>All code executes with context, top level for browser is global (Node is module), all global methods and objects (</a:t>
            </a:r>
            <a:r>
              <a:rPr lang="en-US" dirty="0" err="1"/>
              <a:t>isNaN</a:t>
            </a:r>
            <a:r>
              <a:rPr lang="en-US" dirty="0"/>
              <a:t>/Math) are properties of the object</a:t>
            </a:r>
          </a:p>
          <a:p>
            <a:r>
              <a:rPr lang="en-US" dirty="0"/>
              <a:t>Can’t use `delete` to delete variables/functions declared at global scope</a:t>
            </a:r>
          </a:p>
          <a:p>
            <a:r>
              <a:rPr lang="en-US" dirty="0"/>
              <a:t>`this` = current execution context of a function, changes based on how functions are invoked, not defined</a:t>
            </a:r>
          </a:p>
          <a:p>
            <a:r>
              <a:rPr lang="en-US" dirty="0"/>
              <a:t>JS has first-class functions (functions attached to objects)</a:t>
            </a:r>
          </a:p>
          <a:p>
            <a:pPr lvl="1"/>
            <a:r>
              <a:rPr lang="en-US" dirty="0"/>
              <a:t>Can add to objects and execute in object contexts</a:t>
            </a:r>
          </a:p>
          <a:p>
            <a:pPr lvl="1"/>
            <a:r>
              <a:rPr lang="en-US" dirty="0"/>
              <a:t>Can remove from their objects, pass around, or execute in different contexts</a:t>
            </a:r>
          </a:p>
          <a:p>
            <a:pPr lvl="1"/>
            <a:r>
              <a:rPr lang="en-US" dirty="0"/>
              <a:t>Initially unbound, but bound at execution time to context</a:t>
            </a:r>
          </a:p>
          <a:p>
            <a:r>
              <a:rPr lang="en-US" dirty="0"/>
              <a:t>Call/apply invoke function with explicit execution context</a:t>
            </a:r>
          </a:p>
          <a:p>
            <a:r>
              <a:rPr lang="en-US" dirty="0"/>
              <a:t>Bind permanently binds function to context, returns new function (see earlier slide on how this is implemented)</a:t>
            </a:r>
          </a:p>
          <a:p>
            <a:r>
              <a:rPr lang="en-US" dirty="0"/>
              <a:t>Method invocations operate on data of owning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6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E4CC-4E9E-BA4D-BB1D-A10098A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0AD-A65D-3444-A7CF-32566CD7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global object is created when JS runs, which is the implicit context</a:t>
            </a:r>
          </a:p>
          <a:p>
            <a:pPr lvl="1"/>
            <a:r>
              <a:rPr lang="en-US" dirty="0"/>
              <a:t>The default global object is the window object</a:t>
            </a:r>
          </a:p>
          <a:p>
            <a:r>
              <a:rPr lang="en-US" dirty="0"/>
              <a:t>What are global values? Infinity,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What are global functions? </a:t>
            </a:r>
            <a:r>
              <a:rPr lang="en-US" dirty="0" err="1"/>
              <a:t>isNaN</a:t>
            </a:r>
            <a:r>
              <a:rPr lang="en-US" dirty="0"/>
              <a:t>, </a:t>
            </a:r>
            <a:r>
              <a:rPr lang="en-US" dirty="0" err="1"/>
              <a:t>parseInt</a:t>
            </a:r>
            <a:endParaRPr lang="en-US" dirty="0"/>
          </a:p>
          <a:p>
            <a:r>
              <a:rPr lang="en-US" dirty="0"/>
              <a:t>Global entities are properties of the global object</a:t>
            </a:r>
          </a:p>
          <a:p>
            <a:r>
              <a:rPr lang="en-US" dirty="0"/>
              <a:t>You can also add properties to the window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728D-A6E1-B34D-B5FA-B6E40C42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1825625"/>
            <a:ext cx="4696772" cy="53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E0BC-A1A0-F745-B971-454A4BCF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2769643"/>
            <a:ext cx="2495550" cy="5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E271-BE56-4D44-BD80-1E38A428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object: implicit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B3BE-1FE4-114E-A7BB-C757B672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9075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Global object is the implicit context when expressions are evaluated</a:t>
            </a:r>
          </a:p>
          <a:p>
            <a:pPr lvl="1"/>
            <a:r>
              <a:rPr lang="en-US" dirty="0"/>
              <a:t>If no local </a:t>
            </a:r>
            <a:r>
              <a:rPr lang="en-US" dirty="0" err="1"/>
              <a:t>var</a:t>
            </a:r>
            <a:r>
              <a:rPr lang="en-US" dirty="0"/>
              <a:t> is found when a </a:t>
            </a:r>
            <a:r>
              <a:rPr lang="en-US" dirty="0" err="1"/>
              <a:t>var</a:t>
            </a:r>
            <a:r>
              <a:rPr lang="en-US" dirty="0"/>
              <a:t> is declared, then the global context is found for the object, that means a </a:t>
            </a:r>
            <a:r>
              <a:rPr lang="en-US" dirty="0" err="1"/>
              <a:t>var</a:t>
            </a:r>
            <a:r>
              <a:rPr lang="en-US" dirty="0"/>
              <a:t> has implicit global context</a:t>
            </a:r>
          </a:p>
          <a:p>
            <a:pPr lvl="1"/>
            <a:r>
              <a:rPr lang="en-US" dirty="0"/>
              <a:t>Even if an object is not explicitly declared to be local or global, the implicit context of the global object finds the foo object and it’s the same as </a:t>
            </a:r>
            <a:r>
              <a:rPr lang="en-US" dirty="0" err="1"/>
              <a:t>window.thisProperty</a:t>
            </a:r>
            <a:endParaRPr lang="en-US" dirty="0"/>
          </a:p>
          <a:p>
            <a:r>
              <a:rPr lang="en-US" dirty="0"/>
              <a:t>This is how you can add a global variable: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47AB7-665D-AC4A-A660-3A55F9A7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998" y="1690688"/>
            <a:ext cx="4983650" cy="19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938-90FD-2047-B050-34C645FD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object: manipulating global </a:t>
            </a:r>
            <a:r>
              <a:rPr lang="en-US" dirty="0" err="1"/>
              <a:t>vars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9B18-0F2D-474B-8080-E0384711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 not declaring a global </a:t>
            </a:r>
            <a:r>
              <a:rPr lang="en-US" dirty="0" err="1"/>
              <a:t>var</a:t>
            </a:r>
            <a:r>
              <a:rPr lang="en-US" dirty="0"/>
              <a:t> the same as declaring one?</a:t>
            </a:r>
          </a:p>
          <a:p>
            <a:pPr lvl="1"/>
            <a:r>
              <a:rPr lang="en-US" dirty="0"/>
              <a:t>The subtle difference is that you can’t delete a variable declared explicitly, but can delete the ones that are declared explicitly</a:t>
            </a:r>
          </a:p>
          <a:p>
            <a:r>
              <a:rPr lang="en-US" dirty="0"/>
              <a:t>In Node (non browser JS) the global object is global and not window, and it introduces another module scope</a:t>
            </a:r>
          </a:p>
          <a:p>
            <a:r>
              <a:rPr lang="en-US" dirty="0"/>
              <a:t>Var in the module scope are declared at top level, module-scoped variables are not added to the global object</a:t>
            </a:r>
          </a:p>
          <a:p>
            <a:pPr lvl="1"/>
            <a:r>
              <a:rPr lang="en-US" dirty="0"/>
              <a:t>Only accessible from within file but not anywhere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4FFDE-B066-6244-90F1-681BDC71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03" y="1825625"/>
            <a:ext cx="3281972" cy="2153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B5AEF-5257-9947-995B-053821F3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03" y="4113813"/>
            <a:ext cx="3281972" cy="25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6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FE3C-5BA1-0944-9C34-919CE6E1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2DBA-325A-9C47-A2BC-B200EC0E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execution context</a:t>
            </a:r>
          </a:p>
          <a:p>
            <a:r>
              <a:rPr lang="en-US" dirty="0"/>
              <a:t>What the global variable is in a browser environment</a:t>
            </a:r>
          </a:p>
          <a:p>
            <a:r>
              <a:rPr lang="en-US" dirty="0"/>
              <a:t>Function local variable versus global variable scope, when a </a:t>
            </a:r>
            <a:r>
              <a:rPr lang="en-US" dirty="0" err="1"/>
              <a:t>var</a:t>
            </a:r>
            <a:r>
              <a:rPr lang="en-US" dirty="0"/>
              <a:t> is declared within the the local scope with or without being assigned to a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Difference between a global variable added explicitly to the global object versus those added implicitly, viewed when attempting to delete</a:t>
            </a:r>
          </a:p>
          <a:p>
            <a:r>
              <a:rPr lang="en-US" dirty="0"/>
              <a:t>Can a function be deleted in the global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3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69D3-432E-A746-8242-B51DC611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&amp; explicit function exec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3840-14A9-0D49-9E19-679B0B09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execution context of a function?</a:t>
            </a:r>
          </a:p>
          <a:p>
            <a:pPr lvl="1"/>
            <a:r>
              <a:rPr lang="en-US" dirty="0"/>
              <a:t>When a function is invoked, the object it has access to</a:t>
            </a:r>
          </a:p>
          <a:p>
            <a:pPr lvl="1"/>
            <a:r>
              <a:rPr lang="en-US" dirty="0"/>
              <a:t>Accessible through `this`</a:t>
            </a:r>
          </a:p>
          <a:p>
            <a:r>
              <a:rPr lang="en-US" dirty="0"/>
              <a:t>How to invoke a JS function? </a:t>
            </a:r>
          </a:p>
          <a:p>
            <a:pPr lvl="1"/>
            <a:r>
              <a:rPr lang="en-US" dirty="0"/>
              <a:t>In a variety of ways, and `this` refers to how function was invoked</a:t>
            </a:r>
          </a:p>
          <a:p>
            <a:pPr lvl="1"/>
            <a:r>
              <a:rPr lang="en-US" dirty="0"/>
              <a:t>Implicitly and explicitly (what JS sets vs. what you set)</a:t>
            </a:r>
          </a:p>
          <a:p>
            <a:r>
              <a:rPr lang="en-US" dirty="0"/>
              <a:t>What governs how `this` is applied?</a:t>
            </a:r>
          </a:p>
          <a:p>
            <a:pPr lvl="1"/>
            <a:r>
              <a:rPr lang="en-US" dirty="0"/>
              <a:t>Different than rules for determining scope of a variable</a:t>
            </a:r>
          </a:p>
          <a:p>
            <a:pPr lvl="1"/>
            <a:r>
              <a:rPr lang="en-US" dirty="0"/>
              <a:t>Variable scope is determined at time of writing code</a:t>
            </a:r>
          </a:p>
          <a:p>
            <a:pPr lvl="1"/>
            <a:r>
              <a:rPr lang="en-US" dirty="0"/>
              <a:t>`this` gets bound based on HOW a function is invoked</a:t>
            </a:r>
          </a:p>
        </p:txBody>
      </p:sp>
    </p:spTree>
    <p:extLst>
      <p:ext uri="{BB962C8B-B14F-4D97-AF65-F5344CB8AC3E}">
        <p14:creationId xmlns:p14="http://schemas.microsoft.com/office/powerpoint/2010/main" val="42076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3445-0D5A-7542-9CD4-3060A134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function exec contexts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0872-BF8D-4646-8560-6C6E21B11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616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the implicit binding for functions (implicit function execution context)?</a:t>
            </a:r>
          </a:p>
          <a:p>
            <a:pPr lvl="1"/>
            <a:r>
              <a:rPr lang="en-US" dirty="0"/>
              <a:t>When no explicit context is supplied</a:t>
            </a:r>
          </a:p>
          <a:p>
            <a:pPr lvl="1"/>
            <a:r>
              <a:rPr lang="en-US" dirty="0"/>
              <a:t>In which case, function is bound to the global object</a:t>
            </a:r>
          </a:p>
          <a:p>
            <a:r>
              <a:rPr lang="en-US" dirty="0"/>
              <a:t>See the second example on the right, binding a function to context happens when function is executed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object.foo</a:t>
            </a:r>
            <a:r>
              <a:rPr lang="en-US" dirty="0"/>
              <a:t>() is bound to the object</a:t>
            </a:r>
          </a:p>
          <a:p>
            <a:pPr lvl="1"/>
            <a:r>
              <a:rPr lang="en-US" dirty="0"/>
              <a:t>In the second case, bar() points to the foo() method, method is implicitly bound to the global object</a:t>
            </a:r>
          </a:p>
          <a:p>
            <a:pPr lvl="1"/>
            <a:r>
              <a:rPr lang="en-US" dirty="0"/>
              <a:t>What’s interesting is that if we change the last two lines to: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bar = </a:t>
            </a:r>
            <a:r>
              <a:rPr lang="en-US" dirty="0" err="1"/>
              <a:t>object.foo</a:t>
            </a:r>
            <a:r>
              <a:rPr lang="en-US" dirty="0"/>
              <a:t>(); bar; =&gt; then the result is the object Object, and not the object Window</a:t>
            </a:r>
          </a:p>
          <a:p>
            <a:pPr lvl="1"/>
            <a:r>
              <a:rPr lang="en-US" dirty="0"/>
              <a:t>The key is execution, when a method() is executed, the execution context is searched for and bound to there</a:t>
            </a:r>
          </a:p>
          <a:p>
            <a:pPr lvl="2"/>
            <a:r>
              <a:rPr lang="en-US" dirty="0"/>
              <a:t>Therefore, if foo() is executed, then the context is global</a:t>
            </a:r>
          </a:p>
          <a:p>
            <a:pPr lvl="2"/>
            <a:r>
              <a:rPr lang="en-US" dirty="0"/>
              <a:t>But if bar is assigned to the method, and then bar executes as a function, then the execution context at the time is global</a:t>
            </a:r>
          </a:p>
          <a:p>
            <a:pPr lvl="2"/>
            <a:r>
              <a:rPr lang="en-US" dirty="0"/>
              <a:t>However, if bar is assigned to the execution of the method, then the context is bound at execution time which is the local object</a:t>
            </a:r>
          </a:p>
          <a:p>
            <a:pPr lvl="2"/>
            <a:r>
              <a:rPr lang="en-US" dirty="0"/>
              <a:t>That’s why the constant stress on the importance of execution in how context is determined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4C678-E85C-7542-A885-B3AEE9F2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68" y="1929171"/>
            <a:ext cx="4832178" cy="1168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58BC6-7A55-6745-9B47-2583979C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8" y="3603106"/>
            <a:ext cx="3711832" cy="15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2606</Words>
  <Application>Microsoft Macintosh PowerPoint</Application>
  <PresentationFormat>Widescreen</PresentationFormat>
  <Paragraphs>211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LS 225  Lesson 2:  Function Context of Objects</vt:lpstr>
      <vt:lpstr>List of assignments</vt:lpstr>
      <vt:lpstr>Global object (intro)</vt:lpstr>
      <vt:lpstr>Global object (1)</vt:lpstr>
      <vt:lpstr>Global object: implicit context</vt:lpstr>
      <vt:lpstr>Global object: manipulating global vars</vt:lpstr>
      <vt:lpstr>Practice: Global Object</vt:lpstr>
      <vt:lpstr>Implicit &amp; explicit function exec contexts</vt:lpstr>
      <vt:lpstr>Implicit function exec contexts (2)</vt:lpstr>
      <vt:lpstr>Implicit method execution context (3)</vt:lpstr>
      <vt:lpstr>Explicit function execution context</vt:lpstr>
      <vt:lpstr>Explicit execution context (2)</vt:lpstr>
      <vt:lpstr>Explicit execution context using call (2)</vt:lpstr>
      <vt:lpstr>Practice: implicit and explicit execution contexts</vt:lpstr>
      <vt:lpstr>Hard binding (with context)</vt:lpstr>
      <vt:lpstr>How bind is implemented</vt:lpstr>
      <vt:lpstr>Another example of bind</vt:lpstr>
      <vt:lpstr>Example: changing function context</vt:lpstr>
      <vt:lpstr>Problems: hard binding functions with contexts</vt:lpstr>
      <vt:lpstr>Dealing with context loss (1)</vt:lpstr>
      <vt:lpstr>Context loss (1: when method is removed from containing object)</vt:lpstr>
      <vt:lpstr>Context loss 1: if function can’t be updated and no context object can be supplied</vt:lpstr>
      <vt:lpstr>Context loss 2: internal function losing method context</vt:lpstr>
      <vt:lpstr>Context loss 2 (internal function context loss) solution 1 + 2</vt:lpstr>
      <vt:lpstr>Context loss 2 (internal function context loss) solution 3</vt:lpstr>
      <vt:lpstr>Context loss 3 (function as argument losing surrounding context)</vt:lpstr>
      <vt:lpstr>Problems: context loss</vt:lpstr>
      <vt:lpstr>More practice problems on `this`</vt:lpstr>
      <vt:lpstr>This keyword and problems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</dc:creator>
  <cp:lastModifiedBy>DC</cp:lastModifiedBy>
  <cp:revision>174</cp:revision>
  <dcterms:created xsi:type="dcterms:W3CDTF">2020-04-22T20:45:18Z</dcterms:created>
  <dcterms:modified xsi:type="dcterms:W3CDTF">2020-06-08T10:59:41Z</dcterms:modified>
</cp:coreProperties>
</file>