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26"/>
  </p:normalViewPr>
  <p:slideViewPr>
    <p:cSldViewPr snapToGrid="0" snapToObjects="1">
      <p:cViewPr varScale="1">
        <p:scale>
          <a:sx n="95" d="100"/>
          <a:sy n="95"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9D44-BB7C-984F-9E1E-4564C3FFA7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A1B83F-657D-934A-BD5B-978DE228F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11639B-B58D-EF47-8473-8F363CAB52DB}"/>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5" name="Footer Placeholder 4">
            <a:extLst>
              <a:ext uri="{FF2B5EF4-FFF2-40B4-BE49-F238E27FC236}">
                <a16:creationId xmlns:a16="http://schemas.microsoft.com/office/drawing/2014/main" id="{1C28E1DA-67D4-8248-A9F9-A5138CB4D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15F6F-C799-954C-9121-01084CDB11F4}"/>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281594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4FE0-0648-C348-81F7-F5F78F0D4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E397E-0529-504A-B349-465A7116F3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86C49-4371-7F43-938B-0996DC787DBE}"/>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5" name="Footer Placeholder 4">
            <a:extLst>
              <a:ext uri="{FF2B5EF4-FFF2-40B4-BE49-F238E27FC236}">
                <a16:creationId xmlns:a16="http://schemas.microsoft.com/office/drawing/2014/main" id="{69C71918-8BC2-7C41-A667-ABB0A8F69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BBB9D-E1BD-CF48-98B4-B00D443E3FF3}"/>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225978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A600D-E56A-3A4B-B24E-A46EE4C7F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680766-AB7F-A642-91BB-6F509C899E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2A116-7B0D-984C-A41F-953413F54CBE}"/>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5" name="Footer Placeholder 4">
            <a:extLst>
              <a:ext uri="{FF2B5EF4-FFF2-40B4-BE49-F238E27FC236}">
                <a16:creationId xmlns:a16="http://schemas.microsoft.com/office/drawing/2014/main" id="{D13C34F2-93C4-EA46-B886-DCE3AF8A2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F33A5-73BF-274F-B785-845F2944C663}"/>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249490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399A-DD57-C049-999E-B025118D1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BD984-DCF1-094D-A0B9-A74FE502A6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068C7-E500-6340-AB47-10111687448E}"/>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5" name="Footer Placeholder 4">
            <a:extLst>
              <a:ext uri="{FF2B5EF4-FFF2-40B4-BE49-F238E27FC236}">
                <a16:creationId xmlns:a16="http://schemas.microsoft.com/office/drawing/2014/main" id="{98B7330E-0E64-004D-B549-5E694CE3B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F5AEB-67C8-9543-8E07-D6BA8AFADC97}"/>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56349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BB3F-3E50-9F44-9EDB-9B2810128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3954A-F281-744E-8278-166A2F5FC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4DA239-1DCE-B24D-9278-C566F55D8B90}"/>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5" name="Footer Placeholder 4">
            <a:extLst>
              <a:ext uri="{FF2B5EF4-FFF2-40B4-BE49-F238E27FC236}">
                <a16:creationId xmlns:a16="http://schemas.microsoft.com/office/drawing/2014/main" id="{9B3C7EAE-3BDD-FB46-ADC9-7677D3D0A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1DB3A-06D9-5040-901A-D8501417E330}"/>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316205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35A2-DB91-EB47-A5CC-259E74C763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75EC6-F075-F74A-92B8-1AF32A0D1A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23F5F-11C2-2242-AF08-DDB999FA50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605C0D-323E-E448-8953-7F950628398E}"/>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6" name="Footer Placeholder 5">
            <a:extLst>
              <a:ext uri="{FF2B5EF4-FFF2-40B4-BE49-F238E27FC236}">
                <a16:creationId xmlns:a16="http://schemas.microsoft.com/office/drawing/2014/main" id="{8099522E-7C4D-C84E-A897-00735326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D0302-E163-7D4F-9E52-52628085F3EC}"/>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92063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DB06-560C-0D45-8BD5-E7E60A7FCB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C7AB1-DE50-E544-9679-A0018BF19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934DFB-7832-F747-8C86-1D3777B410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6A4E2-DE0D-8D46-92AB-893D4B5C0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CEFC9D-22A3-D949-A339-E03C0591AC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BF28A5-3775-5F48-9D4B-0B283DE32D90}"/>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8" name="Footer Placeholder 7">
            <a:extLst>
              <a:ext uri="{FF2B5EF4-FFF2-40B4-BE49-F238E27FC236}">
                <a16:creationId xmlns:a16="http://schemas.microsoft.com/office/drawing/2014/main" id="{73102096-4502-B548-952C-B857F2FD8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503D9-2E05-6047-8B73-C3E0B770F46F}"/>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214191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9A1D-FCAE-504B-A4F4-0AE73AB39D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9D3DD-3DC8-874B-A10C-B325CEF5B7B8}"/>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4" name="Footer Placeholder 3">
            <a:extLst>
              <a:ext uri="{FF2B5EF4-FFF2-40B4-BE49-F238E27FC236}">
                <a16:creationId xmlns:a16="http://schemas.microsoft.com/office/drawing/2014/main" id="{6AEA1AC1-BA6C-5641-82C6-CC053D27A4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F8B376-D1DF-FB45-B7C3-69857DFE7BAE}"/>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18093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A262E-5143-374C-B68A-55F4F3AA078B}"/>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3" name="Footer Placeholder 2">
            <a:extLst>
              <a:ext uri="{FF2B5EF4-FFF2-40B4-BE49-F238E27FC236}">
                <a16:creationId xmlns:a16="http://schemas.microsoft.com/office/drawing/2014/main" id="{F2B709EB-F036-A643-9BF8-2C9140E0A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01746-7AC9-DC4E-9281-22C3831C6D9C}"/>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55321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2613-7AE7-3C49-9A8F-0B9FDA802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D23CC0-E54E-834C-BFFB-6026815E0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8D3AA-0C53-C847-AAD1-B93541631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F3FC73-047D-A14A-A645-FF35D01B2755}"/>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6" name="Footer Placeholder 5">
            <a:extLst>
              <a:ext uri="{FF2B5EF4-FFF2-40B4-BE49-F238E27FC236}">
                <a16:creationId xmlns:a16="http://schemas.microsoft.com/office/drawing/2014/main" id="{432E9937-7D2C-B24C-B85A-319FFE78A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40C66-26A1-F84F-A60C-48069C958825}"/>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308333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1B3A-99BE-774E-BF73-F12843DBE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9EAA23-AF3E-B34B-BB25-8A04DB6B6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72D50E-0DFE-5D46-9B2A-A16EDC81B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21A5B4-7741-5A4E-A2AB-58A732EF9888}"/>
              </a:ext>
            </a:extLst>
          </p:cNvPr>
          <p:cNvSpPr>
            <a:spLocks noGrp="1"/>
          </p:cNvSpPr>
          <p:nvPr>
            <p:ph type="dt" sz="half" idx="10"/>
          </p:nvPr>
        </p:nvSpPr>
        <p:spPr/>
        <p:txBody>
          <a:bodyPr/>
          <a:lstStyle/>
          <a:p>
            <a:fld id="{ABC51CD8-C5B9-FB4F-A20F-B388B1095CB9}" type="datetimeFigureOut">
              <a:rPr lang="en-US" smtClean="0"/>
              <a:t>6/22/20</a:t>
            </a:fld>
            <a:endParaRPr lang="en-US"/>
          </a:p>
        </p:txBody>
      </p:sp>
      <p:sp>
        <p:nvSpPr>
          <p:cNvPr id="6" name="Footer Placeholder 5">
            <a:extLst>
              <a:ext uri="{FF2B5EF4-FFF2-40B4-BE49-F238E27FC236}">
                <a16:creationId xmlns:a16="http://schemas.microsoft.com/office/drawing/2014/main" id="{5303CF29-7961-0C44-AE0D-C8D02BD10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09EF5-4584-4E48-905E-67A8BE83699D}"/>
              </a:ext>
            </a:extLst>
          </p:cNvPr>
          <p:cNvSpPr>
            <a:spLocks noGrp="1"/>
          </p:cNvSpPr>
          <p:nvPr>
            <p:ph type="sldNum" sz="quarter" idx="12"/>
          </p:nvPr>
        </p:nvSpPr>
        <p:spPr/>
        <p:txBody>
          <a:bodyPr/>
          <a:lstStyle/>
          <a:p>
            <a:fld id="{CE15CECB-01D7-DA48-8076-376A4F61CCEE}" type="slidenum">
              <a:rPr lang="en-US" smtClean="0"/>
              <a:t>‹#›</a:t>
            </a:fld>
            <a:endParaRPr lang="en-US"/>
          </a:p>
        </p:txBody>
      </p:sp>
    </p:spTree>
    <p:extLst>
      <p:ext uri="{BB962C8B-B14F-4D97-AF65-F5344CB8AC3E}">
        <p14:creationId xmlns:p14="http://schemas.microsoft.com/office/powerpoint/2010/main" val="14611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66258-B77A-8D48-B351-B02B9025F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0CE83-DD10-9547-A139-3FED855EF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FA1B5-180A-1B46-892B-3A8EDA4D7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51CD8-C5B9-FB4F-A20F-B388B1095CB9}" type="datetimeFigureOut">
              <a:rPr lang="en-US" smtClean="0"/>
              <a:t>6/22/20</a:t>
            </a:fld>
            <a:endParaRPr lang="en-US"/>
          </a:p>
        </p:txBody>
      </p:sp>
      <p:sp>
        <p:nvSpPr>
          <p:cNvPr id="5" name="Footer Placeholder 4">
            <a:extLst>
              <a:ext uri="{FF2B5EF4-FFF2-40B4-BE49-F238E27FC236}">
                <a16:creationId xmlns:a16="http://schemas.microsoft.com/office/drawing/2014/main" id="{90B308A9-A398-F642-A43B-6C9344654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1CC1A-85E5-AC49-AE59-3F577D4F4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5CECB-01D7-DA48-8076-376A4F61CCEE}" type="slidenum">
              <a:rPr lang="en-US" smtClean="0"/>
              <a:t>‹#›</a:t>
            </a:fld>
            <a:endParaRPr lang="en-US"/>
          </a:p>
        </p:txBody>
      </p:sp>
    </p:spTree>
    <p:extLst>
      <p:ext uri="{BB962C8B-B14F-4D97-AF65-F5344CB8AC3E}">
        <p14:creationId xmlns:p14="http://schemas.microsoft.com/office/powerpoint/2010/main" val="215470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05C2-4F35-FE4E-8030-3F439061556D}"/>
              </a:ext>
            </a:extLst>
          </p:cNvPr>
          <p:cNvSpPr>
            <a:spLocks noGrp="1"/>
          </p:cNvSpPr>
          <p:nvPr>
            <p:ph type="ctrTitle"/>
          </p:nvPr>
        </p:nvSpPr>
        <p:spPr/>
        <p:txBody>
          <a:bodyPr/>
          <a:lstStyle/>
          <a:p>
            <a:r>
              <a:rPr lang="en-US" dirty="0"/>
              <a:t>LS 225 Summary and quiz</a:t>
            </a:r>
          </a:p>
        </p:txBody>
      </p:sp>
      <p:sp>
        <p:nvSpPr>
          <p:cNvPr id="3" name="Subtitle 2">
            <a:extLst>
              <a:ext uri="{FF2B5EF4-FFF2-40B4-BE49-F238E27FC236}">
                <a16:creationId xmlns:a16="http://schemas.microsoft.com/office/drawing/2014/main" id="{49F8B4A2-7A4F-4D40-9BF0-177147BF28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898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0A41-C1FA-C642-8BFE-CFAAD8872B25}"/>
              </a:ext>
            </a:extLst>
          </p:cNvPr>
          <p:cNvSpPr>
            <a:spLocks noGrp="1"/>
          </p:cNvSpPr>
          <p:nvPr>
            <p:ph type="title"/>
          </p:nvPr>
        </p:nvSpPr>
        <p:spPr/>
        <p:txBody>
          <a:bodyPr/>
          <a:lstStyle/>
          <a:p>
            <a:r>
              <a:rPr lang="en-US" dirty="0"/>
              <a:t>Summary 1</a:t>
            </a:r>
          </a:p>
        </p:txBody>
      </p:sp>
      <p:sp>
        <p:nvSpPr>
          <p:cNvPr id="3" name="Content Placeholder 2">
            <a:extLst>
              <a:ext uri="{FF2B5EF4-FFF2-40B4-BE49-F238E27FC236}">
                <a16:creationId xmlns:a16="http://schemas.microsoft.com/office/drawing/2014/main" id="{02C0D492-FD4E-FA48-B602-54A09129501A}"/>
              </a:ext>
            </a:extLst>
          </p:cNvPr>
          <p:cNvSpPr>
            <a:spLocks noGrp="1"/>
          </p:cNvSpPr>
          <p:nvPr>
            <p:ph idx="1"/>
          </p:nvPr>
        </p:nvSpPr>
        <p:spPr/>
        <p:txBody>
          <a:bodyPr>
            <a:normAutofit fontScale="62500" lnSpcReduction="20000"/>
          </a:bodyPr>
          <a:lstStyle/>
          <a:p>
            <a:r>
              <a:rPr lang="en-US" dirty="0"/>
              <a:t>Factory functions (also known as the Factory Object Creation Pattern) instantiate and return a new object in the function body. They allow us to create new objects based on a pre-defined template and have two major downsides:</a:t>
            </a:r>
          </a:p>
          <a:p>
            <a:pPr lvl="1"/>
            <a:r>
              <a:rPr lang="en-US" dirty="0"/>
              <a:t>There is no way to tell based on a returned object itself whether the object was created by a factory function.</a:t>
            </a:r>
          </a:p>
          <a:p>
            <a:pPr lvl="1"/>
            <a:r>
              <a:rPr lang="en-US" dirty="0"/>
              <a:t>All objects created by factory functions that share behavior have an owned copy or copies of the methods, which can be redundant.</a:t>
            </a:r>
          </a:p>
          <a:p>
            <a:r>
              <a:rPr lang="en-US" dirty="0"/>
              <a:t>Constructor functions are meant to be invoked with the new operator. They instantiate a new object behind the scenes and allow the developer to manipulate it using the this keyword. A typical constructor is used with the following pattern:</a:t>
            </a:r>
          </a:p>
          <a:p>
            <a:pPr lvl="1"/>
            <a:r>
              <a:rPr lang="en-US" dirty="0"/>
              <a:t>The constructor is invoked with new</a:t>
            </a:r>
          </a:p>
          <a:p>
            <a:pPr lvl="1"/>
            <a:r>
              <a:rPr lang="en-US" dirty="0"/>
              <a:t>A new object is created by the JS runtime</a:t>
            </a:r>
          </a:p>
          <a:p>
            <a:pPr lvl="1"/>
            <a:r>
              <a:rPr lang="en-US" dirty="0"/>
              <a:t>The new object inherits from the constructor's prototype</a:t>
            </a:r>
          </a:p>
          <a:p>
            <a:pPr lvl="1"/>
            <a:r>
              <a:rPr lang="en-US" dirty="0"/>
              <a:t>The new object is assigned to this inside the function body</a:t>
            </a:r>
          </a:p>
          <a:p>
            <a:pPr lvl="1"/>
            <a:r>
              <a:rPr lang="en-US" dirty="0"/>
              <a:t>The code inside the function is executed</a:t>
            </a:r>
          </a:p>
          <a:p>
            <a:pPr lvl="1"/>
            <a:r>
              <a:rPr lang="en-US" dirty="0"/>
              <a:t>this is returned unless there's an explicit return.</a:t>
            </a:r>
          </a:p>
          <a:p>
            <a:r>
              <a:rPr lang="en-US" dirty="0"/>
              <a:t>Every object has a __proto__ property that points to a special object, the object's prototype, which is used to lookup properties that don't exist on the object itself.</a:t>
            </a:r>
          </a:p>
          <a:p>
            <a:pPr lvl="1"/>
            <a:r>
              <a:rPr lang="en-US" dirty="0" err="1"/>
              <a:t>Object.create</a:t>
            </a:r>
            <a:r>
              <a:rPr lang="en-US" dirty="0"/>
              <a:t> returns a new object with the argument object as its prototype.</a:t>
            </a:r>
          </a:p>
          <a:p>
            <a:pPr lvl="1"/>
            <a:r>
              <a:rPr lang="en-US" dirty="0" err="1"/>
              <a:t>Object.getPrototypeOf</a:t>
            </a:r>
            <a:r>
              <a:rPr lang="en-US" dirty="0"/>
              <a:t> and </a:t>
            </a:r>
            <a:r>
              <a:rPr lang="en-US" dirty="0" err="1"/>
              <a:t>obj.isPrototypeOf</a:t>
            </a:r>
            <a:r>
              <a:rPr lang="en-US" dirty="0"/>
              <a:t> can be used to check for prototype relationships between objects.</a:t>
            </a:r>
          </a:p>
          <a:p>
            <a:endParaRPr lang="en-US" dirty="0"/>
          </a:p>
          <a:p>
            <a:endParaRPr lang="en-US" dirty="0"/>
          </a:p>
        </p:txBody>
      </p:sp>
    </p:spTree>
    <p:extLst>
      <p:ext uri="{BB962C8B-B14F-4D97-AF65-F5344CB8AC3E}">
        <p14:creationId xmlns:p14="http://schemas.microsoft.com/office/powerpoint/2010/main" val="16861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883B-D481-3D4B-B164-E35D21B9691C}"/>
              </a:ext>
            </a:extLst>
          </p:cNvPr>
          <p:cNvSpPr>
            <a:spLocks noGrp="1"/>
          </p:cNvSpPr>
          <p:nvPr>
            <p:ph type="title"/>
          </p:nvPr>
        </p:nvSpPr>
        <p:spPr/>
        <p:txBody>
          <a:bodyPr/>
          <a:lstStyle/>
          <a:p>
            <a:r>
              <a:rPr lang="en-US" dirty="0"/>
              <a:t>Summary 2</a:t>
            </a:r>
          </a:p>
        </p:txBody>
      </p:sp>
      <p:sp>
        <p:nvSpPr>
          <p:cNvPr id="3" name="Content Placeholder 2">
            <a:extLst>
              <a:ext uri="{FF2B5EF4-FFF2-40B4-BE49-F238E27FC236}">
                <a16:creationId xmlns:a16="http://schemas.microsoft.com/office/drawing/2014/main" id="{239FFBC7-45D8-1347-9ED6-58867B335323}"/>
              </a:ext>
            </a:extLst>
          </p:cNvPr>
          <p:cNvSpPr>
            <a:spLocks noGrp="1"/>
          </p:cNvSpPr>
          <p:nvPr>
            <p:ph idx="1"/>
          </p:nvPr>
        </p:nvSpPr>
        <p:spPr/>
        <p:txBody>
          <a:bodyPr>
            <a:normAutofit fontScale="70000" lnSpcReduction="20000"/>
          </a:bodyPr>
          <a:lstStyle/>
          <a:p>
            <a:r>
              <a:rPr lang="en-US" dirty="0"/>
              <a:t>The prototype chain property lookup is the basis for "prototypal inheritance", or property sharing through the prototype chain. Downstream objects "inherit" properties and behaviors from upstream objects, or, put differently, downstream objects can "delegate" properties or behaviors upstream.</a:t>
            </a:r>
          </a:p>
          <a:p>
            <a:pPr lvl="1"/>
            <a:r>
              <a:rPr lang="en-US" dirty="0"/>
              <a:t>A downstream object shadows an inherited property if it has a same-named property on itself.</a:t>
            </a:r>
          </a:p>
          <a:p>
            <a:pPr lvl="1"/>
            <a:r>
              <a:rPr lang="en-US" dirty="0" err="1"/>
              <a:t>Object.getOwnPropertyNames</a:t>
            </a:r>
            <a:r>
              <a:rPr lang="en-US" dirty="0"/>
              <a:t> and </a:t>
            </a:r>
            <a:r>
              <a:rPr lang="en-US" dirty="0" err="1"/>
              <a:t>obj.hasOwnProperty</a:t>
            </a:r>
            <a:r>
              <a:rPr lang="en-US" dirty="0"/>
              <a:t> can be used to test whether a given property is owned by an object.</a:t>
            </a:r>
          </a:p>
          <a:p>
            <a:r>
              <a:rPr lang="en-US" dirty="0"/>
              <a:t>Every function has a prototype property that points to an object with a constructor property, that points back to the function itself. If the function is used as a constructor, then the returned object's __proto__ will be set to the constructor's prototype property. This behavior allows us to set properties on the constructor's prototype object that will be shared by all objects returned by it. This is called the "Prototype Pattern" of object creation.</a:t>
            </a:r>
          </a:p>
          <a:p>
            <a:r>
              <a:rPr lang="en-US" dirty="0"/>
              <a:t>The Pseudo Classical Pattern of object creation generates objects using a constructor function that defines state, and then defines shared behaviors on the constructor's prototype.</a:t>
            </a:r>
          </a:p>
          <a:p>
            <a:r>
              <a:rPr lang="en-US" dirty="0"/>
              <a:t>The Objects Linking to Other Objects (OLOO) pattern of object creation uses a prototype object and </a:t>
            </a:r>
            <a:r>
              <a:rPr lang="en-US" dirty="0" err="1"/>
              <a:t>Object.create</a:t>
            </a:r>
            <a:r>
              <a:rPr lang="en-US" dirty="0"/>
              <a:t> to generate objects with shared behavior.</a:t>
            </a:r>
          </a:p>
          <a:p>
            <a:pPr lvl="1"/>
            <a:r>
              <a:rPr lang="en-US" dirty="0"/>
              <a:t>An optional </a:t>
            </a:r>
            <a:r>
              <a:rPr lang="en-US" i="1" dirty="0" err="1"/>
              <a:t>init</a:t>
            </a:r>
            <a:r>
              <a:rPr lang="en-US" dirty="0"/>
              <a:t> method on the prototype object is defined to set unique states on the returned objects.</a:t>
            </a:r>
          </a:p>
          <a:p>
            <a:endParaRPr lang="en-US" dirty="0"/>
          </a:p>
        </p:txBody>
      </p:sp>
    </p:spTree>
    <p:extLst>
      <p:ext uri="{BB962C8B-B14F-4D97-AF65-F5344CB8AC3E}">
        <p14:creationId xmlns:p14="http://schemas.microsoft.com/office/powerpoint/2010/main" val="289387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EFD5-BEA8-F04C-815B-B570975823B6}"/>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1DA2FF98-8CF1-2B42-BC0F-52E5CA678D58}"/>
              </a:ext>
            </a:extLst>
          </p:cNvPr>
          <p:cNvSpPr>
            <a:spLocks noGrp="1"/>
          </p:cNvSpPr>
          <p:nvPr>
            <p:ph idx="1"/>
          </p:nvPr>
        </p:nvSpPr>
        <p:spPr/>
        <p:txBody>
          <a:bodyPr/>
          <a:lstStyle/>
          <a:p>
            <a:r>
              <a:rPr lang="en-US" dirty="0"/>
              <a:t>Lesson 2 – object context</a:t>
            </a:r>
          </a:p>
          <a:p>
            <a:pPr lvl="1"/>
            <a:r>
              <a:rPr lang="en-US" dirty="0"/>
              <a:t>1. How does the `bind()` function work with the provided solution, why are arguments concatenated twice?</a:t>
            </a:r>
          </a:p>
          <a:p>
            <a:pPr lvl="1"/>
            <a:r>
              <a:rPr lang="en-US" dirty="0"/>
              <a:t>2. Not sure why for the last example of the context loss section, bind(this) works, but call(this) doesn’t, why does call(this)’s difference in execution that makes it not possible to access the `number` variable in the inner function?</a:t>
            </a:r>
          </a:p>
          <a:p>
            <a:r>
              <a:rPr lang="en-US" dirty="0"/>
              <a:t>Lesson 3 – function scope</a:t>
            </a:r>
          </a:p>
          <a:p>
            <a:pPr lvl="1"/>
            <a:r>
              <a:rPr lang="en-US" dirty="0"/>
              <a:t>1. on closure, when a variable is saved to the execution of a function, it somehow retains closure to the variable (</a:t>
            </a:r>
            <a:r>
              <a:rPr lang="en-US" dirty="0" err="1"/>
              <a:t>makeCounter</a:t>
            </a:r>
            <a:r>
              <a:rPr lang="en-US" dirty="0"/>
              <a:t>() example), but when the function just executes time after time, there’s no memory of previous iteration of the variable the function closed over. Why </a:t>
            </a:r>
            <a:r>
              <a:rPr lang="en-US"/>
              <a:t>is that?</a:t>
            </a:r>
            <a:endParaRPr lang="en-US" dirty="0"/>
          </a:p>
        </p:txBody>
      </p:sp>
    </p:spTree>
    <p:extLst>
      <p:ext uri="{BB962C8B-B14F-4D97-AF65-F5344CB8AC3E}">
        <p14:creationId xmlns:p14="http://schemas.microsoft.com/office/powerpoint/2010/main" val="181268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362E-EEB2-BB43-8EB8-8A3FEED382D1}"/>
              </a:ext>
            </a:extLst>
          </p:cNvPr>
          <p:cNvSpPr>
            <a:spLocks noGrp="1"/>
          </p:cNvSpPr>
          <p:nvPr>
            <p:ph type="title"/>
          </p:nvPr>
        </p:nvSpPr>
        <p:spPr/>
        <p:txBody>
          <a:bodyPr/>
          <a:lstStyle/>
          <a:p>
            <a:r>
              <a:rPr lang="en-US" dirty="0"/>
              <a:t>Study guide for assessment 1</a:t>
            </a:r>
          </a:p>
        </p:txBody>
      </p:sp>
      <p:sp>
        <p:nvSpPr>
          <p:cNvPr id="3" name="Content Placeholder 2">
            <a:extLst>
              <a:ext uri="{FF2B5EF4-FFF2-40B4-BE49-F238E27FC236}">
                <a16:creationId xmlns:a16="http://schemas.microsoft.com/office/drawing/2014/main" id="{E57830B4-E01E-2E4B-9F10-500F00CBF3FB}"/>
              </a:ext>
            </a:extLst>
          </p:cNvPr>
          <p:cNvSpPr>
            <a:spLocks noGrp="1"/>
          </p:cNvSpPr>
          <p:nvPr>
            <p:ph idx="1"/>
          </p:nvPr>
        </p:nvSpPr>
        <p:spPr/>
        <p:txBody>
          <a:bodyPr>
            <a:normAutofit fontScale="62500" lnSpcReduction="20000"/>
          </a:bodyPr>
          <a:lstStyle/>
          <a:p>
            <a:r>
              <a:rPr lang="en-US" dirty="0"/>
              <a:t>Objects </a:t>
            </a:r>
          </a:p>
          <a:p>
            <a:pPr lvl="1"/>
            <a:r>
              <a:rPr lang="en-US" dirty="0"/>
              <a:t>Organizing code into appropriate objects </a:t>
            </a:r>
          </a:p>
          <a:p>
            <a:pPr lvl="1"/>
            <a:r>
              <a:rPr lang="en-US" dirty="0"/>
              <a:t>Object factories </a:t>
            </a:r>
          </a:p>
          <a:p>
            <a:r>
              <a:rPr lang="en-US" dirty="0"/>
              <a:t>Determining/setting function execution context (this) </a:t>
            </a:r>
          </a:p>
          <a:p>
            <a:pPr lvl="1"/>
            <a:r>
              <a:rPr lang="en-US" dirty="0"/>
              <a:t>Implicit function execution context </a:t>
            </a:r>
          </a:p>
          <a:p>
            <a:pPr lvl="1"/>
            <a:r>
              <a:rPr lang="en-US" dirty="0"/>
              <a:t>Explicit function execution context </a:t>
            </a:r>
          </a:p>
          <a:p>
            <a:pPr lvl="1"/>
            <a:r>
              <a:rPr lang="en-US" dirty="0"/>
              <a:t>Dealing with context loss </a:t>
            </a:r>
          </a:p>
          <a:p>
            <a:r>
              <a:rPr lang="en-US" dirty="0"/>
              <a:t>Scope and Closures </a:t>
            </a:r>
          </a:p>
          <a:p>
            <a:pPr lvl="1"/>
            <a:r>
              <a:rPr lang="en-US" dirty="0"/>
              <a:t>Creating and using private data </a:t>
            </a:r>
          </a:p>
          <a:p>
            <a:pPr lvl="1"/>
            <a:r>
              <a:rPr lang="en-US" dirty="0"/>
              <a:t>Garbage collection </a:t>
            </a:r>
          </a:p>
          <a:p>
            <a:pPr lvl="1"/>
            <a:r>
              <a:rPr lang="en-US" dirty="0"/>
              <a:t>IIFEs </a:t>
            </a:r>
          </a:p>
          <a:p>
            <a:pPr lvl="1"/>
            <a:r>
              <a:rPr lang="en-US" dirty="0"/>
              <a:t>Partial Function Application </a:t>
            </a:r>
          </a:p>
          <a:p>
            <a:r>
              <a:rPr lang="en-US" dirty="0"/>
              <a:t>Object creation patterns </a:t>
            </a:r>
          </a:p>
          <a:p>
            <a:pPr lvl="1"/>
            <a:r>
              <a:rPr lang="en-US" dirty="0"/>
              <a:t>Constructor functions </a:t>
            </a:r>
          </a:p>
          <a:p>
            <a:pPr lvl="1"/>
            <a:r>
              <a:rPr lang="en-US" dirty="0"/>
              <a:t>Prototype objects </a:t>
            </a:r>
          </a:p>
          <a:p>
            <a:pPr lvl="1"/>
            <a:r>
              <a:rPr lang="en-US" dirty="0"/>
              <a:t>Behavior delegation </a:t>
            </a:r>
          </a:p>
          <a:p>
            <a:pPr lvl="1"/>
            <a:r>
              <a:rPr lang="en-US"/>
              <a:t>OLOO and Pseudo-Classical patterns</a:t>
            </a:r>
          </a:p>
        </p:txBody>
      </p:sp>
    </p:spTree>
    <p:extLst>
      <p:ext uri="{BB962C8B-B14F-4D97-AF65-F5344CB8AC3E}">
        <p14:creationId xmlns:p14="http://schemas.microsoft.com/office/powerpoint/2010/main" val="26877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4622</TotalTime>
  <Words>736</Words>
  <Application>Microsoft Macintosh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LS 225 Summary and quiz</vt:lpstr>
      <vt:lpstr>Summary 1</vt:lpstr>
      <vt:lpstr>Summary 2</vt:lpstr>
      <vt:lpstr>Questions</vt:lpstr>
      <vt:lpstr>Study guide for assessment 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dc:creator>
  <cp:lastModifiedBy>DC</cp:lastModifiedBy>
  <cp:revision>12</cp:revision>
  <dcterms:created xsi:type="dcterms:W3CDTF">2020-05-20T16:33:31Z</dcterms:created>
  <dcterms:modified xsi:type="dcterms:W3CDTF">2020-06-22T06:37:20Z</dcterms:modified>
</cp:coreProperties>
</file>