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39"/>
  </p:notesMasterIdLst>
  <p:sldIdLst>
    <p:sldId id="256" r:id="rId4"/>
    <p:sldId id="314" r:id="rId5"/>
    <p:sldId id="320" r:id="rId6"/>
    <p:sldId id="316" r:id="rId7"/>
    <p:sldId id="315" r:id="rId8"/>
    <p:sldId id="322" r:id="rId9"/>
    <p:sldId id="324" r:id="rId10"/>
    <p:sldId id="323" r:id="rId11"/>
    <p:sldId id="325" r:id="rId12"/>
    <p:sldId id="317" r:id="rId13"/>
    <p:sldId id="321" r:id="rId14"/>
    <p:sldId id="319" r:id="rId15"/>
    <p:sldId id="318" r:id="rId16"/>
    <p:sldId id="326" r:id="rId17"/>
    <p:sldId id="327" r:id="rId18"/>
    <p:sldId id="273" r:id="rId19"/>
    <p:sldId id="306" r:id="rId20"/>
    <p:sldId id="307" r:id="rId21"/>
    <p:sldId id="278" r:id="rId22"/>
    <p:sldId id="308" r:id="rId23"/>
    <p:sldId id="281" r:id="rId24"/>
    <p:sldId id="309" r:id="rId25"/>
    <p:sldId id="283" r:id="rId26"/>
    <p:sldId id="310" r:id="rId27"/>
    <p:sldId id="311" r:id="rId28"/>
    <p:sldId id="304" r:id="rId29"/>
    <p:sldId id="312" r:id="rId30"/>
    <p:sldId id="313" r:id="rId31"/>
    <p:sldId id="289" r:id="rId32"/>
    <p:sldId id="272" r:id="rId33"/>
    <p:sldId id="268" r:id="rId34"/>
    <p:sldId id="270" r:id="rId35"/>
    <p:sldId id="269" r:id="rId36"/>
    <p:sldId id="267" r:id="rId37"/>
    <p:sldId id="305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3886" autoAdjust="0"/>
  </p:normalViewPr>
  <p:slideViewPr>
    <p:cSldViewPr snapToGrid="0">
      <p:cViewPr varScale="1">
        <p:scale>
          <a:sx n="63" d="100"/>
          <a:sy n="63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nl-NL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nl-NL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8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is prior updated? maybe then add that about Bayes factor that can continue sampling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9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E763F89-4878-4675-A95A-E62DC4E8066A}" type="slidenum">
              <a:rPr kumimoji="0" lang="en-US" altLang="el-G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en-US" altLang="el-G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7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</a:rPr>
              <a:t>numChoices1: 288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</a:rPr>
              <a:t>numChoices2: 252      3-4</a:t>
            </a:r>
            <a:r>
              <a:rPr lang="en-US" sz="1200" baseline="0" dirty="0">
                <a:latin typeface="Arial" panose="020B0604020202020204" pitchFamily="34" charset="0"/>
              </a:rPr>
              <a:t> sec to respond but give time to slow ones?</a:t>
            </a:r>
            <a:endParaRPr lang="en-US" sz="1200" dirty="0">
              <a:latin typeface="Arial" panose="020B0604020202020204" pitchFamily="34" charset="0"/>
            </a:endParaRPr>
          </a:p>
          <a:p>
            <a:pPr marL="0" indent="0" fontAlgn="base">
              <a:buFont typeface="+mj-lt"/>
              <a:buNone/>
            </a:pPr>
            <a:endParaRPr 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17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nl-NL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probability is a relative comparison . check bram’s preregistration</a:t>
            </a: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add </a:t>
            </a: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leave this out</a:t>
            </a: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Θέση εικόνας διαφάνειας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Θέση σημειώσεων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altLang="el-GR" dirty="0">
              <a:latin typeface="Times New Roman" panose="02020603050405020304" pitchFamily="18" charset="0"/>
            </a:endParaRPr>
          </a:p>
        </p:txBody>
      </p:sp>
      <p:sp>
        <p:nvSpPr>
          <p:cNvPr id="65540" name="Θέση αριθμού διαφάνειας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1DFF671-6CEC-4541-AC03-E5AD97CCAE84}" type="slidenum">
              <a:rPr kumimoji="0" lang="en-US" altLang="el-G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35</a:t>
            </a:fld>
            <a:endParaRPr kumimoji="0" lang="en-US" altLang="el-G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8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58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3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relate the difference between 1.5 and 1.9</a:t>
            </a:r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relate the difference between 1.5 and 1.9</a:t>
            </a:r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5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81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is prior updated? maybe then add that about Bayes factor that can continue sampling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4474634" y="2484967"/>
            <a:ext cx="4726516" cy="9116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6034616" y="4044950"/>
            <a:ext cx="8445500" cy="227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374775" y="1865842"/>
            <a:ext cx="8445500" cy="663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10989732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3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53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63083" y="2906184"/>
            <a:ext cx="10363200" cy="150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5393267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796617" y="6239933"/>
            <a:ext cx="5393267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275166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1534583"/>
            <a:ext cx="5386917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09600" y="2175933"/>
            <a:ext cx="5386917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193367" y="1534583"/>
            <a:ext cx="5389032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193367" y="2175933"/>
            <a:ext cx="5389032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600" y="273052"/>
            <a:ext cx="4011084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7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2389716" y="613833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89716" y="5367867"/>
            <a:ext cx="7315200" cy="80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2131484"/>
            <a:ext cx="10363200" cy="146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ctr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ctr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ctr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6387042" y="1053043"/>
            <a:ext cx="615951" cy="10989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7604126" y="2270126"/>
            <a:ext cx="6424083" cy="274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007659" y="-375707"/>
            <a:ext cx="6424083" cy="803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633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05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882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2868" y="3441701"/>
            <a:ext cx="2529417" cy="1027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3441701"/>
            <a:ext cx="2531533" cy="1027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383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096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336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430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91164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839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985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13442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1344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76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3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53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3083" y="2906184"/>
            <a:ext cx="10363200" cy="150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44555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938434" y="4679951"/>
            <a:ext cx="4457700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275166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1534583"/>
            <a:ext cx="5386917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09600" y="2175933"/>
            <a:ext cx="5386917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6193367" y="1534583"/>
            <a:ext cx="5389032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6193367" y="2175933"/>
            <a:ext cx="5389032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3052"/>
            <a:ext cx="4011084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7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2389716" y="613833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89716" y="5367867"/>
            <a:ext cx="7315200" cy="80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91164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10989732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2867" y="3441701"/>
            <a:ext cx="5264151" cy="1027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Click to edit the outline text format</a:t>
            </a:r>
          </a:p>
          <a:p>
            <a:pPr lvl="1"/>
            <a:r>
              <a:rPr lang="en-GB" altLang="el-GR"/>
              <a:t>Second Outline Level</a:t>
            </a:r>
          </a:p>
          <a:p>
            <a:pPr lvl="2"/>
            <a:r>
              <a:rPr lang="en-GB" altLang="el-GR"/>
              <a:t>Third Outline Level</a:t>
            </a:r>
          </a:p>
          <a:p>
            <a:pPr lvl="3"/>
            <a:r>
              <a:rPr lang="en-GB" altLang="el-GR"/>
              <a:t>Fourth Outline Level</a:t>
            </a:r>
          </a:p>
          <a:p>
            <a:pPr lvl="4"/>
            <a:r>
              <a:rPr lang="en-GB" altLang="el-GR"/>
              <a:t>Fifth Outline Level</a:t>
            </a:r>
          </a:p>
          <a:p>
            <a:pPr lvl="4"/>
            <a:r>
              <a:rPr lang="en-GB" altLang="el-GR"/>
              <a:t>Sixth Outline Level</a:t>
            </a:r>
          </a:p>
          <a:p>
            <a:pPr lvl="4"/>
            <a:r>
              <a:rPr lang="en-GB" altLang="el-GR"/>
              <a:t>Seventh Outline Level</a:t>
            </a:r>
          </a:p>
          <a:p>
            <a:pPr lvl="4"/>
            <a:r>
              <a:rPr lang="en-GB" altLang="el-GR"/>
              <a:t>Eighth Outline Level</a:t>
            </a:r>
          </a:p>
          <a:p>
            <a:pPr lvl="0"/>
            <a:r>
              <a:rPr lang="en-GB" altLang="el-GR"/>
              <a:t>Ninth Outline Leveladditional url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462867" y="2882654"/>
            <a:ext cx="5266267" cy="45134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l-GR" sz="2933">
                <a:solidFill>
                  <a:srgbClr val="000000"/>
                </a:solidFill>
                <a:latin typeface="Times New Roman" panose="02020603050405020304" pitchFamily="18" charset="0"/>
              </a:rPr>
              <a:t>www.ru.nl/donders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47265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2pPr>
      <a:lvl3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3pPr>
      <a:lvl4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4pPr>
      <a:lvl5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5pPr>
      <a:lvl6pPr marL="3352716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6pPr>
      <a:lvl7pPr marL="3962301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7pPr>
      <a:lvl8pPr marL="4571886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8pPr>
      <a:lvl9pPr marL="5181470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457189" indent="-457189" algn="l" defTabSz="609585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42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</a:defRPr>
      </a:lvl2pPr>
      <a:lvl3pPr marL="1523962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3pPr>
      <a:lvl4pPr marL="2133547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4pPr>
      <a:lvl5pPr marL="2743131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5pPr>
      <a:lvl6pPr marL="3352716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6pPr>
      <a:lvl7pPr marL="3962301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7pPr>
      <a:lvl8pPr marL="4571886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8pPr>
      <a:lvl9pPr marL="5181470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456840" y="2989791"/>
            <a:ext cx="4215540" cy="1786467"/>
          </a:xfrm>
          <a:prstGeom prst="rect">
            <a:avLst/>
          </a:prstGeom>
          <a:noFill/>
          <a:ln>
            <a:noFill/>
          </a:ln>
        </p:spPr>
        <p:txBody>
          <a:bodyPr lIns="0" tIns="16800" rIns="0" bIns="0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nl-NL" sz="3600" b="0" i="1" u="none" strike="noStrike" cap="none" dirty="0">
                <a:solidFill>
                  <a:srgbClr val="C500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Colorwheel task</a:t>
            </a:r>
            <a:endParaRPr lang="nl-NL" sz="7200" b="0" i="1" u="none" strike="noStrike" cap="none" dirty="0">
              <a:solidFill>
                <a:srgbClr val="C500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ae\AppData\Local\JASP\temp\clipboard\resources\0\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5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38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Danae\AppData\Local\JASP\temp\clipboard\resources\0\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91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Task vs No Redo: 6 subjects *3 sessions *288 trials</a:t>
            </a:r>
          </a:p>
        </p:txBody>
      </p:sp>
    </p:spTree>
    <p:extLst>
      <p:ext uri="{BB962C8B-B14F-4D97-AF65-F5344CB8AC3E}">
        <p14:creationId xmlns:p14="http://schemas.microsoft.com/office/powerpoint/2010/main" val="20877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08260"/>
              </p:ext>
            </p:extLst>
          </p:nvPr>
        </p:nvGraphicFramePr>
        <p:xfrm>
          <a:off x="1584960" y="792480"/>
          <a:ext cx="7559040" cy="5122548"/>
        </p:xfrm>
        <a:graphic>
          <a:graphicData uri="http://schemas.openxmlformats.org/drawingml/2006/table">
            <a:tbl>
              <a:tblPr/>
              <a:tblGrid>
                <a:gridCol w="629920">
                  <a:extLst>
                    <a:ext uri="{9D8B030D-6E8A-4147-A177-3AD203B41FA5}">
                      <a16:colId xmlns:a16="http://schemas.microsoft.com/office/drawing/2014/main" val="136735638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21851708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4647449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39394313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30431368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25696961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63587604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56937753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890649942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56029273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02327235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575691991"/>
                    </a:ext>
                  </a:extLst>
                </a:gridCol>
              </a:tblGrid>
              <a:tr h="133350">
                <a:tc gridSpan="1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653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6928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1.972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13189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1.939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0.155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11077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1.904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77612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0.746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447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1.835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0.235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6746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1.487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07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0.747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8762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0.498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6638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434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1.162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241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1.729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0.596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3192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8041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0.264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6237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1.575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394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0145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0.351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31391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1.550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0.734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6668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1.883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9366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1.017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0.931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5218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0.553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2334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1.345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0.906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412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0.476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5062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0.658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2387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0.620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0.801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858"/>
                  </a:ext>
                </a:extLst>
              </a:tr>
              <a:tr h="133350">
                <a:tc gridSpan="12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2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2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14746"/>
              </p:ext>
            </p:extLst>
          </p:nvPr>
        </p:nvGraphicFramePr>
        <p:xfrm>
          <a:off x="289560" y="167640"/>
          <a:ext cx="11719560" cy="6763344"/>
        </p:xfrm>
        <a:graphic>
          <a:graphicData uri="http://schemas.openxmlformats.org/drawingml/2006/table">
            <a:tbl>
              <a:tblPr/>
              <a:tblGrid>
                <a:gridCol w="1923506">
                  <a:extLst>
                    <a:ext uri="{9D8B030D-6E8A-4147-A177-3AD203B41FA5}">
                      <a16:colId xmlns:a16="http://schemas.microsoft.com/office/drawing/2014/main" val="1524081855"/>
                    </a:ext>
                  </a:extLst>
                </a:gridCol>
                <a:gridCol w="29754">
                  <a:extLst>
                    <a:ext uri="{9D8B030D-6E8A-4147-A177-3AD203B41FA5}">
                      <a16:colId xmlns:a16="http://schemas.microsoft.com/office/drawing/2014/main" val="1024616254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529338316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460587611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1057437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74021604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86050728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70545612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446457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757986195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39181922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803353058"/>
                    </a:ext>
                  </a:extLst>
                </a:gridCol>
              </a:tblGrid>
              <a:tr h="8066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7015"/>
                  </a:ext>
                </a:extLst>
              </a:tr>
              <a:tr h="806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3951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7.882e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1.419e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82978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4.357e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7.843e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5.528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0.869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6454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9.622e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12207.953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0.999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1920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163876.143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10.853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68589"/>
                  </a:ext>
                </a:extLst>
              </a:tr>
              <a:tr h="82053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0.662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35.253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8.399e +6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1.386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36826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1.666e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2.999e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1.762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28158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1.055e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1.898e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1.338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7.510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624526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2.546e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3230.888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1.693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44443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41344.923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1.474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68973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5.214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2.850e +6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408004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1.546e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2.782e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0.196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16806"/>
                  </a:ext>
                </a:extLst>
              </a:tr>
              <a:tr h="1075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5.806e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7366.559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1.867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871572"/>
                  </a:ext>
                </a:extLst>
              </a:tr>
              <a:tr h="145871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0.771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520975.197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79218"/>
                  </a:ext>
                </a:extLst>
              </a:tr>
              <a:tr h="8205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3.501e -5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6.301e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444.149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1.629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66252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5.085e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6451.892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007041"/>
                  </a:ext>
                </a:extLst>
              </a:tr>
              <a:tr h="13310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556252.887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2.255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412265"/>
                  </a:ext>
                </a:extLst>
              </a:tr>
              <a:tr h="145871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4.994e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6336.497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82.707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51341"/>
                  </a:ext>
                </a:extLst>
              </a:tr>
              <a:tr h="1841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100689.625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2.613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14668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19782.438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4.689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84487"/>
                  </a:ext>
                </a:extLst>
              </a:tr>
              <a:tr h="80662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3850"/>
                  </a:ext>
                </a:extLst>
              </a:tr>
              <a:tr h="8066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6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13556"/>
              </p:ext>
            </p:extLst>
          </p:nvPr>
        </p:nvGraphicFramePr>
        <p:xfrm>
          <a:off x="386423" y="457200"/>
          <a:ext cx="11561736" cy="6117336"/>
        </p:xfrm>
        <a:graphic>
          <a:graphicData uri="http://schemas.openxmlformats.org/drawingml/2006/table">
            <a:tbl>
              <a:tblPr/>
              <a:tblGrid>
                <a:gridCol w="1886774">
                  <a:extLst>
                    <a:ext uri="{9D8B030D-6E8A-4147-A177-3AD203B41FA5}">
                      <a16:colId xmlns:a16="http://schemas.microsoft.com/office/drawing/2014/main" val="2330931695"/>
                    </a:ext>
                  </a:extLst>
                </a:gridCol>
                <a:gridCol w="40182">
                  <a:extLst>
                    <a:ext uri="{9D8B030D-6E8A-4147-A177-3AD203B41FA5}">
                      <a16:colId xmlns:a16="http://schemas.microsoft.com/office/drawing/2014/main" val="105359043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737755194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50053984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3613087879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143962781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785152999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286745610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65529714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956401541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966219446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1641031703"/>
                    </a:ext>
                  </a:extLst>
                </a:gridCol>
              </a:tblGrid>
              <a:tr h="219984">
                <a:tc gridSpan="12"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11206"/>
                  </a:ext>
                </a:extLst>
              </a:tr>
              <a:tr h="3349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16615"/>
                  </a:ext>
                </a:extLst>
              </a:tr>
              <a:tr h="30159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7.705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0.039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37006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2.206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29341"/>
                  </a:ext>
                </a:extLst>
              </a:tr>
              <a:tr h="23491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12.713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4.238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6.791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79914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9.360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45734"/>
                  </a:ext>
                </a:extLst>
              </a:tr>
              <a:tr h="23491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2.453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0.136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21713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2.494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0.249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6781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6.072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4.861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8272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6.246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15556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0.374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0.187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32807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2.888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0.289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28769"/>
                  </a:ext>
                </a:extLst>
              </a:tr>
              <a:tr h="50162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2.110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1.490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9615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7.081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69592"/>
                  </a:ext>
                </a:extLst>
              </a:tr>
              <a:tr h="83501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1.341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606725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7.930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0.264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05980"/>
                  </a:ext>
                </a:extLst>
              </a:tr>
              <a:tr h="219984">
                <a:tc gridSpan="12"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5161"/>
                  </a:ext>
                </a:extLst>
              </a:tr>
              <a:tr h="219984">
                <a:tc gridSpan="12">
                  <a:txBody>
                    <a:bodyPr/>
                    <a:lstStyle/>
                    <a:p>
                      <a:pPr algn="l"/>
                      <a:r>
                        <a:rPr lang="en-US" sz="1300" i="1" dirty="0">
                          <a:effectLst/>
                        </a:rPr>
                        <a:t>Note. </a:t>
                      </a:r>
                      <a:r>
                        <a:rPr lang="en-US" sz="13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6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3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e\AppData\Local\JASP\temp\clipboard\resources\0\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2210117"/>
            <a:ext cx="4286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0" y="221011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ae\AppData\Local\JASP\temp\clipboard\resources\0\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40" y="221011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Task vs No Redo: 5 subjects *3 sessions *288 trials</a:t>
            </a:r>
          </a:p>
        </p:txBody>
      </p:sp>
    </p:spTree>
    <p:extLst>
      <p:ext uri="{BB962C8B-B14F-4D97-AF65-F5344CB8AC3E}">
        <p14:creationId xmlns:p14="http://schemas.microsoft.com/office/powerpoint/2010/main" val="298027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68852"/>
              </p:ext>
            </p:extLst>
          </p:nvPr>
        </p:nvGraphicFramePr>
        <p:xfrm>
          <a:off x="411480" y="0"/>
          <a:ext cx="11567160" cy="7403700"/>
        </p:xfrm>
        <a:graphic>
          <a:graphicData uri="http://schemas.openxmlformats.org/drawingml/2006/table">
            <a:tbl>
              <a:tblPr/>
              <a:tblGrid>
                <a:gridCol w="1898738">
                  <a:extLst>
                    <a:ext uri="{9D8B030D-6E8A-4147-A177-3AD203B41FA5}">
                      <a16:colId xmlns:a16="http://schemas.microsoft.com/office/drawing/2014/main" val="585820556"/>
                    </a:ext>
                  </a:extLst>
                </a:gridCol>
                <a:gridCol w="29122">
                  <a:extLst>
                    <a:ext uri="{9D8B030D-6E8A-4147-A177-3AD203B41FA5}">
                      <a16:colId xmlns:a16="http://schemas.microsoft.com/office/drawing/2014/main" val="342277577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18113117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671375707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40674738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15791554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83390932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464708125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00118261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399695051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83278447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3345502587"/>
                    </a:ext>
                  </a:extLst>
                </a:gridCol>
              </a:tblGrid>
              <a:tr h="3453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83371"/>
                  </a:ext>
                </a:extLst>
              </a:tr>
              <a:tr h="345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9461"/>
                  </a:ext>
                </a:extLst>
              </a:tr>
              <a:tr h="13749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26360"/>
                  </a:ext>
                </a:extLst>
              </a:tr>
              <a:tr h="6027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2.525e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2.795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08790"/>
                  </a:ext>
                </a:extLst>
              </a:tr>
              <a:tr h="4096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0.245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12.635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1.144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11097"/>
                  </a:ext>
                </a:extLst>
              </a:tr>
              <a:tr h="9888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0.062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3.238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5.591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60340"/>
                  </a:ext>
                </a:extLst>
              </a:tr>
              <a:tr h="2147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0.195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10.098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1.955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879996"/>
                  </a:ext>
                </a:extLst>
              </a:tr>
              <a:tr h="6027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2.470e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0.920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54568"/>
                  </a:ext>
                </a:extLst>
              </a:tr>
              <a:tr h="9888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5.732e -5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1.385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28787"/>
                  </a:ext>
                </a:extLst>
              </a:tr>
              <a:tr h="9888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0.064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3.333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1.868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87169"/>
                  </a:ext>
                </a:extLst>
              </a:tr>
              <a:tr h="15680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8.535e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3679"/>
                  </a:ext>
                </a:extLst>
              </a:tr>
              <a:tr h="27263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2.850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1.990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09182"/>
                  </a:ext>
                </a:extLst>
              </a:tr>
              <a:tr h="3200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4.691e -5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8.444e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3.454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165179"/>
                  </a:ext>
                </a:extLst>
              </a:tr>
              <a:tr h="27263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7.837e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0.737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2.087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2515"/>
                  </a:ext>
                </a:extLst>
              </a:tr>
              <a:tr h="38846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0.063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3.282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3.675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608116"/>
                  </a:ext>
                </a:extLst>
              </a:tr>
              <a:tr h="2147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3.018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135.105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263170"/>
                  </a:ext>
                </a:extLst>
              </a:tr>
              <a:tr h="27263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0.680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34.259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1.787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60242"/>
                  </a:ext>
                </a:extLst>
              </a:tr>
              <a:tr h="38846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0.256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6.207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241.240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3.390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34710"/>
                  </a:ext>
                </a:extLst>
              </a:tr>
              <a:tr h="38846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0.906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45.070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2.782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96049"/>
                  </a:ext>
                </a:extLst>
              </a:tr>
              <a:tr h="5043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0.370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10.568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348.010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6.179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97033"/>
                  </a:ext>
                </a:extLst>
              </a:tr>
              <a:tr h="67804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0.105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2.106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98.547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1.714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98974"/>
                  </a:ext>
                </a:extLst>
              </a:tr>
              <a:tr h="34532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6794"/>
                  </a:ext>
                </a:extLst>
              </a:tr>
              <a:tr h="3453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85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4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705600" y="4343400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F=20.111,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=310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F=51.617, p&lt;0.001, BF</a:t>
            </a:r>
            <a:r>
              <a:rPr lang="nl-NL" sz="1200" baseline="-25000" dirty="0"/>
              <a:t>INCc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72979" y="5624511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=1179)</a:t>
            </a:r>
          </a:p>
        </p:txBody>
      </p:sp>
      <p:sp>
        <p:nvSpPr>
          <p:cNvPr id="338" name="Shape 338"/>
          <p:cNvSpPr/>
          <p:nvPr/>
        </p:nvSpPr>
        <p:spPr>
          <a:xfrm>
            <a:off x="6705600" y="5624511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1.667e+26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24 participants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9" y="961553"/>
            <a:ext cx="4429743" cy="3381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44" y="971079"/>
            <a:ext cx="4410691" cy="3372321"/>
          </a:xfrm>
          <a:prstGeom prst="rect">
            <a:avLst/>
          </a:prstGeom>
        </p:spPr>
      </p:pic>
      <p:sp>
        <p:nvSpPr>
          <p:cNvPr id="25" name="Shape 335"/>
          <p:cNvSpPr txBox="1"/>
          <p:nvPr/>
        </p:nvSpPr>
        <p:spPr>
          <a:xfrm>
            <a:off x="803521" y="4343401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F=9.986, p=0.004,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F=4.676, p=0.022,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F=2.320, p=0.122,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581613" y="4710181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F=18.85,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=237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F=61, p&lt;0.001, BF</a:t>
            </a:r>
            <a:r>
              <a:rPr lang="nl-NL" sz="1200" baseline="-25000" dirty="0">
                <a:solidFill>
                  <a:srgbClr val="000000"/>
                </a:solidFill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9729" y="5919226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=5188)</a:t>
            </a:r>
          </a:p>
        </p:txBody>
      </p:sp>
      <p:sp>
        <p:nvSpPr>
          <p:cNvPr id="338" name="Shape 338"/>
          <p:cNvSpPr/>
          <p:nvPr/>
        </p:nvSpPr>
        <p:spPr>
          <a:xfrm>
            <a:off x="6581613" y="5876853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1.75e+</a:t>
            </a:r>
            <a:r>
              <a:rPr lang="nl-NL" sz="1200" dirty="0"/>
              <a:t>30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28 participants</a:t>
            </a:r>
          </a:p>
        </p:txBody>
      </p:sp>
      <p:sp>
        <p:nvSpPr>
          <p:cNvPr id="25" name="Shape 335"/>
          <p:cNvSpPr txBox="1"/>
          <p:nvPr/>
        </p:nvSpPr>
        <p:spPr>
          <a:xfrm>
            <a:off x="629729" y="4693468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F=11, p=0.003,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F=5.5, p=0.009,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F=2.6, p=0.085,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8" y="933456"/>
            <a:ext cx="4089126" cy="361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58" y="995410"/>
            <a:ext cx="4107605" cy="36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581613" y="4807169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F=18.85,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=237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F=61, p&lt;0.001, BF</a:t>
            </a:r>
            <a:r>
              <a:rPr lang="nl-NL" sz="1200" baseline="-25000" dirty="0">
                <a:solidFill>
                  <a:srgbClr val="000000"/>
                </a:solidFill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9729" y="5919226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=5188)</a:t>
            </a:r>
          </a:p>
        </p:txBody>
      </p:sp>
      <p:sp>
        <p:nvSpPr>
          <p:cNvPr id="338" name="Shape 338"/>
          <p:cNvSpPr/>
          <p:nvPr/>
        </p:nvSpPr>
        <p:spPr>
          <a:xfrm>
            <a:off x="6581613" y="5876853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1.75e+</a:t>
            </a:r>
            <a:r>
              <a:rPr lang="nl-NL" sz="1200" dirty="0"/>
              <a:t>30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28 participants</a:t>
            </a:r>
          </a:p>
        </p:txBody>
      </p:sp>
      <p:sp>
        <p:nvSpPr>
          <p:cNvPr id="25" name="Shape 335"/>
          <p:cNvSpPr txBox="1"/>
          <p:nvPr/>
        </p:nvSpPr>
        <p:spPr>
          <a:xfrm>
            <a:off x="629729" y="4793098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F=11, p=0.003,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F=5.5, p=0.009,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F=2.6, p=0.085,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8" y="933456"/>
            <a:ext cx="4089126" cy="3617024"/>
          </a:xfrm>
          <a:prstGeom prst="rect">
            <a:avLst/>
          </a:prstGeom>
        </p:spPr>
      </p:pic>
      <p:pic>
        <p:nvPicPr>
          <p:cNvPr id="9" name="Picture 8" descr="32pptsRTs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7416" y="764176"/>
            <a:ext cx="4280501" cy="3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(20 subjects)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194410" y="4980803"/>
            <a:ext cx="5264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Condition: F=6.901, p=0.017,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=1.08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Set size: F=4.145, p=0.043,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=48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Condition* Set size: F=1.342, p=0.270,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=0.34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b="1" dirty="0">
                <a:solidFill>
                  <a:srgbClr val="000000"/>
                </a:solidFill>
                <a:sym typeface="Arial"/>
              </a:rPr>
              <a:t>Best model: Condition+ Set size </a:t>
            </a:r>
            <a:r>
              <a:rPr lang="nl-NL" b="1" dirty="0"/>
              <a:t>(BF</a:t>
            </a:r>
            <a:r>
              <a:rPr lang="nl-NL" sz="1000" b="1" dirty="0"/>
              <a:t>10</a:t>
            </a:r>
            <a:r>
              <a:rPr lang="nl-NL" b="1" dirty="0"/>
              <a:t> =85)</a:t>
            </a:r>
            <a:endParaRPr lang="nl-NL" b="1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937241" y="2074459"/>
            <a:ext cx="31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" name="Oval 3"/>
          <p:cNvSpPr/>
          <p:nvPr/>
        </p:nvSpPr>
        <p:spPr>
          <a:xfrm>
            <a:off x="2937241" y="2074459"/>
            <a:ext cx="313899" cy="204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995833"/>
            <a:ext cx="10006739" cy="3698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e\AppData\Local\JASP\temp\clipboard\resources\0\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6" y="2642705"/>
            <a:ext cx="4286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ae\AppData\Local\JASP\temp\clipboard\resources\0\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01" y="26427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5" y="26427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</a:rPr>
              <a:t>Colorwheel</a:t>
            </a:r>
            <a:r>
              <a:rPr lang="en-US" sz="1800" b="1" dirty="0">
                <a:solidFill>
                  <a:srgbClr val="C00000"/>
                </a:solidFill>
              </a:rPr>
              <a:t> task Deviance: 6 subjects *3 sessions *128 trials</a:t>
            </a:r>
          </a:p>
        </p:txBody>
      </p:sp>
    </p:spTree>
    <p:extLst>
      <p:ext uri="{BB962C8B-B14F-4D97-AF65-F5344CB8AC3E}">
        <p14:creationId xmlns:p14="http://schemas.microsoft.com/office/powerpoint/2010/main" val="67803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2pptsNRZ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4360" y="803516"/>
            <a:ext cx="4466962" cy="4213158"/>
          </a:xfrm>
          <a:prstGeom prst="rect">
            <a:avLst/>
          </a:prstGeom>
        </p:spPr>
      </p:pic>
      <p:sp>
        <p:nvSpPr>
          <p:cNvPr id="378" name="Shape 378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(24 subjects)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25406" y="5086876"/>
            <a:ext cx="5264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Condition: F=10.92, p=0.003,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=3.1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Set size: F=</a:t>
            </a:r>
            <a:r>
              <a:rPr lang="nl-NL" dirty="0"/>
              <a:t>5.67</a:t>
            </a:r>
            <a:r>
              <a:rPr lang="nl-NL" dirty="0">
                <a:solidFill>
                  <a:srgbClr val="000000"/>
                </a:solidFill>
                <a:sym typeface="Arial"/>
              </a:rPr>
              <a:t>, p=0.0016,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=1240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Condition* Set size: F=1.799, p=0.168,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=0.46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b="1" dirty="0">
                <a:solidFill>
                  <a:srgbClr val="000000"/>
                </a:solidFill>
                <a:sym typeface="Arial"/>
              </a:rPr>
              <a:t>Best model: Condition+ Set size </a:t>
            </a:r>
            <a:r>
              <a:rPr lang="nl-NL" b="1" dirty="0"/>
              <a:t>(BF</a:t>
            </a:r>
            <a:r>
              <a:rPr lang="nl-NL" sz="1000" b="1" dirty="0"/>
              <a:t>10</a:t>
            </a:r>
            <a:r>
              <a:rPr lang="nl-NL" b="1" dirty="0"/>
              <a:t> =5002)</a:t>
            </a:r>
            <a:endParaRPr lang="nl-NL" b="1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937241" y="2074459"/>
            <a:ext cx="31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" name="Oval 3"/>
          <p:cNvSpPr/>
          <p:nvPr/>
        </p:nvSpPr>
        <p:spPr>
          <a:xfrm>
            <a:off x="2937241" y="2074459"/>
            <a:ext cx="313899" cy="204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2pptsN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551" y="803515"/>
            <a:ext cx="4428930" cy="41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626856" y="4966257"/>
            <a:ext cx="4962311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t=-1.848, p=0.039, BF</a:t>
            </a:r>
            <a:r>
              <a:rPr lang="nl-NL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1.803</a:t>
            </a:r>
          </a:p>
          <a:p>
            <a:pPr>
              <a:lnSpc>
                <a:spcPct val="150000"/>
              </a:lnSpc>
              <a:buSzPct val="25000"/>
            </a:pPr>
            <a:r>
              <a:rPr lang="nl-NL" sz="1200" dirty="0"/>
              <a:t>ANOVA: F=0.407, p=0.687,  BF</a:t>
            </a:r>
            <a:r>
              <a:rPr lang="nl-NL" sz="1200" baseline="-25000" dirty="0"/>
              <a:t>10</a:t>
            </a:r>
            <a:r>
              <a:rPr lang="nl-NL" sz="1200" dirty="0"/>
              <a:t>=0.096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(22 subjects)</a:t>
            </a:r>
          </a:p>
        </p:txBody>
      </p:sp>
      <p:pic>
        <p:nvPicPr>
          <p:cNvPr id="13" name="Picture 12" descr="BehDir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50" y="1263997"/>
            <a:ext cx="9313849" cy="33080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983317" y="5307282"/>
            <a:ext cx="4962311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t=-2.44, p=0.011, BF</a:t>
            </a:r>
            <a:r>
              <a:rPr lang="nl-NL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4.8</a:t>
            </a:r>
          </a:p>
          <a:p>
            <a:pPr>
              <a:lnSpc>
                <a:spcPct val="150000"/>
              </a:lnSpc>
              <a:buSzPct val="25000"/>
            </a:pPr>
            <a:r>
              <a:rPr lang="nl-NL" dirty="0"/>
              <a:t>ANOVA: F=0.96, p=0.382,  BF</a:t>
            </a:r>
            <a:r>
              <a:rPr lang="nl-NL" baseline="-25000" dirty="0"/>
              <a:t>10</a:t>
            </a:r>
            <a:r>
              <a:rPr lang="nl-NL" dirty="0"/>
              <a:t>=0.149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nl-N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(26 subjects)</a:t>
            </a:r>
          </a:p>
        </p:txBody>
      </p:sp>
      <p:pic>
        <p:nvPicPr>
          <p:cNvPr id="5" name="Picture 4" descr="32pptsDir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95" y="1259961"/>
            <a:ext cx="3916410" cy="3679947"/>
          </a:xfrm>
          <a:prstGeom prst="rect">
            <a:avLst/>
          </a:prstGeom>
        </p:spPr>
      </p:pic>
      <p:pic>
        <p:nvPicPr>
          <p:cNvPr id="6" name="Picture 5" descr="32pptsDirect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5857" y="1259960"/>
            <a:ext cx="3892096" cy="36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 descr="C:\Users\Danae\AppData\Local\JASP\temp\clipboard\resources\5\_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805" y="1022889"/>
            <a:ext cx="6813026" cy="47398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Sequential analysis (22 participants)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Sequential analysis (26 participants)</a:t>
            </a:r>
          </a:p>
        </p:txBody>
      </p:sp>
      <p:pic>
        <p:nvPicPr>
          <p:cNvPr id="4" name="Picture 2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95" y="916235"/>
            <a:ext cx="6720036" cy="50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551" y="6034455"/>
            <a:ext cx="717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Do we continue sampling?</a:t>
            </a:r>
          </a:p>
        </p:txBody>
      </p:sp>
    </p:spTree>
    <p:extLst>
      <p:ext uri="{BB962C8B-B14F-4D97-AF65-F5344CB8AC3E}">
        <p14:creationId xmlns:p14="http://schemas.microsoft.com/office/powerpoint/2010/main" val="393908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l="18199" t="9804" r="50919" b="49880"/>
          <a:stretch>
            <a:fillRect/>
          </a:stretch>
        </p:blipFill>
        <p:spPr bwMode="auto">
          <a:xfrm>
            <a:off x="413888" y="182397"/>
            <a:ext cx="4455855" cy="3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45023" y="182397"/>
            <a:ext cx="4065357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Yingying’s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500ms)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023" y="3499399"/>
            <a:ext cx="3759632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Danae’s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2000ms)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4044" y="2257587"/>
            <a:ext cx="5255217" cy="371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6291020" y="1644113"/>
            <a:ext cx="4065357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Lieke’s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900ms)</a:t>
            </a:r>
          </a:p>
        </p:txBody>
      </p:sp>
      <p:pic>
        <p:nvPicPr>
          <p:cNvPr id="24" name="Picture 23" descr="32pptsDevia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65" y="4116744"/>
            <a:ext cx="3006672" cy="26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0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3506021" y="2079261"/>
            <a:ext cx="526626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000" tIns="60000" rIns="120000" bIns="60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16" indent="0" algn="ctr" defTabSz="1219170">
              <a:spcBef>
                <a:spcPts val="851"/>
              </a:spcBef>
              <a:spcAft>
                <a:spcPts val="1900"/>
              </a:spcAft>
              <a:buClr>
                <a:srgbClr val="000000"/>
              </a:buClr>
              <a:buSzPct val="45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</a:pPr>
            <a:r>
              <a:rPr lang="nl-NL" altLang="el-GR" sz="3200" dirty="0">
                <a:solidFill>
                  <a:srgbClr val="0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0485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Shortening color wheel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413" y="1003300"/>
            <a:ext cx="963994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Colour</a:t>
            </a:r>
            <a:r>
              <a:rPr lang="en-US" sz="2000" dirty="0"/>
              <a:t> sensitivity task: 24</a:t>
            </a:r>
            <a:r>
              <a:rPr lang="en-US" sz="2000" dirty="0">
                <a:sym typeface="Wingdings" panose="05000000000000000000" pitchFamily="2" charset="2"/>
              </a:rPr>
              <a:t>12 trials. Only first time?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Reducing presentation times from 2:1sec </a:t>
            </a:r>
            <a:r>
              <a:rPr lang="en-US" sz="1800" dirty="0">
                <a:sym typeface="Wingdings" panose="05000000000000000000" pitchFamily="2" charset="2"/>
              </a:rPr>
              <a:t>(128 trials 19min).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Reduce overall trials from 128 to 112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(26min, more trials, more discounting)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Removing set size 1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(96 trials, 22min)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Huge Redo instead of repeating 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colorwheel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task for following sessions?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5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Shortening choice task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931" y="1840667"/>
            <a:ext cx="108798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Removing direct comparison (can we claim preference?) /Staircase?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Removing set size 1 completely and comparing with No Redo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Compare with set size 1 instead of No Redo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35min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response time (5% more than 3sec, 1-2% more than 4sec </a:t>
            </a:r>
            <a:r>
              <a:rPr lang="en-US" sz="2000" dirty="0" err="1">
                <a:latin typeface="Arial" panose="020B0604020202020204" pitchFamily="34" charset="0"/>
              </a:rPr>
              <a:t>maxRT</a:t>
            </a:r>
            <a:r>
              <a:rPr lang="en-US" sz="2000" dirty="0">
                <a:latin typeface="Arial" panose="020B0604020202020204" pitchFamily="34" charset="0"/>
              </a:rPr>
              <a:t>=2.1)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response time after each block (5</a:t>
            </a:r>
            <a:r>
              <a:rPr 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43)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  <a:endParaRPr lang="en-US" sz="1800" dirty="0"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number of repetitions </a:t>
            </a:r>
            <a:r>
              <a:rPr lang="en-US" sz="1800" dirty="0">
                <a:latin typeface="Arial" panose="020B0604020202020204" pitchFamily="34" charset="0"/>
              </a:rPr>
              <a:t>(discounting decreased on 2</a:t>
            </a:r>
            <a:r>
              <a:rPr lang="en-US" sz="1800" baseline="30000" dirty="0">
                <a:latin typeface="Arial" panose="020B0604020202020204" pitchFamily="34" charset="0"/>
              </a:rPr>
              <a:t>nd</a:t>
            </a:r>
            <a:r>
              <a:rPr lang="en-US" sz="1800" dirty="0">
                <a:latin typeface="Arial" panose="020B0604020202020204" pitchFamily="34" charset="0"/>
              </a:rPr>
              <a:t> and increased on 3</a:t>
            </a:r>
            <a:r>
              <a:rPr lang="en-US" sz="1800" baseline="30000" dirty="0">
                <a:latin typeface="Arial" panose="020B0604020202020204" pitchFamily="34" charset="0"/>
              </a:rPr>
              <a:t>rd</a:t>
            </a:r>
            <a:r>
              <a:rPr lang="en-US" sz="1800" dirty="0">
                <a:latin typeface="Arial" panose="020B0604020202020204" pitchFamily="34" charset="0"/>
              </a:rPr>
              <a:t> block)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  <a:endParaRPr lang="en-US" sz="1800" dirty="0"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easy offer range </a:t>
            </a:r>
            <a:r>
              <a:rPr lang="en-US" sz="1600" dirty="0">
                <a:latin typeface="Arial" panose="020B0604020202020204" pitchFamily="34" charset="0"/>
              </a:rPr>
              <a:t>(0.6 to 2.2 in steps of 0.2)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931" y="1003300"/>
            <a:ext cx="681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Now choice task: 55min (30min No Redo, 25min Direct comparison) 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Goal: </a:t>
            </a:r>
            <a:r>
              <a:rPr lang="en-US" sz="1600" dirty="0">
                <a:latin typeface="Arial" panose="020B0604020202020204" pitchFamily="34" charset="0"/>
              </a:rPr>
              <a:t>30min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7733143" y="3429927"/>
            <a:ext cx="21610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 ppts)</a:t>
            </a: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733143" y="1201726"/>
            <a:ext cx="187224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b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</a:t>
            </a: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 ppts)</a:t>
            </a: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475" name="Shape 475"/>
          <p:cNvSpPr/>
          <p:nvPr/>
        </p:nvSpPr>
        <p:spPr>
          <a:xfrm>
            <a:off x="6557389" y="388619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t=-4.306, p=&lt;0.001, cohen’s d=-1.044,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128</a:t>
            </a:r>
          </a:p>
        </p:txBody>
      </p:sp>
      <p:sp>
        <p:nvSpPr>
          <p:cNvPr id="476" name="Shape 476"/>
          <p:cNvSpPr/>
          <p:nvPr/>
        </p:nvSpPr>
        <p:spPr>
          <a:xfrm>
            <a:off x="6557389" y="184805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(IP&gt;2): t=0.645, p=0.277, cohen’s d=0.288,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0.663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Discussion: Are there two groups? </a:t>
            </a:r>
            <a:r>
              <a:rPr lang="nl-NL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Groups based on written preference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7789"/>
          <a:stretch/>
        </p:blipFill>
        <p:spPr bwMode="auto">
          <a:xfrm>
            <a:off x="991892" y="1301858"/>
            <a:ext cx="4742481" cy="3533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07428"/>
              </p:ext>
            </p:extLst>
          </p:nvPr>
        </p:nvGraphicFramePr>
        <p:xfrm>
          <a:off x="1508760" y="716280"/>
          <a:ext cx="8610600" cy="5122548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64304814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96529825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1082939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10340529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84815877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95499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01021358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07972995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668889068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58590212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70997262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985300676"/>
                    </a:ext>
                  </a:extLst>
                </a:gridCol>
              </a:tblGrid>
              <a:tr h="105692">
                <a:tc gridSpan="1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37"/>
                  </a:ext>
                </a:extLst>
              </a:tr>
              <a:tr h="105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21781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9.174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5.091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90685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8.360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2.862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910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11.871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10.520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30135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22.769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26.162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86507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11.644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6.284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4962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14.027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8.224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234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17.209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16.062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461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20.923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30.596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83208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24.245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35.534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1223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36.152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44.061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6439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24.543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12.637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0162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14.375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4.357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52930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8.667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2.652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12588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7.184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2.061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2447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6.716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3.353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490351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8.936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2.086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70726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9.113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0.885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67700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9.023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1.195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895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15.260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9.743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81120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13.433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9.758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5563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12.643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6.466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1317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17.359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12.240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41246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15.694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12.828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483563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19.493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13.840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39561"/>
                  </a:ext>
                </a:extLst>
              </a:tr>
              <a:tr h="105692">
                <a:tc gridSpan="12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7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122830" y="7021313"/>
            <a:ext cx="113259" cy="252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24746" y="1067439"/>
            <a:ext cx="6227168" cy="4775422"/>
            <a:chOff x="6863686" y="2741793"/>
            <a:chExt cx="5205900" cy="3636691"/>
          </a:xfrm>
        </p:grpSpPr>
        <p:pic>
          <p:nvPicPr>
            <p:cNvPr id="9" name="Εικόνα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686" y="2741793"/>
              <a:ext cx="4914331" cy="363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2064990" y="3240476"/>
              <a:ext cx="0" cy="157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064990" y="4885897"/>
              <a:ext cx="4178" cy="137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244681" y="3765633"/>
              <a:ext cx="824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sz="900" dirty="0"/>
                <a:t>A    </a:t>
              </a:r>
              <a:r>
                <a:rPr lang="en-US" sz="1200" dirty="0"/>
                <a:t>evidence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40084" y="5182588"/>
              <a:ext cx="824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sz="900" dirty="0"/>
                <a:t>o    </a:t>
              </a:r>
              <a:r>
                <a:rPr lang="en-US" sz="1200" dirty="0"/>
                <a:t>evidence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574069" y="1129066"/>
            <a:ext cx="7069427" cy="3544145"/>
            <a:chOff x="217394" y="1180213"/>
            <a:chExt cx="7480576" cy="3872038"/>
          </a:xfrm>
        </p:grpSpPr>
        <p:grpSp>
          <p:nvGrpSpPr>
            <p:cNvPr id="228" name="Shape 228"/>
            <p:cNvGrpSpPr/>
            <p:nvPr/>
          </p:nvGrpSpPr>
          <p:grpSpPr>
            <a:xfrm>
              <a:off x="322743" y="1468878"/>
              <a:ext cx="7253357" cy="2721712"/>
              <a:chOff x="322743" y="1468878"/>
              <a:chExt cx="7253357" cy="2721712"/>
            </a:xfrm>
          </p:grpSpPr>
          <p:pic>
            <p:nvPicPr>
              <p:cNvPr id="229" name="Shape 229" descr="Encsz4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22743" y="2274663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0" name="Shape 230" descr="Ignore4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4316" y="1468878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1" name="Shape 231" descr="ProbeSZ4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335255" y="2236710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2" name="Shape 232" descr="Update4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838892" y="2930115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</p:grpSp>
        <p:sp>
          <p:nvSpPr>
            <p:cNvPr id="233" name="Shape 233"/>
            <p:cNvSpPr txBox="1"/>
            <p:nvPr/>
          </p:nvSpPr>
          <p:spPr>
            <a:xfrm>
              <a:off x="217394" y="4648751"/>
              <a:ext cx="7474687" cy="40350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nl-NL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Encoding                          Interference	              Response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233913" y="1180213"/>
              <a:ext cx="7464057" cy="324293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844551" y="433916"/>
            <a:ext cx="11820570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Color wheel memory task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433154" y="1289700"/>
            <a:ext cx="34290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variables: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in degrees from target color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time</a:t>
            </a:r>
          </a:p>
        </p:txBody>
      </p:sp>
      <p:sp>
        <p:nvSpPr>
          <p:cNvPr id="237" name="Shape 237"/>
          <p:cNvSpPr/>
          <p:nvPr/>
        </p:nvSpPr>
        <p:spPr>
          <a:xfrm>
            <a:off x="8433154" y="2631277"/>
            <a:ext cx="6096000" cy="14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variables: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			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(distracter resistance) 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(flexible updating)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of difficulty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dirty="0"/>
          </a:p>
          <a:p>
            <a:pPr marL="457200">
              <a:lnSpc>
                <a:spcPct val="93000"/>
              </a:lnSpc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dirty="0"/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lnSpc>
                <a:spcPct val="93000"/>
              </a:lnSpc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16085" y="4947612"/>
            <a:ext cx="70961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2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Color wheel task strengths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74070" y="541818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value estimation requires levels of difficulty.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Sensitivity:  continuous dependent variable.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between relevant stimuli and color wheel same for both Ignore and Update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Stimuli counterbalanced between conditions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3154" y="4422000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blocks of 64 trials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l="14420" t="21523" r="15738" b="23021"/>
          <a:stretch/>
        </p:blipFill>
        <p:spPr>
          <a:xfrm>
            <a:off x="685800" y="1583872"/>
            <a:ext cx="4327691" cy="198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l="15940" t="20383" r="15378" b="21785"/>
          <a:stretch/>
        </p:blipFill>
        <p:spPr>
          <a:xfrm>
            <a:off x="6443612" y="1583872"/>
            <a:ext cx="4465467" cy="20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844551" y="433916"/>
            <a:ext cx="10026648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Discounting choice task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48024" y="4390853"/>
            <a:ext cx="446546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RQ1: Are they costly?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vs no redo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fixed: 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Redo: from 0.1 to 2.2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 pairs: 12 amounts*2 conditions*4 set sizes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918396" y="3806078"/>
            <a:ext cx="348915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050758" y="3810603"/>
            <a:ext cx="348915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185764" y="999034"/>
            <a:ext cx="129338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2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384828" y="999034"/>
            <a:ext cx="129338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443612" y="4390851"/>
            <a:ext cx="446546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RQ2: Is update less costly?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comparison Ignore/Update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fixed: 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Update: from 0.1 to 4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pairs: 21 amounts*4 set sizes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548022" y="6017542"/>
            <a:ext cx="1032317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probabilistic: Three repetitions per offered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6" grpId="0"/>
      <p:bldP spid="297" grpId="0"/>
      <p:bldP spid="30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844551" y="433916"/>
            <a:ext cx="10026648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Color wheel memory task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526439" y="3273526"/>
            <a:ext cx="3429000" cy="738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variables: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in degrees from target color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time</a:t>
            </a:r>
          </a:p>
        </p:txBody>
      </p:sp>
      <p:sp>
        <p:nvSpPr>
          <p:cNvPr id="246" name="Shape 246"/>
          <p:cNvSpPr/>
          <p:nvPr/>
        </p:nvSpPr>
        <p:spPr>
          <a:xfrm>
            <a:off x="8526439" y="1483541"/>
            <a:ext cx="6096000" cy="1294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variables: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			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(distracter resistance) 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(flexible updating)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of difficulty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84839" y="4262953"/>
            <a:ext cx="70961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Color wheel task strengths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7539" y="4699583"/>
            <a:ext cx="7619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value estimation requires levels of difficulty.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Sensitivity:  continuous dependent variable.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between relevant stimuli and color wheel same for both Ignore and Update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Stimuli counterbalanced between conditions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Shape 249"/>
          <p:cNvGrpSpPr/>
          <p:nvPr/>
        </p:nvGrpSpPr>
        <p:grpSpPr>
          <a:xfrm>
            <a:off x="1159980" y="1724391"/>
            <a:ext cx="827914" cy="659019"/>
            <a:chOff x="1763699" y="1666219"/>
            <a:chExt cx="1228724" cy="1296516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3699" y="1666219"/>
              <a:ext cx="1228724" cy="1296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/>
            <p:nvPr/>
          </p:nvSpPr>
          <p:spPr>
            <a:xfrm>
              <a:off x="2135175" y="2440316"/>
              <a:ext cx="152399" cy="1525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787" y="1959288"/>
            <a:ext cx="1000639" cy="792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1884430" y="2261856"/>
            <a:ext cx="821496" cy="635781"/>
            <a:chOff x="4267200" y="1676400"/>
            <a:chExt cx="1219199" cy="1256734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7200" y="1676400"/>
              <a:ext cx="1219199" cy="125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/>
            <p:nvPr/>
          </p:nvSpPr>
          <p:spPr>
            <a:xfrm>
              <a:off x="4572000" y="2208977"/>
              <a:ext cx="152399" cy="15326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953000" y="2515499"/>
              <a:ext cx="152399" cy="153260"/>
            </a:xfrm>
            <a:prstGeom prst="rect">
              <a:avLst/>
            </a:prstGeom>
            <a:solidFill>
              <a:srgbClr val="262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953000" y="2055717"/>
              <a:ext cx="152399" cy="1532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724400" y="2133600"/>
              <a:ext cx="304986" cy="3650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nl-NL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648200" y="2523161"/>
              <a:ext cx="152399" cy="153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8250" y="2568888"/>
            <a:ext cx="1000636" cy="792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3651250" y="1724338"/>
            <a:ext cx="825798" cy="658978"/>
            <a:chOff x="1763699" y="1666219"/>
            <a:chExt cx="1228724" cy="1296516"/>
          </a:xfrm>
        </p:grpSpPr>
        <p:pic>
          <p:nvPicPr>
            <p:cNvPr id="262" name="Shape 2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3699" y="1666219"/>
              <a:ext cx="1228724" cy="1296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/>
            <p:nvPr/>
          </p:nvSpPr>
          <p:spPr>
            <a:xfrm>
              <a:off x="2132952" y="2440316"/>
              <a:ext cx="152794" cy="1525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8437" y="1959288"/>
            <a:ext cx="1000636" cy="7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109212" y="1486212"/>
            <a:ext cx="791567" cy="196465"/>
          </a:xfrm>
          <a:prstGeom prst="rect">
            <a:avLst/>
          </a:prstGeom>
          <a:noFill/>
          <a:ln w="9525" cap="flat" cmpd="sng">
            <a:solidFill>
              <a:srgbClr val="B82B2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7400" tIns="28700" rIns="57400" bIns="2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579812" y="1486212"/>
            <a:ext cx="795846" cy="196465"/>
          </a:xfrm>
          <a:prstGeom prst="rect">
            <a:avLst/>
          </a:prstGeom>
          <a:noFill/>
          <a:ln w="9525" cap="flat" cmpd="sng">
            <a:solidFill>
              <a:srgbClr val="B82B2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7400" tIns="28700" rIns="57400" bIns="2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4398962" y="2264086"/>
            <a:ext cx="821519" cy="635718"/>
            <a:chOff x="4267200" y="1676400"/>
            <a:chExt cx="1219199" cy="1256734"/>
          </a:xfrm>
        </p:grpSpPr>
        <p:pic>
          <p:nvPicPr>
            <p:cNvPr id="268" name="Shape 26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7200" y="1676400"/>
              <a:ext cx="1219199" cy="125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Shape 269"/>
            <p:cNvSpPr/>
            <p:nvPr/>
          </p:nvSpPr>
          <p:spPr>
            <a:xfrm>
              <a:off x="4572000" y="2208977"/>
              <a:ext cx="152399" cy="15326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953000" y="2515499"/>
              <a:ext cx="152399" cy="153260"/>
            </a:xfrm>
            <a:prstGeom prst="rect">
              <a:avLst/>
            </a:prstGeom>
            <a:solidFill>
              <a:srgbClr val="262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953000" y="2055717"/>
              <a:ext cx="152399" cy="1532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4724400" y="2133600"/>
              <a:ext cx="342389" cy="3501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nl-NL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648200" y="2523161"/>
              <a:ext cx="152399" cy="153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950" y="2562536"/>
            <a:ext cx="1002982" cy="7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 descr="Colorwheel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9062" y="2851463"/>
            <a:ext cx="972515" cy="80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Colorwheel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3376" y="2860988"/>
            <a:ext cx="970174" cy="80613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41345" y="2240885"/>
            <a:ext cx="59902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1516" y="25123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12991" y="28171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884466" y="31219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55941" y="34267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260264" y="22504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31739" y="24790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449301" y="30886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003214" y="27838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820776" y="33934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474179" y="2250425"/>
            <a:ext cx="1329832" cy="142398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844551" y="406620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Participants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47604" y="1420836"/>
            <a:ext cx="808696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Tested: 28 participants (19 women), age 19-29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data: 24 participants (17 women), age 19-29 (mean: 23.5)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Exclusion criteria: Color blindness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Shape 221" descr="C:\Users\Danae\AppData\Local\JASP\temp\clipboard\resources\0\_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85" y="2759061"/>
            <a:ext cx="4853264" cy="323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C:\Users\Danae\AppData\Local\JASP\temp\clipboard\resources\0\_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3350" y="2759061"/>
            <a:ext cx="4882931" cy="32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1" y="1498601"/>
            <a:ext cx="3767667" cy="31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Εικόνα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17" y="1498601"/>
            <a:ext cx="3767667" cy="31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225551" y="5251451"/>
            <a:ext cx="508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/>
            <a:r>
              <a:rPr lang="en-US" altLang="el-GR" sz="2400" i="1" kern="0" dirty="0">
                <a:solidFill>
                  <a:sysClr val="windowText" lastClr="000000"/>
                </a:solidFill>
              </a:rPr>
              <a:t>Indifference points </a:t>
            </a:r>
            <a:r>
              <a:rPr lang="en-US" altLang="el-GR" sz="2400" kern="0" dirty="0">
                <a:solidFill>
                  <a:sysClr val="windowText" lastClr="000000"/>
                </a:solidFill>
              </a:rPr>
              <a:t>estimated by logistic regression function</a:t>
            </a:r>
          </a:p>
          <a:p>
            <a:pPr defTabSz="1219170"/>
            <a:endParaRPr lang="en-US" altLang="el-GR" sz="2400" kern="0" dirty="0">
              <a:solidFill>
                <a:sysClr val="windowText" lastClr="000000"/>
              </a:solidFill>
            </a:endParaRPr>
          </a:p>
          <a:p>
            <a:pPr defTabSz="1219170"/>
            <a:r>
              <a:rPr lang="en-US" altLang="el-GR" sz="2400" kern="0" dirty="0">
                <a:solidFill>
                  <a:sysClr val="windowText" lastClr="000000"/>
                </a:solidFill>
              </a:rPr>
              <a:t>Subjective Value=IP/hard offer</a:t>
            </a:r>
          </a:p>
          <a:p>
            <a:pPr defTabSz="1219170"/>
            <a:endParaRPr lang="el-GR" altLang="el-GR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6568017" y="5376334"/>
            <a:ext cx="3657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defTabSz="1219170"/>
            <a:r>
              <a:rPr lang="en-US" altLang="el-GR" sz="2400" kern="0">
                <a:solidFill>
                  <a:sysClr val="windowText" lastClr="000000"/>
                </a:solidFill>
              </a:rPr>
              <a:t>f(x)/(1-f(x))=e^(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β</a:t>
            </a:r>
            <a:r>
              <a:rPr lang="en-US" altLang="el-GR" sz="1600" kern="0">
                <a:solidFill>
                  <a:sysClr val="windowText" lastClr="000000"/>
                </a:solidFill>
              </a:rPr>
              <a:t>0</a:t>
            </a:r>
            <a:r>
              <a:rPr lang="en-US" altLang="el-GR" sz="2400" kern="0">
                <a:solidFill>
                  <a:sysClr val="windowText" lastClr="000000"/>
                </a:solidFill>
              </a:rPr>
              <a:t>+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β</a:t>
            </a:r>
            <a:r>
              <a:rPr lang="en-US" altLang="el-GR" sz="1600" kern="0">
                <a:solidFill>
                  <a:sysClr val="windowText" lastClr="000000"/>
                </a:solidFill>
              </a:rPr>
              <a:t>1</a:t>
            </a:r>
            <a:r>
              <a:rPr lang="en-US" altLang="el-GR" sz="2400" kern="0">
                <a:solidFill>
                  <a:sysClr val="windowText" lastClr="000000"/>
                </a:solidFill>
              </a:rPr>
              <a:t>*x).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 </a:t>
            </a:r>
            <a:endParaRPr lang="en-US" altLang="el-GR" sz="2400" kern="0">
              <a:solidFill>
                <a:sysClr val="windowText" lastClr="000000"/>
              </a:solidFill>
            </a:endParaRPr>
          </a:p>
        </p:txBody>
      </p:sp>
      <p:sp>
        <p:nvSpPr>
          <p:cNvPr id="64518" name="TextBox 19"/>
          <p:cNvSpPr txBox="1">
            <a:spLocks noChangeArrowheads="1"/>
          </p:cNvSpPr>
          <p:nvPr/>
        </p:nvSpPr>
        <p:spPr bwMode="auto">
          <a:xfrm>
            <a:off x="1219200" y="482600"/>
            <a:ext cx="6908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l-GR" sz="2400" kern="0">
                <a:solidFill>
                  <a:srgbClr val="C00000"/>
                </a:solidFill>
              </a:rPr>
              <a:t>Discounting results: Logistic regression analysis </a:t>
            </a:r>
            <a:endParaRPr lang="el-GR" altLang="el-GR" sz="24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4684"/>
              </p:ext>
            </p:extLst>
          </p:nvPr>
        </p:nvGraphicFramePr>
        <p:xfrm>
          <a:off x="520931" y="-15240"/>
          <a:ext cx="11671069" cy="7054333"/>
        </p:xfrm>
        <a:graphic>
          <a:graphicData uri="http://schemas.openxmlformats.org/drawingml/2006/table">
            <a:tbl>
              <a:tblPr/>
              <a:tblGrid>
                <a:gridCol w="1988238">
                  <a:extLst>
                    <a:ext uri="{9D8B030D-6E8A-4147-A177-3AD203B41FA5}">
                      <a16:colId xmlns:a16="http://schemas.microsoft.com/office/drawing/2014/main" val="710909094"/>
                    </a:ext>
                  </a:extLst>
                </a:gridCol>
                <a:gridCol w="29714">
                  <a:extLst>
                    <a:ext uri="{9D8B030D-6E8A-4147-A177-3AD203B41FA5}">
                      <a16:colId xmlns:a16="http://schemas.microsoft.com/office/drawing/2014/main" val="2768226770"/>
                    </a:ext>
                  </a:extLst>
                </a:gridCol>
                <a:gridCol w="1476785">
                  <a:extLst>
                    <a:ext uri="{9D8B030D-6E8A-4147-A177-3AD203B41FA5}">
                      <a16:colId xmlns:a16="http://schemas.microsoft.com/office/drawing/2014/main" val="1799114767"/>
                    </a:ext>
                  </a:extLst>
                </a:gridCol>
                <a:gridCol w="541166">
                  <a:extLst>
                    <a:ext uri="{9D8B030D-6E8A-4147-A177-3AD203B41FA5}">
                      <a16:colId xmlns:a16="http://schemas.microsoft.com/office/drawing/2014/main" val="2791779148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868888904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337638310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983577732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083256220"/>
                    </a:ext>
                  </a:extLst>
                </a:gridCol>
                <a:gridCol w="572334">
                  <a:extLst>
                    <a:ext uri="{9D8B030D-6E8A-4147-A177-3AD203B41FA5}">
                      <a16:colId xmlns:a16="http://schemas.microsoft.com/office/drawing/2014/main" val="1804227441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4284601933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3257758657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834532676"/>
                    </a:ext>
                  </a:extLst>
                </a:gridCol>
              </a:tblGrid>
              <a:tr h="1618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72514"/>
                  </a:ext>
                </a:extLst>
              </a:tr>
              <a:tr h="302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3843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10022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5.232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3.268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94561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0.087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1.711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83.356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188958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Con</a:t>
                      </a:r>
                      <a:r>
                        <a:rPr lang="en-US" sz="1200" b="1" dirty="0">
                          <a:effectLst/>
                        </a:rPr>
                        <a:t>dition</a:t>
                      </a:r>
                      <a:r>
                        <a:rPr lang="en-US" sz="1050" b="1" dirty="0">
                          <a:effectLst/>
                        </a:rPr>
                        <a:t> + 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0.679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38.034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651.788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1.729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18540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0.074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1.447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71.436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1.896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29980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1.396e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0.134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03688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6.951e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0.667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1.926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0718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12.199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1.276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77554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1.986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95.399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1.721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75890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0.197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10.396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3.059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560519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1.176e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4.376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6394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15.873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3.239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73193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1.707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2.081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166598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9.820e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0.943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1.212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98453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7.682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1.697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025695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9.023e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2.301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99517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1.578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12971"/>
                  </a:ext>
                </a:extLst>
              </a:tr>
              <a:tr h="64194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1.483e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2.866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25050"/>
                  </a:ext>
                </a:extLst>
              </a:tr>
              <a:tr h="80196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6.026e -5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3.461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8838"/>
                  </a:ext>
                </a:extLst>
              </a:tr>
              <a:tr h="161880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32935"/>
                  </a:ext>
                </a:extLst>
              </a:tr>
              <a:tr h="1618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0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4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009"/>
              </p:ext>
            </p:extLst>
          </p:nvPr>
        </p:nvGraphicFramePr>
        <p:xfrm>
          <a:off x="573438" y="216976"/>
          <a:ext cx="11499744" cy="6346089"/>
        </p:xfrm>
        <a:graphic>
          <a:graphicData uri="http://schemas.openxmlformats.org/drawingml/2006/table">
            <a:tbl>
              <a:tblPr/>
              <a:tblGrid>
                <a:gridCol w="1876442">
                  <a:extLst>
                    <a:ext uri="{9D8B030D-6E8A-4147-A177-3AD203B41FA5}">
                      <a16:colId xmlns:a16="http://schemas.microsoft.com/office/drawing/2014/main" val="2273273630"/>
                    </a:ext>
                  </a:extLst>
                </a:gridCol>
                <a:gridCol w="40182">
                  <a:extLst>
                    <a:ext uri="{9D8B030D-6E8A-4147-A177-3AD203B41FA5}">
                      <a16:colId xmlns:a16="http://schemas.microsoft.com/office/drawing/2014/main" val="2115849468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285338084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26450335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129291845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392035052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570327487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2516974588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45796415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4293304787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543173221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236933857"/>
                    </a:ext>
                  </a:extLst>
                </a:gridCol>
              </a:tblGrid>
              <a:tr h="128264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27247"/>
                  </a:ext>
                </a:extLst>
              </a:tr>
              <a:tr h="1916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3794"/>
                  </a:ext>
                </a:extLst>
              </a:tr>
              <a:tr h="3319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7.705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0.039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71666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2.206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492"/>
                  </a:ext>
                </a:extLst>
              </a:tr>
              <a:tr h="2383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12.713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4.238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6.791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61878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9.360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56751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2.453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09224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2.494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0.249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64000"/>
                  </a:ext>
                </a:extLst>
              </a:tr>
              <a:tr h="61257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6.072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4.861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24137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6.246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0298"/>
                  </a:ext>
                </a:extLst>
              </a:tr>
              <a:tr h="6593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0.187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80457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2.888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0.289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98926"/>
                  </a:ext>
                </a:extLst>
              </a:tr>
              <a:tr h="5657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2.110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1.490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02395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7.081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457177"/>
                  </a:ext>
                </a:extLst>
              </a:tr>
              <a:tr h="93997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1.341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0.846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0.545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48830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7.930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0.264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09398"/>
                  </a:ext>
                </a:extLst>
              </a:tr>
              <a:tr h="128264">
                <a:tc gridSpan="12"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54757"/>
                  </a:ext>
                </a:extLst>
              </a:tr>
              <a:tr h="128264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 i="1" dirty="0">
                          <a:effectLst/>
                        </a:rPr>
                        <a:t>Note. </a:t>
                      </a:r>
                      <a:r>
                        <a:rPr lang="en-US" sz="11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nae\AppData\Local\JASP\temp\clipboard\resources\0\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94268"/>
            <a:ext cx="4286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anae\AppData\Local\JASP\temp\clipboard\resources\0\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0" y="239426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anae\AppData\Local\JASP\temp\clipboard\resources\0\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0" y="239426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</a:rPr>
              <a:t>Colorwheel</a:t>
            </a:r>
            <a:r>
              <a:rPr lang="en-US" sz="1800" b="1" dirty="0">
                <a:solidFill>
                  <a:srgbClr val="C00000"/>
                </a:solidFill>
              </a:rPr>
              <a:t> task RTs: 6 subjects *3 sessions *128 trials</a:t>
            </a:r>
          </a:p>
        </p:txBody>
      </p:sp>
    </p:spTree>
    <p:extLst>
      <p:ext uri="{BB962C8B-B14F-4D97-AF65-F5344CB8AC3E}">
        <p14:creationId xmlns:p14="http://schemas.microsoft.com/office/powerpoint/2010/main" val="389873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1829"/>
              </p:ext>
            </p:extLst>
          </p:nvPr>
        </p:nvGraphicFramePr>
        <p:xfrm>
          <a:off x="1127760" y="609600"/>
          <a:ext cx="7239000" cy="5490207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63344685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9491919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78216191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93684273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46737042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88640043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498818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00051075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63502152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40366744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21584535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064454004"/>
                    </a:ext>
                  </a:extLst>
                </a:gridCol>
              </a:tblGrid>
              <a:tr h="203341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90314"/>
                  </a:ext>
                </a:extLst>
              </a:tr>
              <a:tr h="2033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55020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1.525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0.268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196463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0.205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4610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0.199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69967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8691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1.883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2422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1.833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0.365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9078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9595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35312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1.792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7529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1.792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0.464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845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2.018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5005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1545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1.524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2463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1.632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0.319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4073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1.582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11117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34675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197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31473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1.859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0948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1.950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8340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1.917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2249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0.316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73115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2.142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8900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84896"/>
                  </a:ext>
                </a:extLst>
              </a:tr>
              <a:tr h="203341">
                <a:tc gridSpan="12">
                  <a:txBody>
                    <a:bodyPr/>
                    <a:lstStyle/>
                    <a:p>
                      <a:pPr algn="r"/>
                      <a:endParaRPr lang="en-US" sz="11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1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0204"/>
              </p:ext>
            </p:extLst>
          </p:nvPr>
        </p:nvGraphicFramePr>
        <p:xfrm>
          <a:off x="365760" y="0"/>
          <a:ext cx="11658600" cy="7418664"/>
        </p:xfrm>
        <a:graphic>
          <a:graphicData uri="http://schemas.openxmlformats.org/drawingml/2006/table">
            <a:tbl>
              <a:tblPr/>
              <a:tblGrid>
                <a:gridCol w="1910653">
                  <a:extLst>
                    <a:ext uri="{9D8B030D-6E8A-4147-A177-3AD203B41FA5}">
                      <a16:colId xmlns:a16="http://schemas.microsoft.com/office/drawing/2014/main" val="1867286136"/>
                    </a:ext>
                  </a:extLst>
                </a:gridCol>
                <a:gridCol w="32447">
                  <a:extLst>
                    <a:ext uri="{9D8B030D-6E8A-4147-A177-3AD203B41FA5}">
                      <a16:colId xmlns:a16="http://schemas.microsoft.com/office/drawing/2014/main" val="5310897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8525061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392882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749665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09177446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0039236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3437678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76304666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076186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2229153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16363591"/>
                    </a:ext>
                  </a:extLst>
                </a:gridCol>
              </a:tblGrid>
              <a:tr h="1611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16493"/>
                  </a:ext>
                </a:extLst>
              </a:tr>
              <a:tr h="1611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4021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4.692e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8.446e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6718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2.973e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5.352e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0.634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769642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0.101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2.014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2.144e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200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3.250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3.259e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3.131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6925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0.268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3.130e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2.154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490207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2.299e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4.138e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0.490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98317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1.520e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2.736e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0.324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1.399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020819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0.203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4.586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4.327e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1.141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56042"/>
                  </a:ext>
                </a:extLst>
              </a:tr>
              <a:tr h="1256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Condition + 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0.370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10.593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7.896e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3.169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35967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0.647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7.393e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2.375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02285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1.843e -16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3.318e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68595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0.937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1.054e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3.714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20288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0.083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9.781e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2.485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51882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4.464e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1.643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70626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0.732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8.332e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53294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0.068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8.026e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2.988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14409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1.068e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1.781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58622"/>
                  </a:ext>
                </a:extLst>
              </a:tr>
              <a:tr h="63892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5.574e  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1.188e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9.261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89390"/>
                  </a:ext>
                </a:extLst>
              </a:tr>
              <a:tr h="79817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8.165e  -5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1.740e +10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4.778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22180"/>
                  </a:ext>
                </a:extLst>
              </a:tr>
              <a:tr h="161180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297"/>
                  </a:ext>
                </a:extLst>
              </a:tr>
              <a:tr h="1611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6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29867"/>
              </p:ext>
            </p:extLst>
          </p:nvPr>
        </p:nvGraphicFramePr>
        <p:xfrm>
          <a:off x="426720" y="1036320"/>
          <a:ext cx="11567160" cy="4700758"/>
        </p:xfrm>
        <a:graphic>
          <a:graphicData uri="http://schemas.openxmlformats.org/drawingml/2006/table">
            <a:tbl>
              <a:tblPr/>
              <a:tblGrid>
                <a:gridCol w="1879831">
                  <a:extLst>
                    <a:ext uri="{9D8B030D-6E8A-4147-A177-3AD203B41FA5}">
                      <a16:colId xmlns:a16="http://schemas.microsoft.com/office/drawing/2014/main" val="605963261"/>
                    </a:ext>
                  </a:extLst>
                </a:gridCol>
                <a:gridCol w="48029">
                  <a:extLst>
                    <a:ext uri="{9D8B030D-6E8A-4147-A177-3AD203B41FA5}">
                      <a16:colId xmlns:a16="http://schemas.microsoft.com/office/drawing/2014/main" val="167267205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11950094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39687205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752517268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898294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04587827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20904764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9297947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16844678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6694084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3479258009"/>
                    </a:ext>
                  </a:extLst>
                </a:gridCol>
              </a:tblGrid>
              <a:tr h="203079">
                <a:tc gridSpan="12"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5734"/>
                  </a:ext>
                </a:extLst>
              </a:tr>
              <a:tr h="203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88998"/>
                  </a:ext>
                </a:extLst>
              </a:tr>
              <a:tr h="2593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4.586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0.085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85558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0.175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06574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3.406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1.135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38.097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&lt; .001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16419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1472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0.268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0.134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0.940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0.422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12827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1.426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0.143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08951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0.683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0.576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23051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25442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0.895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82934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0.382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81682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0.944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0.478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585138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0.770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689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0.103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1.070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0.402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1516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0.479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70432"/>
                  </a:ext>
                </a:extLst>
              </a:tr>
              <a:tr h="203079">
                <a:tc gridSpan="12"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85926"/>
                  </a:ext>
                </a:extLst>
              </a:tr>
              <a:tr h="203079">
                <a:tc gridSpan="12"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effectLst/>
                        </a:rPr>
                        <a:t>Note. </a:t>
                      </a:r>
                      <a:r>
                        <a:rPr lang="en-US" sz="14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0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2928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2793</Words>
  <Application>Microsoft Office PowerPoint</Application>
  <PresentationFormat>Widescreen</PresentationFormat>
  <Paragraphs>1375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Microsoft YaHei</vt:lpstr>
      <vt:lpstr>Arial</vt:lpstr>
      <vt:lpstr>Arial Unicode MS</vt:lpstr>
      <vt:lpstr>Calibri</vt:lpstr>
      <vt:lpstr>Noto Sans Symbols</vt:lpstr>
      <vt:lpstr>Times New Roman</vt:lpstr>
      <vt:lpstr>Wingdings</vt:lpstr>
      <vt:lpstr>2_Office Theme</vt:lpstr>
      <vt:lpstr>1_Office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Shortening color wheel task</vt:lpstr>
      <vt:lpstr>Shortening choice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Danae</dc:creator>
  <cp:lastModifiedBy>Danae</cp:lastModifiedBy>
  <cp:revision>101</cp:revision>
  <dcterms:modified xsi:type="dcterms:W3CDTF">2017-01-09T07:12:43Z</dcterms:modified>
</cp:coreProperties>
</file>