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60" r:id="rId2"/>
    <p:sldMasterId id="2147483672" r:id="rId3"/>
  </p:sldMasterIdLst>
  <p:notesMasterIdLst>
    <p:notesMasterId r:id="rId26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theme" Target="theme/theme4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 /><Relationship Id="rId28" Type="http://schemas.openxmlformats.org/officeDocument/2006/relationships/tableStyles" Target="tableStyles.xml" /><Relationship Id="rId2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306980-B287-67F1-4E88-27C0DE1728E4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83663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059061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170037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4258AA1-1B38-109E-5FA0-ED0327FB5AD3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148013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666226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670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F9324C-B660-C302-82DA-2CFF8B23164B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62600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478189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55578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052E84-CF01-87A4-7402-D1F1AA843FB0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825178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151438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699727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259D91-B808-57C8-76E9-1E37E1AEE1DE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3EAB9E-CDE8-085B-1C4D-FEA3C12F9829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23512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418790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494833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D914C9-0462-9788-639B-EF5EDBFF237C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1FD826-0C76-B61A-8A64-D4928DC05996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5A9AF6-63BB-7411-01DC-7BD704C93748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EE6B3F8-0B76-1015-ABFC-4476646564F5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F00FAC-3A5C-7911-7BA2-906E0BA70CAE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92BC21F-79F3-7C03-2CFB-47CF1D71C6DD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234524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520440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577188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15448F-7E06-21A9-5E8A-B535BE70BE3F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F56F7E-7007-827B-7B3A-BC4E37B1F643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435006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348942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728814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C69552-61E4-1C8F-0DF2-739F7E6B3A6E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395940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967559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940091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161464-5EAB-35CE-20CB-2CB8C6ABC262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68326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584811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602314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7835847-BA16-20DB-BF09-D2AE1BAF0DD9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914400" y="2130425"/>
            <a:ext cx="10363199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8220990" y="1"/>
            <a:ext cx="3971006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ChangeArrowheads="1" noGrp="1"/>
          </p:cNvSpPr>
          <p:nvPr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subTitle" idx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583498" y="1600201"/>
            <a:ext cx="470452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576053" y="1600201"/>
            <a:ext cx="500634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83498" y="1535113"/>
            <a:ext cx="47045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583498" y="2174874"/>
            <a:ext cx="47045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480042" y="1535113"/>
            <a:ext cx="51023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480042" y="2174874"/>
            <a:ext cx="51023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83498" y="273049"/>
            <a:ext cx="35523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327914" y="273050"/>
            <a:ext cx="62544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583498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83498" y="4800600"/>
            <a:ext cx="998510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583498" y="612774"/>
            <a:ext cx="9985109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583498" y="5367337"/>
            <a:ext cx="9985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83498" y="1600201"/>
            <a:ext cx="9998901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6" name="Shape 105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</p:spPr>
      </p:sp>
      <p:sp>
        <p:nvSpPr>
          <p:cNvPr id="48" name="Shape 106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6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3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83498" y="274638"/>
            <a:ext cx="99989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264351" y="6356350"/>
            <a:ext cx="2318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	</a:t>
            </a:r>
            <a:fld id="{F8E3F0E9-0FC2-4DDE-87CF-3BA6A04EA4C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619018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125706" y="6356350"/>
            <a:ext cx="3562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ChangeArrowheads="1" noGrp="1"/>
          </p:cNvSpPr>
          <p:nvPr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ChangeArrowheads="1" noGrp="1"/>
          </p:cNvSpPr>
          <p:nvPr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ChangeArrowheads="1" noGrp="1"/>
          </p:cNvSpPr>
          <p:nvPr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ChangeArrowheads="1" noGrp="1"/>
          </p:cNvSpPr>
          <p:nvPr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ChangeArrowheads="1" noGrp="1"/>
          </p:cNvSpPr>
          <p:nvPr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ChangeArrowheads="1" noGrp="1"/>
          </p:cNvSpPr>
          <p:nvPr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ChangeArrowheads="1" noGrp="1"/>
          </p:cNvSpPr>
          <p:nvPr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ChangeArrowheads="1" noGrp="1"/>
          </p:cNvSpPr>
          <p:nvPr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ChangeArrowheads="1" noGrp="1"/>
          </p:cNvSpPr>
          <p:nvPr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ChangeArrowheads="1" noGrp="1"/>
          </p:cNvSpPr>
          <p:nvPr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ChangeArrowheads="1" noGrp="1"/>
          </p:cNvSpPr>
          <p:nvPr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ChangeArrowheads="1" noGrp="1"/>
          </p:cNvSpPr>
          <p:nvPr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ChangeArrowheads="1" noGrp="1"/>
          </p:cNvSpPr>
          <p:nvPr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ChangeArrowheads="1" noGrp="1"/>
          </p:cNvSpPr>
          <p:nvPr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ChangeArrowheads="1" noGrp="1"/>
          </p:cNvSpPr>
          <p:nvPr userDrawn="1"/>
        </p:nvSpPr>
        <p:spPr bwMode="auto">
          <a:xfrm>
            <a:off x="984107" y="474624"/>
            <a:ext cx="5463821" cy="410891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ChangeArrowheads="1" noGrp="1"/>
          </p:cNvSpPr>
          <p:nvPr userDrawn="1"/>
        </p:nvSpPr>
        <p:spPr bwMode="auto">
          <a:xfrm>
            <a:off x="1045633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ChangeArrowheads="1" noGrp="1"/>
          </p:cNvSpPr>
          <p:nvPr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ChangeArrowheads="1" noGrp="1"/>
          </p:cNvSpPr>
          <p:nvPr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ChangeArrowheads="1" noGrp="1"/>
          </p:cNvSpPr>
          <p:nvPr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ChangeArrowheads="1" noGrp="1"/>
          </p:cNvSpPr>
          <p:nvPr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ChangeArrowheads="1" noGrp="1"/>
          </p:cNvSpPr>
          <p:nvPr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ChangeArrowheads="1" noGrp="1"/>
          </p:cNvSpPr>
          <p:nvPr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ChangeArrowheads="1" noGrp="1"/>
          </p:cNvSpPr>
          <p:nvPr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ChangeArrowheads="1" noGrp="1"/>
          </p:cNvSpPr>
          <p:nvPr userDrawn="1"/>
        </p:nvSpPr>
        <p:spPr bwMode="auto">
          <a:xfrm>
            <a:off x="1648463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ChangeArrowheads="1" noGrp="1"/>
          </p:cNvSpPr>
          <p:nvPr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ChangeArrowheads="1" noGrp="1"/>
          </p:cNvSpPr>
          <p:nvPr userDrawn="1"/>
        </p:nvSpPr>
        <p:spPr bwMode="auto">
          <a:xfrm>
            <a:off x="2370101" y="5855034"/>
            <a:ext cx="893514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ChangeArrowheads="1" noGrp="1"/>
          </p:cNvSpPr>
          <p:nvPr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ChangeArrowheads="1" noGrp="1"/>
          </p:cNvSpPr>
          <p:nvPr userDrawn="1"/>
        </p:nvSpPr>
        <p:spPr bwMode="auto">
          <a:xfrm>
            <a:off x="3596921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ChangeArrowheads="1" noGrp="1"/>
          </p:cNvSpPr>
          <p:nvPr userDrawn="1"/>
        </p:nvSpPr>
        <p:spPr bwMode="auto">
          <a:xfrm>
            <a:off x="3037843" y="5578670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ChangeArrowheads="1" noGrp="1"/>
          </p:cNvSpPr>
          <p:nvPr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ChangeArrowheads="1" noGrp="1"/>
          </p:cNvSpPr>
          <p:nvPr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15413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914400" y="1880589"/>
            <a:ext cx="10363199" cy="1470025"/>
          </a:xfrm>
        </p:spPr>
        <p:txBody>
          <a:bodyPr/>
          <a:lstStyle/>
          <a:p>
            <a:pPr>
              <a:defRPr/>
            </a:pPr>
            <a:r>
              <a:rPr sz="50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Facebook Stock Data Analysis</a:t>
            </a:r>
            <a:endParaRPr sz="500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91258" y="3183535"/>
            <a:ext cx="8534399" cy="1752599"/>
          </a:xfrm>
        </p:spPr>
        <p:txBody>
          <a:bodyPr/>
          <a:lstStyle/>
          <a:p>
            <a:pPr>
              <a:defRPr/>
            </a:pPr>
            <a:r>
              <a:rPr sz="3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End-to-End Data Analysis and Insights</a:t>
            </a:r>
            <a:endParaRPr sz="3000"/>
          </a:p>
        </p:txBody>
      </p:sp>
      <p:sp>
        <p:nvSpPr>
          <p:cNvPr id="1047318576" name="Subtitle 2"/>
          <p:cNvSpPr>
            <a:spLocks noGrp="1"/>
          </p:cNvSpPr>
          <p:nvPr/>
        </p:nvSpPr>
        <p:spPr bwMode="auto">
          <a:xfrm>
            <a:off x="1281658" y="4566404"/>
            <a:ext cx="9144000" cy="165576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sz="20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Name: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Dana Elshrbiny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000" b="1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Under Supervision</a:t>
            </a:r>
            <a:r>
              <a:rPr lang="en-US" sz="2000" b="1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lang="en-US" sz="2000" b="0" i="0" u="none" strike="noStrike" cap="none" spc="0">
                <a:solidFill/>
                <a:latin typeface="Times New Roman"/>
                <a:ea typeface="Times New Roman"/>
                <a:cs typeface="Times New Roman"/>
              </a:rPr>
              <a:t> Dr. Sayed Abdelgaber</a:t>
            </a:r>
            <a:endParaRPr lang="en-US" sz="2000" b="0" i="0" u="none" strike="noStrike" cap="none" spc="0">
              <a:solidFill/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random/>
      </p:transition>
    </mc:Choice>
    <mc:Fallback>
      <p:transition spd="slow" advClick="1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1033219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6893" y="623887"/>
            <a:ext cx="11391899" cy="5610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random/>
      </p:transition>
    </mc:Choice>
    <mc:Fallback>
      <p:transition spd="slow" advClick="1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1034990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000" b="0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Line Plots</a:t>
            </a:r>
            <a:endParaRPr sz="30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57802136" name="Content Placeholder 2"/>
          <p:cNvSpPr>
            <a:spLocks noGrp="1"/>
          </p:cNvSpPr>
          <p:nvPr>
            <p:ph idx="1"/>
          </p:nvPr>
        </p:nvSpPr>
        <p:spPr bwMode="auto">
          <a:xfrm>
            <a:off x="787828" y="1370794"/>
            <a:ext cx="10577333" cy="4525961"/>
          </a:xfrm>
        </p:spPr>
        <p:txBody>
          <a:bodyPr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100" b="0" i="0" u="none" strike="noStrike" cap="none" spc="0">
                <a:solidFill/>
                <a:latin typeface="Times New Roman"/>
                <a:ea typeface="Times New Roman"/>
                <a:cs typeface="Times New Roman"/>
              </a:rPr>
              <a:t>Showed stock trends over time (Open and Close prices).</a:t>
            </a:r>
            <a:endParaRPr lang="en-US" sz="2100" i="0" u="none" strike="noStrike" cap="none" spc="0">
              <a:solidFill/>
              <a:latin typeface="Times New Roman"/>
              <a:cs typeface="Times New Roman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lang="en-US" sz="2100" i="0" u="none" strike="noStrike" cap="none" spc="0">
              <a:solidFill/>
              <a:latin typeface="Times New Roman"/>
              <a:cs typeface="Times New Roman"/>
            </a:endParaRPr>
          </a:p>
        </p:txBody>
      </p:sp>
      <p:pic>
        <p:nvPicPr>
          <p:cNvPr id="119082014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844139" y="1889385"/>
            <a:ext cx="8338278" cy="4606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random/>
      </p:transition>
    </mc:Choice>
    <mc:Fallback>
      <p:transition spd="slow" advClick="1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0566479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000" b="0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Volume Trends</a:t>
            </a:r>
            <a:endParaRPr sz="30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1778527909" name="Content Placeholder 2"/>
          <p:cNvSpPr>
            <a:spLocks noGrp="1"/>
          </p:cNvSpPr>
          <p:nvPr>
            <p:ph idx="1"/>
          </p:nvPr>
        </p:nvSpPr>
        <p:spPr bwMode="auto">
          <a:xfrm>
            <a:off x="740984" y="1256679"/>
            <a:ext cx="10577333" cy="4525961"/>
          </a:xfrm>
        </p:spPr>
        <p:txBody>
          <a:bodyPr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100" b="0" i="0" u="none" strike="noStrike" cap="none" spc="0">
                <a:solidFill/>
                <a:latin typeface="Times New Roman"/>
                <a:ea typeface="Times New Roman"/>
                <a:cs typeface="Times New Roman"/>
              </a:rPr>
              <a:t>Analyzed trading activity.</a:t>
            </a:r>
            <a:endParaRPr lang="en-US" sz="2100" b="0" i="0" u="none" strike="noStrike" cap="none" spc="0">
              <a:solidFill/>
              <a:latin typeface="Times New Roman"/>
              <a:ea typeface="Times New Roman"/>
              <a:cs typeface="Times New Roman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lang="en-US" sz="2100" b="0" i="0" u="none" strike="noStrike" cap="none" spc="0">
              <a:solidFill/>
              <a:latin typeface="Times New Roman"/>
              <a:cs typeface="Times New Roman"/>
            </a:endParaRPr>
          </a:p>
        </p:txBody>
      </p:sp>
      <p:pic>
        <p:nvPicPr>
          <p:cNvPr id="4215008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78688" y="1811311"/>
            <a:ext cx="8775491" cy="4637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random/>
      </p:transition>
    </mc:Choice>
    <mc:Fallback>
      <p:transition spd="slow" advClick="1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03197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000" b="0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Histograms</a:t>
            </a:r>
            <a:endParaRPr sz="30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1585027329" name="Content Placeholder 2"/>
          <p:cNvSpPr>
            <a:spLocks noGrp="1"/>
          </p:cNvSpPr>
          <p:nvPr>
            <p:ph idx="1"/>
          </p:nvPr>
        </p:nvSpPr>
        <p:spPr bwMode="auto">
          <a:xfrm>
            <a:off x="787828" y="1319138"/>
            <a:ext cx="10577333" cy="4525961"/>
          </a:xfrm>
        </p:spPr>
        <p:txBody>
          <a:bodyPr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100" b="0" i="0" u="none" strike="noStrike" cap="none" spc="0">
                <a:solidFill/>
                <a:latin typeface="Times New Roman"/>
                <a:ea typeface="Times New Roman"/>
                <a:cs typeface="Times New Roman"/>
              </a:rPr>
              <a:t>Explored the distribution of features.</a:t>
            </a:r>
            <a:endParaRPr lang="en-US" sz="2100" b="0" i="0" u="none" strike="noStrike" cap="none" spc="0">
              <a:solidFill/>
              <a:latin typeface="Times New Roman"/>
              <a:ea typeface="Times New Roman"/>
              <a:cs typeface="Times New Roman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lang="en-US" sz="2100" b="0" i="0" u="none" strike="noStrike" cap="none" spc="0">
              <a:solidFill/>
              <a:latin typeface="Times New Roman"/>
              <a:cs typeface="Times New Roman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lang="en-US" sz="2100" b="0" i="0" u="none" strike="noStrike" cap="none" spc="0">
              <a:solidFill/>
              <a:latin typeface="Times New Roman"/>
              <a:cs typeface="Times New Roman"/>
            </a:endParaRPr>
          </a:p>
        </p:txBody>
      </p:sp>
      <p:pic>
        <p:nvPicPr>
          <p:cNvPr id="26676623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22212" y="1734339"/>
            <a:ext cx="8291434" cy="49182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random/>
      </p:transition>
    </mc:Choice>
    <mc:Fallback>
      <p:transition spd="slow" advClick="1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3523644" name="Title 1"/>
          <p:cNvSpPr>
            <a:spLocks noGrp="1"/>
          </p:cNvSpPr>
          <p:nvPr>
            <p:ph type="title"/>
          </p:nvPr>
        </p:nvSpPr>
        <p:spPr bwMode="auto">
          <a:xfrm>
            <a:off x="623395" y="2569089"/>
            <a:ext cx="7383251" cy="165402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500" b="0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Feature Engineering </a:t>
            </a:r>
            <a:endParaRPr sz="35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random/>
      </p:transition>
    </mc:Choice>
    <mc:Fallback>
      <p:transition spd="slow" advClick="1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5248633" name="Title 1"/>
          <p:cNvSpPr>
            <a:spLocks noGrp="1"/>
          </p:cNvSpPr>
          <p:nvPr>
            <p:ph type="title"/>
          </p:nvPr>
        </p:nvSpPr>
        <p:spPr bwMode="auto">
          <a:xfrm>
            <a:off x="787829" y="540089"/>
            <a:ext cx="10588757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0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Feature Engineering</a:t>
            </a:r>
            <a:r>
              <a:rPr lang="en-US" sz="3000" b="0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sz="30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107943271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100" b="1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Derived Features</a:t>
            </a:r>
            <a:r>
              <a:rPr lang="en-US" sz="2100" b="1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2100" b="1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i="0" u="none" strike="noStrike" cap="none" spc="0">
                <a:solidFill/>
                <a:latin typeface="Times New Roman"/>
                <a:ea typeface="Times New Roman"/>
                <a:cs typeface="Times New Roman"/>
              </a:rPr>
              <a:t>Daily Price Change = Close - Open.</a:t>
            </a:r>
            <a:endParaRPr lang="en-US" sz="2100" i="0" u="none" strike="noStrike" cap="none" spc="0">
              <a:solidFill/>
              <a:latin typeface="Times New Roman"/>
              <a:cs typeface="Times New Roman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i="0" u="none" strike="noStrike" cap="none" spc="0">
                <a:solidFill/>
                <a:latin typeface="Times New Roman"/>
                <a:ea typeface="Times New Roman"/>
                <a:cs typeface="Times New Roman"/>
              </a:rPr>
              <a:t>High-Low Spread = High - Low.</a:t>
            </a:r>
            <a:endParaRPr lang="en-US" sz="2100" i="0" u="none" strike="noStrike" cap="none" spc="0">
              <a:solidFill/>
              <a:latin typeface="Times New Roman"/>
              <a:cs typeface="Times New Roman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lang="en-US" sz="2100" i="0" u="none" strike="noStrike" cap="none" spc="0">
              <a:solidFill/>
              <a:latin typeface="Times New Roman"/>
              <a:cs typeface="Times New Roman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100" b="1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Purpose</a:t>
            </a:r>
            <a:r>
              <a:rPr lang="en-US" sz="2100" b="1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lang="en-US" sz="2100" i="0" u="none" strike="noStrike" cap="none" spc="0">
                <a:solidFill/>
                <a:latin typeface="Times New Roman"/>
                <a:ea typeface="Times New Roman"/>
                <a:cs typeface="Times New Roman"/>
              </a:rPr>
              <a:t> To create new variables for deeper analysis of stock performance.</a:t>
            </a:r>
            <a:endParaRPr lang="en-US" sz="2100" i="0" u="none" strike="noStrike" cap="none" spc="0">
              <a:solidFill/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90210499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79016" y="3500437"/>
            <a:ext cx="9712377" cy="2979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random/>
      </p:transition>
    </mc:Choice>
    <mc:Fallback>
      <p:transition spd="slow" advClick="1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6109618" name="Title 1"/>
          <p:cNvSpPr>
            <a:spLocks noGrp="1"/>
          </p:cNvSpPr>
          <p:nvPr>
            <p:ph type="title"/>
          </p:nvPr>
        </p:nvSpPr>
        <p:spPr bwMode="auto">
          <a:xfrm>
            <a:off x="623395" y="2569089"/>
            <a:ext cx="7383251" cy="165402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500" b="0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Insights and Observations</a:t>
            </a:r>
            <a:endParaRPr sz="35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random/>
      </p:transition>
    </mc:Choice>
    <mc:Fallback>
      <p:transition spd="slow" advClick="1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7447035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0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Insights and Observations</a:t>
            </a:r>
            <a:endParaRPr sz="44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1376294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100" b="1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Key Findings</a:t>
            </a:r>
            <a:r>
              <a:rPr lang="en-US" sz="2100" b="1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lang="en-US" sz="2100" b="1" i="0" u="none" strike="noStrike" cap="none" spc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lang="en-US" sz="2100" b="1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i="0" u="none" strike="noStrike" cap="none" spc="0">
                <a:solidFill/>
                <a:latin typeface="Times New Roman"/>
                <a:ea typeface="Times New Roman"/>
                <a:cs typeface="Times New Roman"/>
              </a:rPr>
              <a:t>Trends in stock prices and trading volume.</a:t>
            </a:r>
            <a:endParaRPr lang="en-US" sz="2100" i="0" u="none" strike="noStrike" cap="none" spc="0">
              <a:solidFill/>
              <a:latin typeface="Times New Roman"/>
              <a:cs typeface="Times New Roman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i="0" u="none" strike="noStrike" cap="none" spc="0">
                <a:solidFill/>
                <a:latin typeface="Times New Roman"/>
                <a:ea typeface="Times New Roman"/>
                <a:cs typeface="Times New Roman"/>
              </a:rPr>
              <a:t>Outlier detection and its implications.</a:t>
            </a:r>
            <a:endParaRPr lang="en-US" sz="2100" i="0" u="none" strike="noStrike" cap="none" spc="0">
              <a:solidFill/>
              <a:latin typeface="Times New Roman"/>
              <a:cs typeface="Times New Roman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i="0" u="none" strike="noStrike" cap="none" spc="0">
                <a:solidFill/>
                <a:latin typeface="Times New Roman"/>
                <a:ea typeface="Times New Roman"/>
                <a:cs typeface="Times New Roman"/>
              </a:rPr>
              <a:t>Correlations between stock features.</a:t>
            </a:r>
            <a:endParaRPr lang="en-US" sz="2100" i="0" u="none" strike="noStrike" cap="none" spc="0">
              <a:solidFill/>
              <a:latin typeface="Times New Roman"/>
              <a:ea typeface="Times New Roman"/>
              <a:cs typeface="Times New Roman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100" i="0" u="none" strike="noStrike" cap="none" spc="0">
              <a:solidFill/>
              <a:latin typeface="Times New Roman"/>
              <a:cs typeface="Times New Roman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lang="en-US" sz="2100" b="0" i="0" u="none" strike="noStrike" cap="none" spc="0">
              <a:solidFill/>
              <a:latin typeface="Times New Roman"/>
              <a:cs typeface="Times New Roman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100" b="1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Summary</a:t>
            </a:r>
            <a:r>
              <a:rPr lang="en-US" sz="2100" b="1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2100" b="0" i="0" u="none" strike="noStrike" cap="none" spc="0">
                <a:solidFill/>
                <a:latin typeface="Times New Roman"/>
                <a:ea typeface="Times New Roman"/>
                <a:cs typeface="Times New Roman"/>
              </a:rPr>
              <a:t>This an</a:t>
            </a:r>
            <a:r>
              <a:rPr lang="en-US" sz="2100" b="0" i="0" u="none" strike="noStrike" cap="none" spc="0">
                <a:solidFill/>
                <a:latin typeface="Times New Roman"/>
                <a:ea typeface="Times New Roman"/>
                <a:cs typeface="Times New Roman"/>
              </a:rPr>
              <a:t>alysis offers a detailed exploration of Facebook stock data, helping traders and analysts understand performance trends and trading activity.</a:t>
            </a:r>
            <a:endParaRPr lang="en-US" sz="2100" b="0" i="0" u="none" strike="noStrike" cap="none" spc="0">
              <a:solidFill/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random/>
      </p:transition>
    </mc:Choice>
    <mc:Fallback>
      <p:transition spd="slow" advClick="1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5562425" name="Title 1"/>
          <p:cNvSpPr>
            <a:spLocks noGrp="1"/>
          </p:cNvSpPr>
          <p:nvPr>
            <p:ph type="title"/>
          </p:nvPr>
        </p:nvSpPr>
        <p:spPr bwMode="auto">
          <a:xfrm>
            <a:off x="1349277" y="2679310"/>
            <a:ext cx="9998901" cy="1143000"/>
          </a:xfrm>
        </p:spPr>
        <p:txBody>
          <a:bodyPr/>
          <a:lstStyle/>
          <a:p>
            <a:pPr algn="ctr">
              <a:defRPr/>
            </a:pPr>
            <a:r>
              <a:rPr sz="5000" b="1">
                <a:solidFill>
                  <a:schemeClr val="bg1"/>
                </a:solidFill>
              </a:rPr>
              <a:t>Thank You</a:t>
            </a:r>
            <a:endParaRPr sz="5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random/>
      </p:transition>
    </mc:Choice>
    <mc:Fallback>
      <p:transition spd="slow" advClick="1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8448227" name="Content Placeholder 2"/>
          <p:cNvSpPr>
            <a:spLocks noGrp="1"/>
          </p:cNvSpPr>
          <p:nvPr>
            <p:ph idx="1"/>
          </p:nvPr>
        </p:nvSpPr>
        <p:spPr bwMode="auto">
          <a:xfrm>
            <a:off x="775740" y="998043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 marL="0" indent="0">
              <a:buFont typeface="Arial"/>
              <a:buNone/>
              <a:defRPr/>
            </a:pPr>
            <a:r>
              <a:rPr sz="28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Objective</a:t>
            </a: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endParaRPr sz="28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 perform exploratory data analysis (EDA), visualize trends, and derive insights about Facebook stock performance.</a:t>
            </a:r>
            <a:endParaRPr sz="2800"/>
          </a:p>
          <a:p>
            <a:pPr>
              <a:defRPr/>
            </a:pPr>
            <a:endParaRPr sz="2800"/>
          </a:p>
          <a:p>
            <a:pPr marL="0" indent="0">
              <a:buFont typeface="Arial"/>
              <a:buNone/>
              <a:defRPr/>
            </a:pPr>
            <a:endParaRPr sz="2800"/>
          </a:p>
          <a:p>
            <a:pPr marL="0" indent="0">
              <a:buFont typeface="Arial"/>
              <a:buNone/>
              <a:defRPr/>
            </a:pPr>
            <a:r>
              <a:rPr sz="28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Key Components</a:t>
            </a:r>
            <a:r>
              <a:rPr sz="28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2800" b="1" i="0" u="none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Data Loading and Preprocessing</a:t>
            </a:r>
            <a:endParaRPr sz="28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Exploratory Data Analysis (EDA)</a:t>
            </a:r>
            <a:endParaRPr sz="28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Data Visualization</a:t>
            </a:r>
            <a:endParaRPr sz="28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Feature Engineering </a:t>
            </a:r>
            <a:endParaRPr sz="28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Insights and Observations</a:t>
            </a:r>
            <a:endParaRPr sz="28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Conclusion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random/>
      </p:transition>
    </mc:Choice>
    <mc:Fallback>
      <p:transition spd="slow" advClick="1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1801685" name="Title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 algn="ctr">
              <a:defRPr/>
            </a:pPr>
            <a:r>
              <a:rPr sz="35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Data Loading and Preprocessing</a:t>
            </a:r>
            <a:endParaRPr sz="350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random/>
      </p:transition>
    </mc:Choice>
    <mc:Fallback>
      <p:transition spd="slow" advClick="1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040198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3000" b="0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Data Loading and Preprocessing</a:t>
            </a:r>
            <a:endParaRPr sz="3000">
              <a:solidFill>
                <a:srgbClr val="002060"/>
              </a:solidFill>
            </a:endParaRPr>
          </a:p>
        </p:txBody>
      </p:sp>
      <p:sp>
        <p:nvSpPr>
          <p:cNvPr id="134448145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1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Steps</a:t>
            </a:r>
            <a:r>
              <a:rPr sz="21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2100" b="1" i="0" u="none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sz="2100" b="1" i="0" u="none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1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Loaded historical Facebook stock data.</a:t>
            </a:r>
            <a:endParaRPr sz="2100"/>
          </a:p>
          <a:p>
            <a:pPr>
              <a:defRPr/>
            </a:pPr>
            <a:r>
              <a:rPr sz="21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Converted the Date column into Day, Month, and Year for better analysis.</a:t>
            </a:r>
            <a:endParaRPr sz="2100"/>
          </a:p>
          <a:p>
            <a:pPr marL="0" indent="0">
              <a:buFont typeface="Arial"/>
              <a:buNone/>
              <a:defRPr/>
            </a:pPr>
            <a:endParaRPr sz="2100"/>
          </a:p>
          <a:p>
            <a:pPr marL="0" indent="0">
              <a:buFont typeface="Arial"/>
              <a:buNone/>
              <a:defRPr/>
            </a:pPr>
            <a:endParaRPr sz="2100"/>
          </a:p>
        </p:txBody>
      </p:sp>
      <p:pic>
        <p:nvPicPr>
          <p:cNvPr id="79403470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39861" y="3091018"/>
            <a:ext cx="8183417" cy="2764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random/>
      </p:transition>
    </mc:Choice>
    <mc:Fallback>
      <p:transition spd="slow" advClick="1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383716" name="Title 1"/>
          <p:cNvSpPr>
            <a:spLocks noGrp="1"/>
          </p:cNvSpPr>
          <p:nvPr>
            <p:ph type="title"/>
          </p:nvPr>
        </p:nvSpPr>
        <p:spPr bwMode="auto">
          <a:xfrm>
            <a:off x="623395" y="2569089"/>
            <a:ext cx="7383251" cy="165402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500" b="0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Exploratory Data Analysis (EDA)</a:t>
            </a:r>
            <a:endParaRPr sz="35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random/>
      </p:transition>
    </mc:Choice>
    <mc:Fallback>
      <p:transition spd="slow" advClick="1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859013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000" b="0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Exploratory Data Analysis (EDA)</a:t>
            </a:r>
            <a:endParaRPr sz="30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410826058" name="Content Placeholder 2"/>
          <p:cNvSpPr>
            <a:spLocks noGrp="1"/>
          </p:cNvSpPr>
          <p:nvPr>
            <p:ph idx="1"/>
          </p:nvPr>
        </p:nvSpPr>
        <p:spPr bwMode="auto">
          <a:xfrm>
            <a:off x="787829" y="1600203"/>
            <a:ext cx="10577333" cy="4525962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100" b="1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Summary Statistics</a:t>
            </a:r>
            <a:r>
              <a:rPr lang="en-US" sz="2100" b="1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lang="en-US" sz="2100" i="0" u="none" strike="noStrike" cap="none" spc="0">
                <a:solidFill/>
                <a:latin typeface="Times New Roman"/>
                <a:ea typeface="Times New Roman"/>
                <a:cs typeface="Times New Roman"/>
              </a:rPr>
              <a:t> Measures of central tendency (mean, median) and dispersion (variance, standard deviation).</a:t>
            </a:r>
            <a:endParaRPr lang="en-US" sz="2100" i="0" u="none" strike="noStrike" cap="none" spc="0">
              <a:solidFill/>
              <a:latin typeface="Times New Roman"/>
              <a:cs typeface="Times New Roman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lang="en-US" sz="2100" i="0" u="none" strike="noStrike" cap="none" spc="0">
              <a:solidFill/>
              <a:latin typeface="Times New Roman"/>
              <a:cs typeface="Times New Roman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100" b="1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Missing Data Check</a:t>
            </a:r>
            <a:r>
              <a:rPr lang="en-US" sz="2100" b="1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2100" i="0" u="none" strike="noStrike" cap="none" spc="0">
                <a:solidFill/>
                <a:latin typeface="Times New Roman"/>
                <a:ea typeface="Times New Roman"/>
                <a:cs typeface="Times New Roman"/>
              </a:rPr>
              <a:t>Ensured data quality by handling missing values.</a:t>
            </a:r>
            <a:endParaRPr lang="en-US" sz="2100" i="0" u="none" strike="noStrike" cap="none" spc="0">
              <a:solidFill/>
              <a:latin typeface="Times New Roman"/>
              <a:ea typeface="Times New Roman"/>
              <a:cs typeface="Times New Roman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lang="en-US" sz="2100" i="0" u="none" strike="noStrike" cap="none" spc="0">
              <a:solidFill/>
              <a:latin typeface="Times New Roman"/>
              <a:cs typeface="Times New Roman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100" b="1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Correlation Matrix</a:t>
            </a:r>
            <a:r>
              <a:rPr lang="en-US" sz="2100" b="1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2100" i="0" u="none" strike="noStrike" cap="none" spc="0">
                <a:solidFill/>
                <a:latin typeface="Times New Roman"/>
                <a:ea typeface="Times New Roman"/>
                <a:cs typeface="Times New Roman"/>
              </a:rPr>
              <a:t>Visualized relationships between features using a heatmap.</a:t>
            </a:r>
            <a:endParaRPr lang="en-US" sz="2100" i="0" u="none" strike="noStrike" cap="none" spc="0">
              <a:solidFill/>
              <a:latin typeface="Times New Roman"/>
              <a:ea typeface="Times New Roman"/>
              <a:cs typeface="Times New Roman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random/>
      </p:transition>
    </mc:Choice>
    <mc:Fallback>
      <p:transition spd="slow" advClick="1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428004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72704" y="557993"/>
            <a:ext cx="9540614" cy="5781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random/>
      </p:transition>
    </mc:Choice>
    <mc:Fallback>
      <p:transition spd="slow" advClick="1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3920320" name="Title 1"/>
          <p:cNvSpPr>
            <a:spLocks noGrp="1"/>
          </p:cNvSpPr>
          <p:nvPr>
            <p:ph type="title"/>
          </p:nvPr>
        </p:nvSpPr>
        <p:spPr bwMode="auto">
          <a:xfrm>
            <a:off x="623395" y="2569089"/>
            <a:ext cx="7383251" cy="165402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500" b="0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Data Visualization</a:t>
            </a:r>
            <a:endParaRPr sz="35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random/>
      </p:transition>
    </mc:Choice>
    <mc:Fallback>
      <p:transition spd="slow" advClick="1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19499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000" b="0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Box Plots</a:t>
            </a:r>
            <a:endParaRPr sz="30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089648850" name="Content Placeholder 2"/>
          <p:cNvSpPr>
            <a:spLocks noGrp="1"/>
          </p:cNvSpPr>
          <p:nvPr>
            <p:ph idx="1"/>
          </p:nvPr>
        </p:nvSpPr>
        <p:spPr bwMode="auto">
          <a:xfrm>
            <a:off x="725369" y="1350367"/>
            <a:ext cx="10577333" cy="4525961"/>
          </a:xfrm>
        </p:spPr>
        <p:txBody>
          <a:bodyPr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100" b="0" i="0" u="none" strike="noStrike" cap="none" spc="0">
                <a:solidFill/>
                <a:latin typeface="Times New Roman"/>
                <a:ea typeface="Times New Roman"/>
                <a:cs typeface="Times New Roman"/>
              </a:rPr>
              <a:t>Visualized numerical features to detect outliers.</a:t>
            </a:r>
            <a:endParaRPr lang="en-US" sz="2100" b="0" i="0" u="none" strike="noStrike" cap="none" spc="0">
              <a:solidFill/>
              <a:latin typeface="Times New Roman"/>
              <a:cs typeface="Times New Roman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lang="en-US" sz="2100" i="0" u="none" strike="noStrike" cap="none" spc="0">
              <a:solidFill/>
              <a:latin typeface="Times New Roman"/>
              <a:cs typeface="Times New Roman"/>
            </a:endParaRPr>
          </a:p>
        </p:txBody>
      </p:sp>
      <p:pic>
        <p:nvPicPr>
          <p:cNvPr id="5532125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41475" y="1935677"/>
            <a:ext cx="9400081" cy="4310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random/>
      </p:transition>
    </mc:Choice>
    <mc:Fallback>
      <p:transition spd="slow" advClick="1">
        <p:random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ONLYOFFICE/8.2.2.22</Application>
  <PresentationFormat>On-screen Show (4:3)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modified xsi:type="dcterms:W3CDTF">2024-12-23T05:02:42Z</dcterms:modified>
</cp:coreProperties>
</file>