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90" r:id="rId3"/>
    <p:sldId id="292" r:id="rId4"/>
    <p:sldId id="305" r:id="rId5"/>
    <p:sldId id="293" r:id="rId6"/>
    <p:sldId id="295" r:id="rId7"/>
    <p:sldId id="306" r:id="rId8"/>
    <p:sldId id="298" r:id="rId9"/>
    <p:sldId id="296" r:id="rId10"/>
    <p:sldId id="307" r:id="rId11"/>
    <p:sldId id="294" r:id="rId12"/>
    <p:sldId id="299" r:id="rId13"/>
    <p:sldId id="308" r:id="rId14"/>
    <p:sldId id="304" r:id="rId15"/>
    <p:sldId id="301" r:id="rId16"/>
    <p:sldId id="302" r:id="rId17"/>
    <p:sldId id="309" r:id="rId18"/>
  </p:sldIdLst>
  <p:sldSz cx="9144000" cy="5143500" type="screen16x9"/>
  <p:notesSz cx="6858000" cy="9144000"/>
  <p:embeddedFontLst>
    <p:embeddedFont>
      <p:font typeface="Fira Sans Extra Condensed" panose="020B0604020202020204" charset="0"/>
      <p:regular r:id="rId20"/>
      <p:bold r:id="rId21"/>
      <p:italic r:id="rId22"/>
      <p:boldItalic r:id="rId23"/>
    </p:embeddedFont>
    <p:embeddedFont>
      <p:font typeface="Fira Sans Extra Condensed SemiBold"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5" d="100"/>
          <a:sy n="115" d="100"/>
        </p:scale>
        <p:origin x="-437" y="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219124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9c7345984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9c7345984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intellipaat.com/blog/what-is-apache-spark/"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www.knowledgehut.com/tutorials/apache-spark-tutorial/apache-spark-features" TargetMode="External"/><Relationship Id="rId3" Type="http://schemas.openxmlformats.org/officeDocument/2006/relationships/hyperlink" Target="https://pages.databricks.com/rs/094-YMS-629/images/LearningSpark2.0.pdf" TargetMode="External"/><Relationship Id="rId7" Type="http://schemas.openxmlformats.org/officeDocument/2006/relationships/hyperlink" Target="https://www.turing.com/kb/what-is-apache-spark#evolution-of-apache-spark" TargetMode="External"/><Relationship Id="rId12" Type="http://schemas.openxmlformats.org/officeDocument/2006/relationships/hyperlink" Target="https://github.com/danaelshrbiny10/Google-Playstore-Analysis"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igorizraylevych.medium.com/why-do-you-need-to-use-apache-spark-for-your-big-data-project-123e187a4d0" TargetMode="External"/><Relationship Id="rId11" Type="http://schemas.openxmlformats.org/officeDocument/2006/relationships/hyperlink" Target="https://youtu.be/_C8kWso4ne4?si=J4SHr63tlF6gvW2G" TargetMode="External"/><Relationship Id="rId5" Type="http://schemas.openxmlformats.org/officeDocument/2006/relationships/hyperlink" Target="https://intellipaat.com/blog/tutorial/spark-tutorial/programming-with-rdds/" TargetMode="External"/><Relationship Id="rId10" Type="http://schemas.openxmlformats.org/officeDocument/2006/relationships/hyperlink" Target="https://www.youtube.complaylistlist=pleieaq2vkuuk3tubxyd01mehudj7rljhv/" TargetMode="External"/><Relationship Id="rId4" Type="http://schemas.openxmlformats.org/officeDocument/2006/relationships/hyperlink" Target="https://wisdomplexus.com/blogs/hadoop-vs-spark/" TargetMode="External"/><Relationship Id="rId9" Type="http://schemas.openxmlformats.org/officeDocument/2006/relationships/hyperlink" Target="https://www.youtube.com/playlist?list=PLIjRQfOUyJAGuudL4wYR92lvXMVXibY3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685800" y="1657350"/>
            <a:ext cx="3422400"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Apache Spark</a:t>
            </a:r>
            <a:endParaRPr dirty="0"/>
          </a:p>
        </p:txBody>
      </p:sp>
      <p:sp>
        <p:nvSpPr>
          <p:cNvPr id="2" name="Subtitle 1"/>
          <p:cNvSpPr>
            <a:spLocks noGrp="1"/>
          </p:cNvSpPr>
          <p:nvPr>
            <p:ph type="subTitle" idx="1"/>
          </p:nvPr>
        </p:nvSpPr>
        <p:spPr>
          <a:xfrm>
            <a:off x="457200" y="3181350"/>
            <a:ext cx="3912000" cy="366900"/>
          </a:xfrm>
        </p:spPr>
        <p:txBody>
          <a:bodyPr/>
          <a:lstStyle/>
          <a:p>
            <a:r>
              <a:rPr lang="en-US" dirty="0"/>
              <a:t>Swiss Army knife of big data analytics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352550"/>
            <a:ext cx="4109663"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smtClean="0">
                <a:solidFill>
                  <a:schemeClr val="accent6"/>
                </a:solidFill>
                <a:latin typeface="__myFont_3ea10a"/>
              </a:rPr>
              <a:t>03</a:t>
            </a:r>
          </a:p>
          <a:p>
            <a:pPr algn="ctr"/>
            <a:r>
              <a:rPr lang="en-US" sz="2800" dirty="0" smtClean="0">
                <a:solidFill>
                  <a:schemeClr val="accent6"/>
                </a:solidFill>
              </a:rPr>
              <a:t>Ecosystem </a:t>
            </a:r>
            <a:r>
              <a:rPr lang="en-US" sz="2800" dirty="0">
                <a:solidFill>
                  <a:schemeClr val="accent6"/>
                </a:solidFill>
              </a:rPr>
              <a:t>Components</a:t>
            </a:r>
          </a:p>
          <a:p>
            <a:pPr algn="ctr"/>
            <a:endParaRPr lang="en-US" sz="2800" dirty="0">
              <a:solidFill>
                <a:schemeClr val="accent6"/>
              </a:solidFill>
            </a:endParaRP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b="1" dirty="0">
                <a:solidFill>
                  <a:srgbClr val="242424"/>
                </a:solidFill>
                <a:latin typeface="sohne"/>
              </a:rPr>
              <a:t>Spark main </a:t>
            </a:r>
            <a:r>
              <a:rPr lang="en-US" b="1" dirty="0" smtClean="0">
                <a:solidFill>
                  <a:srgbClr val="242424"/>
                </a:solidFill>
                <a:latin typeface="sohne"/>
              </a:rPr>
              <a:t>components</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 name="Content Placeholder 4">
            <a:extLst>
              <a:ext uri="{FF2B5EF4-FFF2-40B4-BE49-F238E27FC236}">
                <a16:creationId xmlns="" xmlns:a16="http://schemas.microsoft.com/office/drawing/2014/main" id="{7CB0200A-F145-46C7-8F5A-EEE527C03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329993"/>
            <a:ext cx="6409324" cy="3342362"/>
          </a:xfrm>
          <a:prstGeom prst="rect">
            <a:avLst/>
          </a:prstGeom>
        </p:spPr>
      </p:pic>
    </p:spTree>
    <p:extLst>
      <p:ext uri="{BB962C8B-B14F-4D97-AF65-F5344CB8AC3E}">
        <p14:creationId xmlns:p14="http://schemas.microsoft.com/office/powerpoint/2010/main" val="2002370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457200" y="438150"/>
            <a:ext cx="8382000" cy="4190999"/>
          </a:xfrm>
          <a:prstGeom prst="rect">
            <a:avLst/>
          </a:prstGeom>
          <a:noFill/>
          <a:ln>
            <a:noFill/>
          </a:ln>
        </p:spPr>
        <p:txBody>
          <a:bodyPr spcFirstLastPara="1" wrap="square" lIns="91425" tIns="91440" rIns="91425" bIns="91425" numCol="1" spcCol="182880" rtlCol="0" anchor="ctr" anchorCtr="0">
            <a:normAutofit fontScale="85000" lnSpcReduction="10000"/>
          </a:bodyPr>
          <a:lstStyle/>
          <a:p>
            <a:pPr marL="285750" indent="-285750">
              <a:buFont typeface="Arial" panose="020B0604020202020204" pitchFamily="34" charset="0"/>
              <a:buChar char="•"/>
            </a:pPr>
            <a:r>
              <a:rPr lang="en-US" sz="1600" b="1" dirty="0"/>
              <a:t>SQL &amp; </a:t>
            </a:r>
            <a:r>
              <a:rPr lang="en-US" sz="1600" b="1" dirty="0" smtClean="0"/>
              <a:t>Data Frames:</a:t>
            </a:r>
            <a:r>
              <a:rPr lang="en-US" sz="1600" dirty="0"/>
              <a:t> is a Spark component that supports data querying using either SQL or </a:t>
            </a:r>
            <a:r>
              <a:rPr lang="en-US" sz="1600" dirty="0" smtClean="0"/>
              <a:t>Data Frame </a:t>
            </a:r>
            <a:r>
              <a:rPr lang="en-US" sz="1600" dirty="0"/>
              <a:t>API. Both help to access a variety of data sources, including Hive, Avro, Parquet, ORC, JSON, and JDBC in the usual way. There is even a possibility to join data across the mentioned sources</a:t>
            </a:r>
            <a:r>
              <a:rPr lang="en-US" sz="1600" dirty="0" smtClean="0"/>
              <a:t>.</a:t>
            </a:r>
          </a:p>
          <a:p>
            <a:endParaRPr lang="en-US" sz="1600" dirty="0"/>
          </a:p>
          <a:p>
            <a:pPr marL="285750" indent="-285750">
              <a:buFont typeface="Arial" panose="020B0604020202020204" pitchFamily="34" charset="0"/>
              <a:buChar char="•"/>
            </a:pPr>
            <a:r>
              <a:rPr lang="en-US" sz="1600" b="1" dirty="0"/>
              <a:t>Spark </a:t>
            </a:r>
            <a:r>
              <a:rPr lang="en-US" sz="1600" b="1" dirty="0" smtClean="0"/>
              <a:t>Streaming:</a:t>
            </a:r>
            <a:r>
              <a:rPr lang="en-US" sz="1600" dirty="0"/>
              <a:t> supports real-time streaming processing. Such data can be log files of the working web server (for example, processed by Apache Flume or placed on HDFS / S3), information from social networks (for example, Twitter), as well as various message queues such as Kafka</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Mllib: </a:t>
            </a:r>
            <a:r>
              <a:rPr lang="en-US" sz="1600" dirty="0"/>
              <a:t> is a machine learning library that provides various algorithms designed for horizontal scaling on a cluster for classification, regression, clustering, co-filtering, </a:t>
            </a:r>
            <a:r>
              <a:rPr lang="en-US" sz="1600" dirty="0" smtClean="0"/>
              <a:t>etc.</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GraphX: </a:t>
            </a:r>
            <a:r>
              <a:rPr lang="en-US" sz="1600" dirty="0"/>
              <a:t> is a library for manipulating graphs and performing parallel operations with them. The library provides a universal tool for ETL, research analysis and graph-based iterative computing</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Spark </a:t>
            </a:r>
            <a:r>
              <a:rPr lang="en-US" sz="1600" b="1" dirty="0" smtClean="0"/>
              <a:t>Core:</a:t>
            </a:r>
            <a:r>
              <a:rPr lang="en-US" sz="1600" dirty="0"/>
              <a:t> is a basic engine for a large-scale parallel and distributed data processing. </a:t>
            </a:r>
            <a:endParaRPr lang="en-US" sz="1600" dirty="0" smtClean="0"/>
          </a:p>
          <a:p>
            <a:pPr marL="284163"/>
            <a:r>
              <a:rPr lang="en-US" sz="1600" dirty="0"/>
              <a:t>The core is responsible for:</a:t>
            </a:r>
          </a:p>
          <a:p>
            <a:pPr marL="569913" lvl="6" indent="-173038">
              <a:buFont typeface="Wingdings" panose="05000000000000000000" pitchFamily="2" charset="2"/>
              <a:buChar char="§"/>
            </a:pPr>
            <a:r>
              <a:rPr lang="en-US" sz="1600" dirty="0" smtClean="0"/>
              <a:t>memory </a:t>
            </a:r>
            <a:r>
              <a:rPr lang="en-US" sz="1600" dirty="0"/>
              <a:t>management and recovery after </a:t>
            </a:r>
            <a:r>
              <a:rPr lang="en-US" sz="1600" dirty="0" smtClean="0"/>
              <a:t>failures.</a:t>
            </a:r>
            <a:endParaRPr lang="en-US" sz="1600" dirty="0"/>
          </a:p>
          <a:p>
            <a:pPr marL="569913" lvl="6" indent="-173038">
              <a:buFont typeface="Wingdings" panose="05000000000000000000" pitchFamily="2" charset="2"/>
              <a:buChar char="§"/>
            </a:pPr>
            <a:r>
              <a:rPr lang="en-US" sz="1600" dirty="0"/>
              <a:t>planning, distribution, and tracking of tasks in a </a:t>
            </a:r>
            <a:r>
              <a:rPr lang="en-US" sz="1600" dirty="0" smtClean="0"/>
              <a:t>cluster.</a:t>
            </a:r>
            <a:endParaRPr lang="en-US" sz="1600" dirty="0"/>
          </a:p>
          <a:p>
            <a:pPr marL="569913" lvl="6" indent="-173038">
              <a:buFont typeface="Wingdings" panose="05000000000000000000" pitchFamily="2" charset="2"/>
              <a:buChar char="§"/>
            </a:pPr>
            <a:r>
              <a:rPr lang="en-US" sz="1600" dirty="0"/>
              <a:t>interaction with storage </a:t>
            </a:r>
            <a:r>
              <a:rPr lang="en-US" sz="1600" dirty="0" smtClean="0"/>
              <a:t>systems.</a:t>
            </a:r>
            <a:endParaRPr lang="en-US" sz="1600" dirty="0">
              <a:effectLst/>
            </a:endParaRPr>
          </a:p>
        </p:txBody>
      </p:sp>
    </p:spTree>
    <p:extLst>
      <p:ext uri="{BB962C8B-B14F-4D97-AF65-F5344CB8AC3E}">
        <p14:creationId xmlns:p14="http://schemas.microsoft.com/office/powerpoint/2010/main" val="1933447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smtClean="0">
                <a:solidFill>
                  <a:schemeClr val="accent6"/>
                </a:solidFill>
                <a:latin typeface="__myFont_3ea10a"/>
              </a:rPr>
              <a:t>04</a:t>
            </a:r>
          </a:p>
          <a:p>
            <a:pPr algn="ctr"/>
            <a:r>
              <a:rPr lang="en-US" sz="2800" dirty="0" smtClean="0">
                <a:solidFill>
                  <a:schemeClr val="accent6"/>
                </a:solidFill>
              </a:rPr>
              <a:t>Resilient </a:t>
            </a:r>
            <a:r>
              <a:rPr lang="en-US" sz="2800" dirty="0">
                <a:solidFill>
                  <a:schemeClr val="accent6"/>
                </a:solidFill>
              </a:rPr>
              <a:t>Distributed Datasets (RDD)</a:t>
            </a:r>
          </a:p>
          <a:p>
            <a:pPr algn="ctr"/>
            <a:endParaRPr lang="en-US" sz="2800" dirty="0">
              <a:solidFill>
                <a:schemeClr val="accent6"/>
              </a:solidFill>
            </a:endParaRP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40026" y="333782"/>
            <a:ext cx="8222974" cy="3838168"/>
          </a:xfrm>
          <a:prstGeom prst="rect">
            <a:avLst/>
          </a:prstGeom>
        </p:spPr>
        <p:txBody>
          <a:bodyPr wrap="square">
            <a:normAutofit/>
          </a:bodyPr>
          <a:lstStyle/>
          <a:p>
            <a:pPr marL="285750" indent="-285750">
              <a:buFont typeface="Arial" panose="020B0604020202020204" pitchFamily="34" charset="0"/>
              <a:buChar char="•"/>
            </a:pPr>
            <a:r>
              <a:rPr lang="en-US" b="1" dirty="0"/>
              <a:t>Resilient Distributed Datasets (</a:t>
            </a:r>
            <a:r>
              <a:rPr lang="en-US" b="1" dirty="0" smtClean="0"/>
              <a:t>RDDs)</a:t>
            </a:r>
            <a:r>
              <a:rPr lang="en-US" dirty="0" smtClean="0"/>
              <a:t>: RDDs </a:t>
            </a:r>
            <a:r>
              <a:rPr lang="en-US" dirty="0"/>
              <a:t>are the main logical data units in </a:t>
            </a:r>
            <a:r>
              <a:rPr lang="en-US" dirty="0">
                <a:hlinkClick r:id="rId3"/>
              </a:rPr>
              <a:t>Spark</a:t>
            </a:r>
            <a:r>
              <a:rPr lang="en-US" dirty="0"/>
              <a:t>. They are a distributed collection of objects, which are stored in memory or on disks of different machines of a cluster. A single RDD can be divided into multiple logical partitions so that these partitions can be stored and processed on different machines of a cluster</a:t>
            </a:r>
            <a:r>
              <a:rPr lang="en-US" dirty="0" smtClean="0"/>
              <a:t>.</a:t>
            </a:r>
          </a:p>
          <a:p>
            <a:endParaRPr lang="en-US" dirty="0"/>
          </a:p>
          <a:p>
            <a:pPr marL="285750" indent="-285750">
              <a:buFont typeface="Arial" panose="020B0604020202020204" pitchFamily="34" charset="0"/>
              <a:buChar char="•"/>
            </a:pPr>
            <a:r>
              <a:rPr lang="en-US" dirty="0"/>
              <a:t>RDDs are immutable (read-only) in nature. You cannot change an original RDD, but you can create new RDDs by performing coarse-grain operations, like transformations, on an existing RDD.</a:t>
            </a:r>
            <a:endParaRPr lang="en-US" dirty="0">
              <a:effectLst/>
            </a:endParaRPr>
          </a:p>
        </p:txBody>
      </p:sp>
      <p:pic>
        <p:nvPicPr>
          <p:cNvPr id="7" name="Picture 6">
            <a:extLst>
              <a:ext uri="{FF2B5EF4-FFF2-40B4-BE49-F238E27FC236}">
                <a16:creationId xmlns="" xmlns:a16="http://schemas.microsoft.com/office/drawing/2014/main" id="{6F722309-2C97-4108-9C07-EBF0C75DA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962150"/>
            <a:ext cx="7416800" cy="2781300"/>
          </a:xfrm>
          <a:prstGeom prst="rect">
            <a:avLst/>
          </a:prstGeom>
        </p:spPr>
      </p:pic>
    </p:spTree>
    <p:extLst>
      <p:ext uri="{BB962C8B-B14F-4D97-AF65-F5344CB8AC3E}">
        <p14:creationId xmlns:p14="http://schemas.microsoft.com/office/powerpoint/2010/main" val="826504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666750"/>
            <a:ext cx="8229600" cy="481500"/>
          </a:xfrm>
          <a:prstGeom prst="rect">
            <a:avLst/>
          </a:prstGeom>
        </p:spPr>
        <p:txBody>
          <a:bodyPr spcFirstLastPara="1" wrap="square" lIns="91425" tIns="91425" rIns="91425" bIns="91425" anchor="ctr" anchorCtr="0">
            <a:noAutofit/>
          </a:bodyPr>
          <a:lstStyle/>
          <a:p>
            <a:pPr fontAlgn="base"/>
            <a:r>
              <a:rPr lang="en-US" dirty="0" smtClean="0"/>
              <a:t>Features </a:t>
            </a:r>
            <a:r>
              <a:rPr lang="en-US" dirty="0"/>
              <a:t>of an RDD in </a:t>
            </a:r>
            <a:r>
              <a:rPr lang="en-US" dirty="0" smtClean="0"/>
              <a:t>Spark</a:t>
            </a:r>
            <a:endParaRPr lang="en-US"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marL="285750" indent="-285750">
              <a:lnSpc>
                <a:spcPct val="90000"/>
              </a:lnSpc>
              <a:buFont typeface="Arial" panose="020B0604020202020204" pitchFamily="34" charset="0"/>
              <a:buChar char="•"/>
            </a:pPr>
            <a:r>
              <a:rPr lang="en-US" b="1" dirty="0">
                <a:solidFill>
                  <a:schemeClr val="tx1"/>
                </a:solidFill>
              </a:rPr>
              <a:t>Resilience</a:t>
            </a:r>
            <a:r>
              <a:rPr lang="en-US" dirty="0">
                <a:solidFill>
                  <a:schemeClr val="tx1"/>
                </a:solidFill>
              </a:rPr>
              <a:t>: RDDs track data lineage information to recover lost data, automatically on failure. It is also called fault tolerance.</a:t>
            </a:r>
          </a:p>
          <a:p>
            <a:pPr marL="285750" indent="-285750">
              <a:lnSpc>
                <a:spcPct val="90000"/>
              </a:lnSpc>
              <a:buFont typeface="Arial" panose="020B0604020202020204" pitchFamily="34" charset="0"/>
              <a:buChar char="•"/>
            </a:pPr>
            <a:endParaRPr lang="en-US" dirty="0">
              <a:solidFill>
                <a:schemeClr val="tx1"/>
              </a:solidFill>
            </a:endParaRPr>
          </a:p>
          <a:p>
            <a:pPr marL="285750" indent="-285750">
              <a:lnSpc>
                <a:spcPct val="90000"/>
              </a:lnSpc>
              <a:buFont typeface="Arial" panose="020B0604020202020204" pitchFamily="34" charset="0"/>
              <a:buChar char="•"/>
            </a:pPr>
            <a:r>
              <a:rPr lang="en-US" b="1" dirty="0">
                <a:solidFill>
                  <a:schemeClr val="tx1"/>
                </a:solidFill>
              </a:rPr>
              <a:t>Distributed</a:t>
            </a:r>
            <a:r>
              <a:rPr lang="en-US" dirty="0">
                <a:solidFill>
                  <a:schemeClr val="tx1"/>
                </a:solidFill>
              </a:rPr>
              <a:t>: Data present in an RDD resides on multiple nodes. It is distributed across different nodes of a cluster.</a:t>
            </a:r>
          </a:p>
          <a:p>
            <a:pPr marL="285750" indent="-285750">
              <a:lnSpc>
                <a:spcPct val="90000"/>
              </a:lnSpc>
              <a:buFont typeface="Arial" panose="020B0604020202020204" pitchFamily="34" charset="0"/>
              <a:buChar char="•"/>
            </a:pPr>
            <a:endParaRPr lang="en-US" dirty="0">
              <a:solidFill>
                <a:schemeClr val="tx1"/>
              </a:solidFill>
            </a:endParaRPr>
          </a:p>
          <a:p>
            <a:pPr marL="285750" indent="-285750">
              <a:lnSpc>
                <a:spcPct val="90000"/>
              </a:lnSpc>
              <a:buFont typeface="Arial" panose="020B0604020202020204" pitchFamily="34" charset="0"/>
              <a:buChar char="•"/>
            </a:pPr>
            <a:r>
              <a:rPr lang="en-US" b="1" dirty="0">
                <a:solidFill>
                  <a:schemeClr val="tx1"/>
                </a:solidFill>
              </a:rPr>
              <a:t>Lazy evaluation</a:t>
            </a:r>
            <a:r>
              <a:rPr lang="en-US" dirty="0">
                <a:solidFill>
                  <a:schemeClr val="tx1"/>
                </a:solidFill>
              </a:rPr>
              <a:t>: Data does not get loaded in an RDD even if you define it. Transformations are actually computed when you call action, such as count or collect, or save the output to a file system.</a:t>
            </a:r>
          </a:p>
        </p:txBody>
      </p:sp>
    </p:spTree>
    <p:extLst>
      <p:ext uri="{BB962C8B-B14F-4D97-AF65-F5344CB8AC3E}">
        <p14:creationId xmlns:p14="http://schemas.microsoft.com/office/powerpoint/2010/main" val="4130743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Content Placeholder 4">
            <a:extLst>
              <a:ext uri="{FF2B5EF4-FFF2-40B4-BE49-F238E27FC236}">
                <a16:creationId xmlns="" xmlns:a16="http://schemas.microsoft.com/office/drawing/2014/main" id="{77A1A40F-EBA7-4547-9B84-2B2CE7D485E7}"/>
              </a:ext>
            </a:extLst>
          </p:cNvPr>
          <p:cNvPicPr>
            <a:picLocks noChangeAspect="1"/>
          </p:cNvPicPr>
          <p:nvPr/>
        </p:nvPicPr>
        <p:blipFill rotWithShape="1">
          <a:blip r:embed="rId3">
            <a:extLst>
              <a:ext uri="{28A0092B-C50C-407E-A947-70E740481C1C}">
                <a14:useLocalDpi xmlns:a14="http://schemas.microsoft.com/office/drawing/2010/main" val="0"/>
              </a:ext>
            </a:extLst>
          </a:blip>
          <a:srcRect l="32472" t="24575" r="14941" b="13494"/>
          <a:stretch/>
        </p:blipFill>
        <p:spPr>
          <a:xfrm>
            <a:off x="777316" y="361950"/>
            <a:ext cx="7619999" cy="4191000"/>
          </a:xfrm>
          <a:prstGeom prst="rect">
            <a:avLst/>
          </a:prstGeom>
        </p:spPr>
      </p:pic>
    </p:spTree>
    <p:extLst>
      <p:ext uri="{BB962C8B-B14F-4D97-AF65-F5344CB8AC3E}">
        <p14:creationId xmlns:p14="http://schemas.microsoft.com/office/powerpoint/2010/main" val="4130743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533400" y="971550"/>
            <a:ext cx="7825816" cy="3962400"/>
          </a:xfrm>
          <a:prstGeom prst="rect">
            <a:avLst/>
          </a:prstGeom>
          <a:noFill/>
          <a:ln>
            <a:noFill/>
          </a:ln>
        </p:spPr>
        <p:txBody>
          <a:bodyPr spcFirstLastPara="1" wrap="square" lIns="91425" tIns="91440" rIns="91425" bIns="91425" numCol="1" spcCol="182880" rtlCol="0" anchor="ctr" anchorCtr="0">
            <a:normAutofit fontScale="85000" lnSpcReduction="20000"/>
          </a:bodyPr>
          <a:lstStyle/>
          <a:p>
            <a:pPr marL="171450" indent="-171450">
              <a:buFont typeface="Wingdings" panose="05000000000000000000" pitchFamily="2" charset="2"/>
              <a:buChar char="Ø"/>
            </a:pPr>
            <a:r>
              <a:rPr lang="en-US" sz="1000" b="1" dirty="0" smtClean="0"/>
              <a:t> </a:t>
            </a:r>
            <a:r>
              <a:rPr lang="en-US" sz="1200" b="1" dirty="0" smtClean="0">
                <a:solidFill>
                  <a:schemeClr val="accent6"/>
                </a:solidFill>
              </a:rPr>
              <a:t>Books</a:t>
            </a:r>
          </a:p>
          <a:p>
            <a:endParaRPr lang="en-US" sz="1200" dirty="0">
              <a:solidFill>
                <a:schemeClr val="accent6"/>
              </a:solidFill>
            </a:endParaRPr>
          </a:p>
          <a:p>
            <a:pPr marL="171450" indent="-111125">
              <a:lnSpc>
                <a:spcPct val="110000"/>
              </a:lnSpc>
              <a:buFont typeface="Arial" panose="020B0604020202020204" pitchFamily="34" charset="0"/>
              <a:buChar char="•"/>
            </a:pPr>
            <a:r>
              <a:rPr lang="en-US" sz="1200" dirty="0">
                <a:solidFill>
                  <a:schemeClr val="accent6"/>
                </a:solidFill>
                <a:hlinkClick r:id="rId3"/>
              </a:rPr>
              <a:t>Learning </a:t>
            </a:r>
            <a:r>
              <a:rPr lang="en-US" sz="1200" dirty="0">
                <a:solidFill>
                  <a:schemeClr val="accent6"/>
                </a:solidFill>
                <a:hlinkClick r:id="rId3"/>
              </a:rPr>
              <a:t>Spark (O'Reilly)</a:t>
            </a:r>
            <a:endParaRPr lang="en-US" sz="1200" dirty="0">
              <a:solidFill>
                <a:schemeClr val="accent6"/>
              </a:solidFill>
            </a:endParaRPr>
          </a:p>
          <a:p>
            <a:endParaRPr lang="en-US" sz="1000" dirty="0"/>
          </a:p>
          <a:p>
            <a:pPr marL="171450" indent="-171450">
              <a:buFont typeface="Wingdings" panose="05000000000000000000" pitchFamily="2" charset="2"/>
              <a:buChar char="Ø"/>
            </a:pPr>
            <a:r>
              <a:rPr lang="en-US" sz="1000" b="1" dirty="0" smtClean="0"/>
              <a:t> </a:t>
            </a:r>
            <a:r>
              <a:rPr lang="en-US" sz="1200" b="1" dirty="0" smtClean="0">
                <a:solidFill>
                  <a:schemeClr val="accent6"/>
                </a:solidFill>
              </a:rPr>
              <a:t>Documentations</a:t>
            </a:r>
          </a:p>
          <a:p>
            <a:endParaRPr lang="en-US" sz="1200" b="1" dirty="0">
              <a:solidFill>
                <a:schemeClr val="accent6"/>
              </a:solidFill>
            </a:endParaRPr>
          </a:p>
          <a:p>
            <a:pPr marL="171450" indent="-111125">
              <a:buFont typeface="Arial" panose="020B0604020202020204" pitchFamily="34" charset="0"/>
              <a:buChar char="•"/>
            </a:pPr>
            <a:r>
              <a:rPr lang="en-US" sz="1200" smtClean="0">
                <a:solidFill>
                  <a:schemeClr val="accent5"/>
                </a:solidFill>
                <a:hlinkClick r:id="rId4"/>
              </a:rPr>
              <a:t>Hadoop </a:t>
            </a:r>
            <a:r>
              <a:rPr lang="en-US" sz="1200" dirty="0">
                <a:solidFill>
                  <a:schemeClr val="accent5"/>
                </a:solidFill>
                <a:hlinkClick r:id="rId4"/>
              </a:rPr>
              <a:t>vs </a:t>
            </a:r>
            <a:r>
              <a:rPr lang="en-US" sz="1200" dirty="0" smtClean="0">
                <a:solidFill>
                  <a:schemeClr val="accent5"/>
                </a:solidFill>
                <a:hlinkClick r:id="rId4"/>
              </a:rPr>
              <a:t>spark</a:t>
            </a:r>
            <a:endParaRPr lang="en-US" sz="1200" dirty="0" smtClean="0">
              <a:solidFill>
                <a:schemeClr val="accent5"/>
              </a:solidFill>
            </a:endParaRPr>
          </a:p>
          <a:p>
            <a:pPr marL="171450" indent="-111125">
              <a:buFont typeface="Arial" panose="020B0604020202020204" pitchFamily="34" charset="0"/>
              <a:buChar char="•"/>
            </a:pPr>
            <a:endParaRPr lang="en-US" sz="1200" dirty="0" smtClean="0">
              <a:solidFill>
                <a:schemeClr val="accent5"/>
              </a:solidFill>
              <a:hlinkClick r:id="rId5"/>
            </a:endParaRPr>
          </a:p>
          <a:p>
            <a:pPr marL="171450" indent="-111125">
              <a:buFont typeface="Arial" panose="020B0604020202020204" pitchFamily="34" charset="0"/>
              <a:buChar char="•"/>
            </a:pPr>
            <a:r>
              <a:rPr lang="en-US" sz="1200" dirty="0" smtClean="0">
                <a:solidFill>
                  <a:schemeClr val="accent5"/>
                </a:solidFill>
                <a:hlinkClick r:id="rId5"/>
              </a:rPr>
              <a:t>spark tutorial</a:t>
            </a:r>
            <a:endParaRPr lang="en-US" sz="1200" dirty="0">
              <a:solidFill>
                <a:schemeClr val="accent5"/>
              </a:solidFill>
            </a:endParaRPr>
          </a:p>
          <a:p>
            <a:pPr marL="171450" indent="-111125">
              <a:buFont typeface="Arial" panose="020B0604020202020204" pitchFamily="34" charset="0"/>
              <a:buChar char="•"/>
            </a:pPr>
            <a:endParaRPr lang="en-US" sz="1200" dirty="0" smtClean="0">
              <a:solidFill>
                <a:schemeClr val="accent5"/>
              </a:solidFill>
              <a:hlinkClick r:id="rId6"/>
            </a:endParaRPr>
          </a:p>
          <a:p>
            <a:pPr marL="171450" indent="-111125">
              <a:buFont typeface="Arial" panose="020B0604020202020204" pitchFamily="34" charset="0"/>
              <a:buChar char="•"/>
            </a:pPr>
            <a:r>
              <a:rPr lang="en-US" sz="1200" dirty="0" smtClean="0">
                <a:solidFill>
                  <a:schemeClr val="accent5"/>
                </a:solidFill>
                <a:hlinkClick r:id="rId6"/>
              </a:rPr>
              <a:t>Medium </a:t>
            </a:r>
            <a:r>
              <a:rPr lang="en-US" sz="1200" dirty="0">
                <a:solidFill>
                  <a:schemeClr val="accent5"/>
                </a:solidFill>
                <a:hlinkClick r:id="rId6"/>
              </a:rPr>
              <a:t>Article: Why Do You Need to Use Apache Spark for Your Big Data Project</a:t>
            </a:r>
            <a:r>
              <a:rPr lang="en-US" sz="1200" dirty="0" smtClean="0">
                <a:solidFill>
                  <a:schemeClr val="accent5"/>
                </a:solidFill>
                <a:hlinkClick r:id="rId6"/>
              </a:rPr>
              <a:t>?</a:t>
            </a:r>
            <a:endParaRPr lang="en-US" sz="1200" dirty="0">
              <a:solidFill>
                <a:schemeClr val="accent5"/>
              </a:solidFill>
            </a:endParaRPr>
          </a:p>
          <a:p>
            <a:pPr marL="171450" indent="-111125">
              <a:buFont typeface="Arial" panose="020B0604020202020204" pitchFamily="34" charset="0"/>
              <a:buChar char="•"/>
            </a:pPr>
            <a:endParaRPr lang="en-US" sz="1200" dirty="0" smtClean="0">
              <a:solidFill>
                <a:schemeClr val="accent5"/>
              </a:solidFill>
              <a:hlinkClick r:id="rId7"/>
            </a:endParaRPr>
          </a:p>
          <a:p>
            <a:pPr marL="171450" indent="-111125">
              <a:buFont typeface="Arial" panose="020B0604020202020204" pitchFamily="34" charset="0"/>
              <a:buChar char="•"/>
            </a:pPr>
            <a:r>
              <a:rPr lang="en-US" sz="1200" dirty="0" smtClean="0">
                <a:solidFill>
                  <a:schemeClr val="accent5"/>
                </a:solidFill>
                <a:hlinkClick r:id="rId7"/>
              </a:rPr>
              <a:t>Turing </a:t>
            </a:r>
            <a:r>
              <a:rPr lang="en-US" sz="1200" dirty="0">
                <a:solidFill>
                  <a:schemeClr val="accent5"/>
                </a:solidFill>
                <a:hlinkClick r:id="rId7"/>
              </a:rPr>
              <a:t>Knowledge Base: What is Apache Spark</a:t>
            </a:r>
            <a:r>
              <a:rPr lang="en-US" sz="1200" dirty="0" smtClean="0">
                <a:solidFill>
                  <a:schemeClr val="accent5"/>
                </a:solidFill>
                <a:hlinkClick r:id="rId7"/>
              </a:rPr>
              <a:t>?</a:t>
            </a:r>
            <a:endParaRPr lang="en-US" sz="1200" dirty="0">
              <a:solidFill>
                <a:schemeClr val="accent5"/>
              </a:solidFill>
            </a:endParaRPr>
          </a:p>
          <a:p>
            <a:pPr marL="171450" indent="-111125">
              <a:buFont typeface="Arial" panose="020B0604020202020204" pitchFamily="34" charset="0"/>
              <a:buChar char="•"/>
            </a:pPr>
            <a:endParaRPr lang="en-US" sz="1200" dirty="0" smtClean="0">
              <a:solidFill>
                <a:schemeClr val="accent5"/>
              </a:solidFill>
              <a:hlinkClick r:id="rId8"/>
            </a:endParaRPr>
          </a:p>
          <a:p>
            <a:pPr marL="171450" indent="-111125">
              <a:buFont typeface="Arial" panose="020B0604020202020204" pitchFamily="34" charset="0"/>
              <a:buChar char="•"/>
            </a:pPr>
            <a:r>
              <a:rPr lang="en-US" sz="1200" dirty="0" smtClean="0">
                <a:solidFill>
                  <a:schemeClr val="accent5"/>
                </a:solidFill>
                <a:hlinkClick r:id="rId8"/>
              </a:rPr>
              <a:t>Apache </a:t>
            </a:r>
            <a:r>
              <a:rPr lang="en-US" sz="1200" dirty="0">
                <a:solidFill>
                  <a:schemeClr val="accent5"/>
                </a:solidFill>
                <a:hlinkClick r:id="rId8"/>
              </a:rPr>
              <a:t>Spark Tutorial: Features </a:t>
            </a:r>
            <a:r>
              <a:rPr lang="en-US" sz="1200" dirty="0" smtClean="0">
                <a:solidFill>
                  <a:schemeClr val="accent5"/>
                </a:solidFill>
                <a:hlinkClick r:id="rId8"/>
              </a:rPr>
              <a:t>Overview</a:t>
            </a:r>
            <a:endParaRPr lang="en-US" sz="1200" dirty="0" smtClean="0">
              <a:solidFill>
                <a:schemeClr val="accent5"/>
              </a:solidFill>
            </a:endParaRPr>
          </a:p>
          <a:p>
            <a:pPr marL="457200" indent="-457200">
              <a:buFontTx/>
              <a:buChar char="-"/>
            </a:pPr>
            <a:endParaRPr lang="en-US" sz="1000" dirty="0"/>
          </a:p>
          <a:p>
            <a:pPr marL="171450" indent="-171450">
              <a:buFont typeface="Wingdings" panose="05000000000000000000" pitchFamily="2" charset="2"/>
              <a:buChar char="Ø"/>
            </a:pPr>
            <a:r>
              <a:rPr lang="en-US" sz="1000" b="1" dirty="0" smtClean="0"/>
              <a:t> </a:t>
            </a:r>
            <a:r>
              <a:rPr lang="en-US" sz="1200" b="1" dirty="0">
                <a:solidFill>
                  <a:schemeClr val="accent6"/>
                </a:solidFill>
              </a:rPr>
              <a:t>YouTube </a:t>
            </a:r>
            <a:r>
              <a:rPr lang="en-US" sz="1200" b="1" dirty="0" smtClean="0">
                <a:solidFill>
                  <a:schemeClr val="accent6"/>
                </a:solidFill>
              </a:rPr>
              <a:t>Courses</a:t>
            </a:r>
          </a:p>
          <a:p>
            <a:endParaRPr lang="en-US" sz="1200" b="1" dirty="0">
              <a:solidFill>
                <a:schemeClr val="accent6"/>
              </a:solidFill>
            </a:endParaRPr>
          </a:p>
          <a:p>
            <a:pPr marL="231775" indent="-171450">
              <a:lnSpc>
                <a:spcPct val="110000"/>
              </a:lnSpc>
              <a:buFont typeface="Arial" panose="020B0604020202020204" pitchFamily="34" charset="0"/>
              <a:buChar char="•"/>
            </a:pPr>
            <a:r>
              <a:rPr lang="en-US" sz="1200" dirty="0" smtClean="0">
                <a:solidFill>
                  <a:schemeClr val="accent5"/>
                </a:solidFill>
                <a:hlinkClick r:id="rId9"/>
              </a:rPr>
              <a:t>Spark </a:t>
            </a:r>
            <a:r>
              <a:rPr lang="en-US" sz="1200" dirty="0">
                <a:solidFill>
                  <a:schemeClr val="accent5"/>
                </a:solidFill>
                <a:hlinkClick r:id="rId9"/>
              </a:rPr>
              <a:t>in </a:t>
            </a:r>
            <a:r>
              <a:rPr lang="en-US" sz="1200" dirty="0" smtClean="0">
                <a:solidFill>
                  <a:schemeClr val="accent5"/>
                </a:solidFill>
                <a:hlinkClick r:id="rId9"/>
              </a:rPr>
              <a:t>Arabic</a:t>
            </a:r>
            <a:endParaRPr lang="en-US" sz="1200" dirty="0" smtClean="0">
              <a:solidFill>
                <a:schemeClr val="accent5"/>
              </a:solidFill>
            </a:endParaRPr>
          </a:p>
          <a:p>
            <a:pPr marL="231775" indent="-171450">
              <a:lnSpc>
                <a:spcPct val="110000"/>
              </a:lnSpc>
              <a:buFont typeface="Arial" panose="020B0604020202020204" pitchFamily="34" charset="0"/>
              <a:buChar char="•"/>
            </a:pPr>
            <a:endParaRPr lang="en-US" sz="1200" dirty="0" smtClean="0">
              <a:solidFill>
                <a:schemeClr val="accent5"/>
              </a:solidFill>
              <a:hlinkClick r:id="rId10"/>
            </a:endParaRPr>
          </a:p>
          <a:p>
            <a:pPr marL="231775" indent="-171450">
              <a:lnSpc>
                <a:spcPct val="110000"/>
              </a:lnSpc>
              <a:buFont typeface="Arial" panose="020B0604020202020204" pitchFamily="34" charset="0"/>
              <a:buChar char="•"/>
            </a:pPr>
            <a:r>
              <a:rPr lang="en-US" sz="1200" dirty="0" smtClean="0">
                <a:solidFill>
                  <a:schemeClr val="accent5"/>
                </a:solidFill>
                <a:hlinkClick r:id="rId10"/>
              </a:rPr>
              <a:t>Apache </a:t>
            </a:r>
            <a:r>
              <a:rPr lang="en-US" sz="1200" dirty="0">
                <a:solidFill>
                  <a:schemeClr val="accent5"/>
                </a:solidFill>
                <a:hlinkClick r:id="rId10"/>
              </a:rPr>
              <a:t>Spark &amp; Scala Tutorial </a:t>
            </a:r>
            <a:r>
              <a:rPr lang="en-US" sz="1200" dirty="0" smtClean="0">
                <a:solidFill>
                  <a:schemeClr val="accent5"/>
                </a:solidFill>
                <a:hlinkClick r:id="rId10"/>
              </a:rPr>
              <a:t>Videos</a:t>
            </a:r>
            <a:endParaRPr lang="en-US" sz="1200" dirty="0">
              <a:solidFill>
                <a:schemeClr val="accent5"/>
              </a:solidFill>
            </a:endParaRPr>
          </a:p>
          <a:p>
            <a:pPr marL="231775" indent="-171450">
              <a:lnSpc>
                <a:spcPct val="110000"/>
              </a:lnSpc>
              <a:buFont typeface="Arial" panose="020B0604020202020204" pitchFamily="34" charset="0"/>
              <a:buChar char="•"/>
            </a:pPr>
            <a:endParaRPr lang="en-US" sz="1200" dirty="0" smtClean="0">
              <a:solidFill>
                <a:schemeClr val="accent5"/>
              </a:solidFill>
              <a:hlinkClick r:id="rId11"/>
            </a:endParaRPr>
          </a:p>
          <a:p>
            <a:pPr marL="231775" indent="-171450">
              <a:lnSpc>
                <a:spcPct val="110000"/>
              </a:lnSpc>
              <a:buFont typeface="Arial" panose="020B0604020202020204" pitchFamily="34" charset="0"/>
              <a:buChar char="•"/>
            </a:pPr>
            <a:r>
              <a:rPr lang="en-US" sz="1200" dirty="0" smtClean="0">
                <a:solidFill>
                  <a:schemeClr val="accent5"/>
                </a:solidFill>
                <a:hlinkClick r:id="rId11"/>
              </a:rPr>
              <a:t>PySpark </a:t>
            </a:r>
            <a:r>
              <a:rPr lang="en-US" sz="1200" dirty="0">
                <a:solidFill>
                  <a:schemeClr val="accent5"/>
                </a:solidFill>
                <a:hlinkClick r:id="rId11"/>
              </a:rPr>
              <a:t>Tutorial</a:t>
            </a:r>
            <a:r>
              <a:rPr lang="en-US" sz="1000" dirty="0"/>
              <a:t/>
            </a:r>
            <a:br>
              <a:rPr lang="en-US" sz="1000" dirty="0"/>
            </a:br>
            <a:endParaRPr lang="en-US" sz="1000" b="1" dirty="0"/>
          </a:p>
          <a:p>
            <a:pPr marL="171450" indent="-171450">
              <a:lnSpc>
                <a:spcPct val="110000"/>
              </a:lnSpc>
              <a:buFont typeface="Wingdings" panose="05000000000000000000" pitchFamily="2" charset="2"/>
              <a:buChar char="Ø"/>
            </a:pPr>
            <a:r>
              <a:rPr lang="en-US" sz="1300" b="1" dirty="0" smtClean="0">
                <a:solidFill>
                  <a:schemeClr val="accent6"/>
                </a:solidFill>
              </a:rPr>
              <a:t>Code</a:t>
            </a:r>
          </a:p>
          <a:p>
            <a:pPr>
              <a:lnSpc>
                <a:spcPct val="110000"/>
              </a:lnSpc>
            </a:pPr>
            <a:endParaRPr lang="en-US" sz="1200" dirty="0" smtClean="0"/>
          </a:p>
          <a:p>
            <a:pPr marL="171450" indent="-111125">
              <a:lnSpc>
                <a:spcPct val="120000"/>
              </a:lnSpc>
              <a:buFont typeface="Arial" panose="020B0604020202020204" pitchFamily="34" charset="0"/>
              <a:buChar char="•"/>
            </a:pPr>
            <a:r>
              <a:rPr lang="en-US" sz="1300" dirty="0">
                <a:solidFill>
                  <a:schemeClr val="tx1"/>
                </a:solidFill>
              </a:rPr>
              <a:t>Check </a:t>
            </a:r>
            <a:r>
              <a:rPr lang="en-US" sz="1300" dirty="0">
                <a:solidFill>
                  <a:schemeClr val="tx1"/>
                </a:solidFill>
              </a:rPr>
              <a:t>code </a:t>
            </a:r>
            <a:r>
              <a:rPr lang="en-US" sz="1300" dirty="0">
                <a:solidFill>
                  <a:schemeClr val="tx1"/>
                </a:solidFill>
              </a:rPr>
              <a:t>on </a:t>
            </a:r>
            <a:r>
              <a:rPr lang="en-US" sz="1200" dirty="0" smtClean="0">
                <a:solidFill>
                  <a:srgbClr val="0070C0"/>
                </a:solidFill>
                <a:hlinkClick r:id="rId12"/>
              </a:rPr>
              <a:t>GitHub </a:t>
            </a:r>
            <a:endParaRPr lang="en-US" sz="1200" dirty="0">
              <a:solidFill>
                <a:srgbClr val="0070C0"/>
              </a:solidFill>
            </a:endParaRPr>
          </a:p>
          <a:p>
            <a:pPr>
              <a:lnSpc>
                <a:spcPct val="110000"/>
              </a:lnSpc>
            </a:pPr>
            <a:endParaRPr lang="en-US" sz="1000" b="1" dirty="0"/>
          </a:p>
          <a:p>
            <a:endParaRPr lang="en-US" sz="1000" dirty="0">
              <a:solidFill>
                <a:schemeClr val="accent6"/>
              </a:solidFill>
              <a:latin typeface="__myFont_3ea10a"/>
            </a:endParaRPr>
          </a:p>
        </p:txBody>
      </p:sp>
      <p:sp>
        <p:nvSpPr>
          <p:cNvPr id="6" name="Google Shape;290;p19"/>
          <p:cNvSpPr txBox="1">
            <a:spLocks noGrp="1"/>
          </p:cNvSpPr>
          <p:nvPr>
            <p:ph type="title"/>
          </p:nvPr>
        </p:nvSpPr>
        <p:spPr>
          <a:xfrm>
            <a:off x="472516" y="361950"/>
            <a:ext cx="8229600" cy="481500"/>
          </a:xfrm>
          <a:prstGeom prst="rect">
            <a:avLst/>
          </a:prstGeom>
        </p:spPr>
        <p:txBody>
          <a:bodyPr spcFirstLastPara="1" wrap="square" lIns="91425" tIns="91425" rIns="91425" bIns="91425" anchor="ctr" anchorCtr="0">
            <a:noAutofit/>
          </a:bodyPr>
          <a:lstStyle/>
          <a:p>
            <a:pPr fontAlgn="base"/>
            <a:r>
              <a:rPr lang="en-US" sz="3200" dirty="0">
                <a:solidFill>
                  <a:schemeClr val="tx1"/>
                </a:solidFill>
                <a:latin typeface="__myFont_3ea10a"/>
              </a:rPr>
              <a:t>Resources</a:t>
            </a:r>
            <a:endParaRPr lang="en-US" dirty="0">
              <a:solidFill>
                <a:schemeClr val="tx1"/>
              </a:solidFill>
            </a:endParaRPr>
          </a:p>
        </p:txBody>
      </p:sp>
    </p:spTree>
    <p:extLst>
      <p:ext uri="{BB962C8B-B14F-4D97-AF65-F5344CB8AC3E}">
        <p14:creationId xmlns:p14="http://schemas.microsoft.com/office/powerpoint/2010/main" val="35481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514350"/>
            <a:ext cx="8229600" cy="481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solidFill>
                  <a:schemeClr val="dk1"/>
                </a:solidFill>
              </a:rPr>
              <a:t>Presented by:</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457200" y="1169269"/>
            <a:ext cx="7543800" cy="1175691"/>
          </a:xfrm>
          <a:prstGeom prst="rect">
            <a:avLst/>
          </a:prstGeom>
          <a:noFill/>
          <a:ln>
            <a:noFill/>
          </a:ln>
        </p:spPr>
        <p:txBody>
          <a:bodyPr spcFirstLastPara="1" wrap="square" lIns="91425" tIns="91440" rIns="91425" bIns="91425" numCol="1" spcCol="182880" rtlCol="0" anchor="ctr" anchorCtr="0">
            <a:spAutoFit/>
          </a:bodyPr>
          <a:lstStyle/>
          <a:p>
            <a:pPr marL="171450" indent="-171450">
              <a:lnSpc>
                <a:spcPct val="115000"/>
              </a:lnSpc>
              <a:buFont typeface="Wingdings" panose="05000000000000000000" pitchFamily="2" charset="2"/>
              <a:buChar char="§"/>
            </a:pPr>
            <a:r>
              <a:rPr lang="en" sz="1600">
                <a:solidFill>
                  <a:schemeClr val="dk1"/>
                </a:solidFill>
                <a:latin typeface="Roboto"/>
                <a:ea typeface="Roboto"/>
                <a:cs typeface="Roboto"/>
                <a:sym typeface="Roboto"/>
              </a:rPr>
              <a:t>Yomna Tarek </a:t>
            </a:r>
            <a:r>
              <a:rPr lang="en" sz="1600" smtClean="0">
                <a:solidFill>
                  <a:schemeClr val="dk1"/>
                </a:solidFill>
                <a:latin typeface="Roboto"/>
                <a:ea typeface="Roboto"/>
                <a:cs typeface="Roboto"/>
                <a:sym typeface="Roboto"/>
              </a:rPr>
              <a:t>Gamal</a:t>
            </a:r>
          </a:p>
          <a:p>
            <a:pPr marL="171450" lvl="0" indent="-171450" rtl="0">
              <a:lnSpc>
                <a:spcPct val="115000"/>
              </a:lnSpc>
              <a:spcBef>
                <a:spcPts val="0"/>
              </a:spcBef>
              <a:spcAft>
                <a:spcPts val="0"/>
              </a:spcAft>
              <a:buFont typeface="Wingdings" panose="05000000000000000000" pitchFamily="2" charset="2"/>
              <a:buChar char="§"/>
            </a:pPr>
            <a:r>
              <a:rPr lang="en" sz="1600" dirty="0" smtClean="0">
                <a:solidFill>
                  <a:schemeClr val="dk1"/>
                </a:solidFill>
                <a:latin typeface="Roboto"/>
                <a:ea typeface="Roboto"/>
                <a:cs typeface="Roboto"/>
                <a:sym typeface="Roboto"/>
              </a:rPr>
              <a:t>Dana aboelyazed elshrbiny</a:t>
            </a:r>
          </a:p>
          <a:p>
            <a:pPr marL="0" lvl="0" indent="0" rtl="0">
              <a:lnSpc>
                <a:spcPct val="115000"/>
              </a:lnSpc>
              <a:spcBef>
                <a:spcPts val="0"/>
              </a:spcBef>
              <a:spcAft>
                <a:spcPts val="0"/>
              </a:spcAft>
              <a:buNone/>
            </a:pPr>
            <a:endParaRPr lang="en-US" sz="1200" dirty="0" smtClean="0">
              <a:latin typeface="Roboto"/>
              <a:ea typeface="Roboto"/>
              <a:cs typeface="Roboto"/>
              <a:sym typeface="Roboto"/>
            </a:endParaRPr>
          </a:p>
          <a:p>
            <a:pPr marL="0" lvl="0" indent="0" rtl="0">
              <a:lnSpc>
                <a:spcPct val="115000"/>
              </a:lnSpc>
              <a:spcBef>
                <a:spcPts val="0"/>
              </a:spcBef>
              <a:spcAft>
                <a:spcPts val="0"/>
              </a:spcAft>
              <a:buNone/>
            </a:pPr>
            <a:endParaRPr sz="1200" dirty="0">
              <a:solidFill>
                <a:srgbClr val="FF0000"/>
              </a:solidFill>
              <a:latin typeface="Roboto"/>
              <a:ea typeface="Roboto"/>
              <a:cs typeface="Roboto"/>
              <a:sym typeface="Roboto"/>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90;p19"/>
          <p:cNvSpPr txBox="1">
            <a:spLocks/>
          </p:cNvSpPr>
          <p:nvPr/>
        </p:nvSpPr>
        <p:spPr>
          <a:xfrm>
            <a:off x="457200" y="2545643"/>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r>
              <a:rPr lang="en-GB" dirty="0">
                <a:solidFill>
                  <a:schemeClr val="dk1"/>
                </a:solidFill>
              </a:rPr>
              <a:t>Supervised by :</a:t>
            </a:r>
            <a:endParaRPr lang="en-US" dirty="0">
              <a:solidFill>
                <a:schemeClr val="dk1"/>
              </a:solidFill>
            </a:endParaRPr>
          </a:p>
        </p:txBody>
      </p:sp>
      <p:sp>
        <p:nvSpPr>
          <p:cNvPr id="41" name="Google Shape;295;p19"/>
          <p:cNvSpPr txBox="1"/>
          <p:nvPr/>
        </p:nvSpPr>
        <p:spPr>
          <a:xfrm>
            <a:off x="457200" y="3333750"/>
            <a:ext cx="7543800" cy="609600"/>
          </a:xfrm>
          <a:prstGeom prst="rect">
            <a:avLst/>
          </a:prstGeom>
          <a:noFill/>
          <a:ln>
            <a:noFill/>
          </a:ln>
        </p:spPr>
        <p:txBody>
          <a:bodyPr spcFirstLastPara="1" wrap="square" lIns="91425" tIns="91425" rIns="91425" bIns="91425" anchor="t" anchorCtr="0">
            <a:noAutofit/>
          </a:bodyPr>
          <a:lstStyle/>
          <a:p>
            <a:pPr marL="171450" indent="-171450">
              <a:lnSpc>
                <a:spcPct val="115000"/>
              </a:lnSpc>
              <a:buFont typeface="Wingdings" panose="05000000000000000000" pitchFamily="2" charset="2"/>
              <a:buChar char="§"/>
            </a:pPr>
            <a:r>
              <a:rPr lang="en-GB" sz="1600" dirty="0" smtClean="0">
                <a:solidFill>
                  <a:schemeClr val="dk1"/>
                </a:solidFill>
                <a:latin typeface="Roboto"/>
                <a:ea typeface="Roboto"/>
                <a:cs typeface="Roboto"/>
              </a:rPr>
              <a:t>Dr/ Ahmed elsayed</a:t>
            </a:r>
            <a:endParaRPr lang="en" sz="1600" dirty="0" smtClean="0">
              <a:solidFill>
                <a:schemeClr val="dk1"/>
              </a:solidFill>
              <a:latin typeface="Roboto"/>
              <a:ea typeface="Roboto"/>
              <a:cs typeface="Roboto"/>
              <a:sym typeface="Roboto"/>
            </a:endParaRPr>
          </a:p>
          <a:p>
            <a:pPr marL="0" lvl="0" indent="0" rtl="0">
              <a:lnSpc>
                <a:spcPct val="115000"/>
              </a:lnSpc>
              <a:spcBef>
                <a:spcPts val="0"/>
              </a:spcBef>
              <a:spcAft>
                <a:spcPts val="0"/>
              </a:spcAft>
              <a:buNone/>
            </a:pPr>
            <a:endParaRPr lang="en-US" sz="1200" dirty="0" smtClean="0">
              <a:latin typeface="Roboto"/>
              <a:ea typeface="Roboto"/>
              <a:cs typeface="Roboto"/>
              <a:sym typeface="Roboto"/>
            </a:endParaRPr>
          </a:p>
          <a:p>
            <a:pPr marL="0" lvl="0" indent="0" rtl="0">
              <a:lnSpc>
                <a:spcPct val="115000"/>
              </a:lnSpc>
              <a:spcBef>
                <a:spcPts val="0"/>
              </a:spcBef>
              <a:spcAft>
                <a:spcPts val="0"/>
              </a:spcAft>
              <a:buNone/>
            </a:pPr>
            <a:endParaRPr sz="1200" dirty="0">
              <a:solidFill>
                <a:srgbClr val="FF0000"/>
              </a:solidFill>
              <a:latin typeface="Roboto"/>
              <a:ea typeface="Roboto"/>
              <a:cs typeface="Roboto"/>
              <a:sym typeface="Roboto"/>
            </a:endParaRPr>
          </a:p>
        </p:txBody>
      </p:sp>
    </p:spTree>
    <p:extLst>
      <p:ext uri="{BB962C8B-B14F-4D97-AF65-F5344CB8AC3E}">
        <p14:creationId xmlns:p14="http://schemas.microsoft.com/office/powerpoint/2010/main" val="2791638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txBox="1">
            <a:spLocks noGrp="1"/>
          </p:cNvSpPr>
          <p:nvPr>
            <p:ph type="title"/>
          </p:nvPr>
        </p:nvSpPr>
        <p:spPr>
          <a:xfrm>
            <a:off x="168485" y="361950"/>
            <a:ext cx="8229600" cy="481500"/>
          </a:xfrm>
          <a:prstGeom prst="rect">
            <a:avLst/>
          </a:prstGeom>
        </p:spPr>
        <p:txBody>
          <a:bodyPr spcFirstLastPara="1" wrap="square" lIns="91425" tIns="91425" rIns="91425" bIns="91425" anchor="ctr" anchorCtr="0">
            <a:noAutofit/>
          </a:bodyPr>
          <a:lstStyle/>
          <a:p>
            <a:pPr lvl="0">
              <a:buClr>
                <a:schemeClr val="dk1"/>
              </a:buClr>
              <a:buSzPts val="1100"/>
            </a:pPr>
            <a:r>
              <a:rPr lang="en-US" dirty="0">
                <a:solidFill>
                  <a:schemeClr val="dk1"/>
                </a:solidFill>
              </a:rPr>
              <a:t>T</a:t>
            </a:r>
            <a:r>
              <a:rPr lang="en" dirty="0">
                <a:solidFill>
                  <a:schemeClr val="dk1"/>
                </a:solidFill>
              </a:rPr>
              <a:t>able of content</a:t>
            </a:r>
            <a:endParaRPr dirty="0"/>
          </a:p>
        </p:txBody>
      </p:sp>
      <p:sp>
        <p:nvSpPr>
          <p:cNvPr id="162" name="Google Shape;162;p17"/>
          <p:cNvSpPr/>
          <p:nvPr/>
        </p:nvSpPr>
        <p:spPr>
          <a:xfrm rot="10800000">
            <a:off x="457200" y="3823900"/>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txBox="1"/>
          <p:nvPr/>
        </p:nvSpPr>
        <p:spPr>
          <a:xfrm>
            <a:off x="5714650" y="1323663"/>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accent2"/>
                </a:solidFill>
                <a:latin typeface="Fira Sans Extra Condensed"/>
                <a:ea typeface="Fira Sans Extra Condensed"/>
                <a:cs typeface="Fira Sans Extra Condensed"/>
                <a:sym typeface="Fira Sans Extra Condensed"/>
              </a:rPr>
              <a:t>01</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169" name="Google Shape;169;p17"/>
          <p:cNvSpPr txBox="1"/>
          <p:nvPr/>
        </p:nvSpPr>
        <p:spPr>
          <a:xfrm>
            <a:off x="5940600" y="1576263"/>
            <a:ext cx="2517600" cy="371400"/>
          </a:xfrm>
          <a:prstGeom prst="rect">
            <a:avLst/>
          </a:prstGeom>
          <a:noFill/>
          <a:ln>
            <a:noFill/>
          </a:ln>
        </p:spPr>
        <p:txBody>
          <a:bodyPr spcFirstLastPara="1" wrap="square" lIns="91425" tIns="91425" rIns="91425" bIns="91425" anchor="ctr" anchorCtr="0">
            <a:noAutofit/>
          </a:bodyPr>
          <a:lstStyle/>
          <a:p>
            <a:pPr lvl="0" algn="ctr"/>
            <a:r>
              <a:rPr lang="en-US" sz="1200" dirty="0" smtClean="0"/>
              <a:t>What’s spark and it’s Evolution</a:t>
            </a:r>
            <a:endParaRPr sz="1200" dirty="0">
              <a:solidFill>
                <a:srgbClr val="000000"/>
              </a:solidFill>
              <a:latin typeface="Roboto"/>
              <a:ea typeface="Roboto"/>
              <a:cs typeface="Roboto"/>
              <a:sym typeface="Roboto"/>
            </a:endParaRPr>
          </a:p>
        </p:txBody>
      </p:sp>
      <p:sp>
        <p:nvSpPr>
          <p:cNvPr id="170" name="Google Shape;170;p17"/>
          <p:cNvSpPr txBox="1"/>
          <p:nvPr/>
        </p:nvSpPr>
        <p:spPr>
          <a:xfrm>
            <a:off x="453729" y="2179925"/>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accent6"/>
                </a:solidFill>
                <a:latin typeface="Fira Sans Extra Condensed"/>
                <a:ea typeface="Fira Sans Extra Condensed"/>
                <a:cs typeface="Fira Sans Extra Condensed"/>
                <a:sym typeface="Fira Sans Extra Condensed"/>
              </a:rPr>
              <a:t>02</a:t>
            </a:r>
            <a:endParaRPr sz="1600" b="1" dirty="0">
              <a:solidFill>
                <a:schemeClr val="accent6"/>
              </a:solidFill>
              <a:latin typeface="Fira Sans Extra Condensed"/>
              <a:ea typeface="Fira Sans Extra Condensed"/>
              <a:cs typeface="Fira Sans Extra Condensed"/>
              <a:sym typeface="Fira Sans Extra Condensed"/>
            </a:endParaRPr>
          </a:p>
        </p:txBody>
      </p:sp>
      <p:sp>
        <p:nvSpPr>
          <p:cNvPr id="171" name="Google Shape;171;p17"/>
          <p:cNvSpPr txBox="1"/>
          <p:nvPr/>
        </p:nvSpPr>
        <p:spPr>
          <a:xfrm>
            <a:off x="685800" y="2431216"/>
            <a:ext cx="2517600" cy="371400"/>
          </a:xfrm>
          <a:prstGeom prst="rect">
            <a:avLst/>
          </a:prstGeom>
          <a:noFill/>
          <a:ln>
            <a:noFill/>
          </a:ln>
        </p:spPr>
        <p:txBody>
          <a:bodyPr spcFirstLastPara="1" wrap="square" lIns="91425" tIns="91425" rIns="91425" bIns="91425" anchor="ctr" anchorCtr="0">
            <a:noAutofit/>
          </a:bodyPr>
          <a:lstStyle/>
          <a:p>
            <a:pPr algn="ctr"/>
            <a:r>
              <a:rPr lang="en-US" sz="1200" dirty="0"/>
              <a:t>Why Spark</a:t>
            </a:r>
          </a:p>
        </p:txBody>
      </p:sp>
      <p:sp>
        <p:nvSpPr>
          <p:cNvPr id="172" name="Google Shape;172;p17"/>
          <p:cNvSpPr txBox="1"/>
          <p:nvPr/>
        </p:nvSpPr>
        <p:spPr>
          <a:xfrm>
            <a:off x="5713200" y="3004328"/>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accent4"/>
                </a:solidFill>
                <a:latin typeface="Fira Sans Extra Condensed"/>
                <a:ea typeface="Fira Sans Extra Condensed"/>
                <a:cs typeface="Fira Sans Extra Condensed"/>
                <a:sym typeface="Fira Sans Extra Condensed"/>
              </a:rPr>
              <a:t>03</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173" name="Google Shape;173;p17"/>
          <p:cNvSpPr txBox="1"/>
          <p:nvPr/>
        </p:nvSpPr>
        <p:spPr>
          <a:xfrm>
            <a:off x="5940600" y="3252342"/>
            <a:ext cx="2517600" cy="436800"/>
          </a:xfrm>
          <a:prstGeom prst="rect">
            <a:avLst/>
          </a:prstGeom>
          <a:noFill/>
          <a:ln>
            <a:noFill/>
          </a:ln>
        </p:spPr>
        <p:txBody>
          <a:bodyPr spcFirstLastPara="1" wrap="square" lIns="91425" tIns="91425" rIns="91425" bIns="91425" anchor="ctr" anchorCtr="0">
            <a:noAutofit/>
          </a:bodyPr>
          <a:lstStyle/>
          <a:p>
            <a:pPr algn="ctr"/>
            <a:r>
              <a:rPr lang="en-US" sz="1200" dirty="0"/>
              <a:t>Ecosystem Components</a:t>
            </a:r>
          </a:p>
        </p:txBody>
      </p:sp>
      <p:sp>
        <p:nvSpPr>
          <p:cNvPr id="174" name="Google Shape;174;p17"/>
          <p:cNvSpPr txBox="1"/>
          <p:nvPr/>
        </p:nvSpPr>
        <p:spPr>
          <a:xfrm>
            <a:off x="561228" y="3856450"/>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accent5"/>
                </a:solidFill>
                <a:latin typeface="Fira Sans Extra Condensed"/>
                <a:ea typeface="Fira Sans Extra Condensed"/>
                <a:cs typeface="Fira Sans Extra Condensed"/>
                <a:sym typeface="Fira Sans Extra Condensed"/>
              </a:rPr>
              <a:t>04</a:t>
            </a:r>
            <a:endParaRPr sz="1600" b="1" dirty="0">
              <a:solidFill>
                <a:schemeClr val="accent5"/>
              </a:solidFill>
              <a:latin typeface="Fira Sans Extra Condensed"/>
              <a:ea typeface="Fira Sans Extra Condensed"/>
              <a:cs typeface="Fira Sans Extra Condensed"/>
              <a:sym typeface="Fira Sans Extra Condensed"/>
            </a:endParaRPr>
          </a:p>
        </p:txBody>
      </p:sp>
      <p:sp>
        <p:nvSpPr>
          <p:cNvPr id="175" name="Google Shape;175;p17"/>
          <p:cNvSpPr txBox="1"/>
          <p:nvPr/>
        </p:nvSpPr>
        <p:spPr>
          <a:xfrm>
            <a:off x="838200" y="4128052"/>
            <a:ext cx="2517600" cy="436800"/>
          </a:xfrm>
          <a:prstGeom prst="rect">
            <a:avLst/>
          </a:prstGeom>
          <a:noFill/>
          <a:ln>
            <a:noFill/>
          </a:ln>
        </p:spPr>
        <p:txBody>
          <a:bodyPr spcFirstLastPara="1" wrap="square" lIns="91425" tIns="91425" rIns="91425" bIns="91425" anchor="ctr" anchorCtr="0">
            <a:noAutofit/>
          </a:bodyPr>
          <a:lstStyle/>
          <a:p>
            <a:pPr algn="ctr"/>
            <a:r>
              <a:rPr lang="en-US" sz="1200" dirty="0"/>
              <a:t>Resilient Distributed </a:t>
            </a:r>
            <a:r>
              <a:rPr lang="en-US" sz="1200" dirty="0" smtClean="0"/>
              <a:t>Datasets (RDD)</a:t>
            </a:r>
            <a:endParaRPr sz="1200" dirty="0">
              <a:solidFill>
                <a:srgbClr val="000000"/>
              </a:solidFill>
              <a:latin typeface="Roboto"/>
              <a:ea typeface="Roboto"/>
              <a:cs typeface="Roboto"/>
              <a:sym typeface="Roboto"/>
            </a:endParaRPr>
          </a:p>
        </p:txBody>
      </p:sp>
      <p:grpSp>
        <p:nvGrpSpPr>
          <p:cNvPr id="180" name="Google Shape;180;p17"/>
          <p:cNvGrpSpPr/>
          <p:nvPr/>
        </p:nvGrpSpPr>
        <p:grpSpPr>
          <a:xfrm>
            <a:off x="3920200" y="1456990"/>
            <a:ext cx="339253" cy="339253"/>
            <a:chOff x="1492675" y="2620775"/>
            <a:chExt cx="481825" cy="481825"/>
          </a:xfrm>
        </p:grpSpPr>
        <p:sp>
          <p:nvSpPr>
            <p:cNvPr id="181" name="Google Shape;181;p17"/>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7"/>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037" y="2228084"/>
            <a:ext cx="496391" cy="49639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4014" y="3130628"/>
            <a:ext cx="419271" cy="41927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1821" y="3936006"/>
            <a:ext cx="442822" cy="442822"/>
          </a:xfrm>
          <a:prstGeom prst="rect">
            <a:avLst/>
          </a:prstGeom>
        </p:spPr>
      </p:pic>
    </p:spTree>
    <p:extLst>
      <p:ext uri="{BB962C8B-B14F-4D97-AF65-F5344CB8AC3E}">
        <p14:creationId xmlns:p14="http://schemas.microsoft.com/office/powerpoint/2010/main" val="2374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smtClean="0">
                <a:solidFill>
                  <a:schemeClr val="accent6"/>
                </a:solidFill>
                <a:latin typeface="__myFont_3ea10a"/>
              </a:rPr>
              <a:t>01</a:t>
            </a:r>
          </a:p>
          <a:p>
            <a:pPr algn="ctr"/>
            <a:r>
              <a:rPr lang="en-US" sz="2800" dirty="0">
                <a:solidFill>
                  <a:schemeClr val="accent6"/>
                </a:solidFill>
              </a:rPr>
              <a:t>What’s spark and it’s Evolution</a:t>
            </a: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2394035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666750"/>
            <a:ext cx="8229600" cy="481500"/>
          </a:xfrm>
          <a:prstGeom prst="rect">
            <a:avLst/>
          </a:prstGeom>
        </p:spPr>
        <p:txBody>
          <a:bodyPr spcFirstLastPara="1" wrap="square" lIns="91425" tIns="91425" rIns="91425" bIns="91425" anchor="ctr" anchorCtr="0">
            <a:noAutofit/>
          </a:bodyPr>
          <a:lstStyle/>
          <a:p>
            <a:pPr lvl="0"/>
            <a:r>
              <a:rPr lang="en-US" dirty="0"/>
              <a:t>Apache spark</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r>
              <a:rPr lang="en-US" sz="1600" dirty="0">
                <a:solidFill>
                  <a:schemeClr val="tx1"/>
                </a:solidFill>
                <a:latin typeface="__myFont_3ea10a"/>
              </a:rPr>
              <a:t>I</a:t>
            </a:r>
            <a:r>
              <a:rPr lang="en-US" sz="1600" dirty="0" smtClean="0">
                <a:solidFill>
                  <a:schemeClr val="tx1"/>
                </a:solidFill>
                <a:latin typeface="__myFont_3ea10a"/>
              </a:rPr>
              <a:t>s </a:t>
            </a:r>
            <a:r>
              <a:rPr lang="en-US" sz="1600" dirty="0">
                <a:solidFill>
                  <a:schemeClr val="tx1"/>
                </a:solidFill>
                <a:latin typeface="__myFont_3ea10a"/>
              </a:rPr>
              <a:t>a data processing engine. It is most commonly used for large data sets. Apache </a:t>
            </a:r>
            <a:r>
              <a:rPr lang="en-US" sz="1600" dirty="0" smtClean="0">
                <a:solidFill>
                  <a:schemeClr val="tx1"/>
                </a:solidFill>
                <a:latin typeface="__myFont_3ea10a"/>
              </a:rPr>
              <a:t>Spark often called </a:t>
            </a:r>
            <a:r>
              <a:rPr lang="en-US" sz="1600" dirty="0">
                <a:solidFill>
                  <a:schemeClr val="tx1"/>
                </a:solidFill>
                <a:latin typeface="__myFont_3ea10a"/>
              </a:rPr>
              <a:t>just ‘Spark’, is an open-source data processing engine created for Big data requirements. It is designed to deliver scalability, speed, and programmability for handling big data for machine learning, artificial intelligence, streaming data, and graph data applications.</a:t>
            </a:r>
          </a:p>
          <a:p>
            <a:endParaRPr lang="en-US" sz="1600" dirty="0">
              <a:solidFill>
                <a:srgbClr val="212121"/>
              </a:solidFill>
              <a:latin typeface="__myFont_3ea10a"/>
            </a:endParaRPr>
          </a:p>
        </p:txBody>
      </p:sp>
    </p:spTree>
    <p:extLst>
      <p:ext uri="{BB962C8B-B14F-4D97-AF65-F5344CB8AC3E}">
        <p14:creationId xmlns:p14="http://schemas.microsoft.com/office/powerpoint/2010/main" val="200237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666750"/>
            <a:ext cx="8229600" cy="481500"/>
          </a:xfrm>
          <a:prstGeom prst="rect">
            <a:avLst/>
          </a:prstGeom>
        </p:spPr>
        <p:txBody>
          <a:bodyPr spcFirstLastPara="1" wrap="square" lIns="91425" tIns="91425" rIns="91425" bIns="91425" anchor="ctr" anchorCtr="0">
            <a:noAutofit/>
          </a:bodyPr>
          <a:lstStyle/>
          <a:p>
            <a:pPr fontAlgn="base"/>
            <a:r>
              <a:rPr lang="en-US" dirty="0"/>
              <a:t>Evolution of Apache Spark</a:t>
            </a:r>
            <a:endParaRPr lang="en-US" dirty="0">
              <a:effectLst/>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fontAlgn="base"/>
            <a:r>
              <a:rPr lang="en-US" sz="1600" dirty="0"/>
              <a:t>Spark was first developed at UC Berkley in 2009. Now, it is handled &amp; owned by Apache Software Foundation. Apache Spark has the largest open source community in big data. It has more than 1000 contributors. Now, its also being included as one of the core components in several commercial extensive data offerings</a:t>
            </a:r>
            <a:r>
              <a:rPr lang="en-US" sz="1600" dirty="0" smtClean="0"/>
              <a:t>.</a:t>
            </a:r>
            <a:endParaRPr lang="en-US" sz="1600" dirty="0"/>
          </a:p>
        </p:txBody>
      </p:sp>
    </p:spTree>
    <p:extLst>
      <p:ext uri="{BB962C8B-B14F-4D97-AF65-F5344CB8AC3E}">
        <p14:creationId xmlns:p14="http://schemas.microsoft.com/office/powerpoint/2010/main" val="9253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smtClean="0">
                <a:solidFill>
                  <a:schemeClr val="accent6"/>
                </a:solidFill>
                <a:latin typeface="__myFont_3ea10a"/>
              </a:rPr>
              <a:t>02</a:t>
            </a:r>
            <a:endParaRPr lang="en-US" sz="2800" dirty="0">
              <a:solidFill>
                <a:schemeClr val="accent6"/>
              </a:solidFill>
            </a:endParaRPr>
          </a:p>
          <a:p>
            <a:pPr algn="ctr"/>
            <a:r>
              <a:rPr lang="en-US" sz="2800" dirty="0">
                <a:solidFill>
                  <a:schemeClr val="accent6"/>
                </a:solidFill>
              </a:rPr>
              <a:t>Features of Apache spark</a:t>
            </a: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1"/>
          <p:cNvSpPr/>
          <p:nvPr/>
        </p:nvSpPr>
        <p:spPr>
          <a:xfrm rot="-5400000">
            <a:off x="192775" y="1950050"/>
            <a:ext cx="2706900" cy="2136900"/>
          </a:xfrm>
          <a:prstGeom prst="round2SameRect">
            <a:avLst>
              <a:gd name="adj1" fmla="val 17662"/>
              <a:gd name="adj2"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txBox="1">
            <a:spLocks noGrp="1"/>
          </p:cNvSpPr>
          <p:nvPr>
            <p:ph type="title"/>
          </p:nvPr>
        </p:nvSpPr>
        <p:spPr>
          <a:xfrm>
            <a:off x="457050" y="666750"/>
            <a:ext cx="8229600" cy="481500"/>
          </a:xfrm>
          <a:prstGeom prst="rect">
            <a:avLst/>
          </a:prstGeom>
        </p:spPr>
        <p:txBody>
          <a:bodyPr spcFirstLastPara="1" wrap="square" lIns="91425" tIns="91425" rIns="91425" bIns="91425" anchor="ctr" anchorCtr="0">
            <a:noAutofit/>
          </a:bodyPr>
          <a:lstStyle/>
          <a:p>
            <a:pPr lvl="0"/>
            <a:r>
              <a:rPr lang="en-US" dirty="0">
                <a:solidFill>
                  <a:schemeClr val="tx1"/>
                </a:solidFill>
              </a:rPr>
              <a:t>Features of Apache Spark</a:t>
            </a:r>
            <a:br>
              <a:rPr lang="en-US" dirty="0">
                <a:solidFill>
                  <a:schemeClr val="tx1"/>
                </a:solidFill>
              </a:rPr>
            </a:br>
            <a:endParaRPr dirty="0">
              <a:solidFill>
                <a:schemeClr val="dk1"/>
              </a:solidFill>
            </a:endParaRPr>
          </a:p>
        </p:txBody>
      </p:sp>
      <p:sp>
        <p:nvSpPr>
          <p:cNvPr id="859" name="Google Shape;859;p31"/>
          <p:cNvSpPr/>
          <p:nvPr/>
        </p:nvSpPr>
        <p:spPr>
          <a:xfrm>
            <a:off x="4411434" y="1305727"/>
            <a:ext cx="487809" cy="783105"/>
          </a:xfrm>
          <a:custGeom>
            <a:avLst/>
            <a:gdLst/>
            <a:ahLst/>
            <a:cxnLst/>
            <a:rect l="l" t="t" r="r" b="b"/>
            <a:pathLst>
              <a:path w="21131" h="37211" extrusionOk="0">
                <a:moveTo>
                  <a:pt x="0" y="17523"/>
                </a:moveTo>
                <a:lnTo>
                  <a:pt x="0" y="37211"/>
                </a:lnTo>
                <a:lnTo>
                  <a:pt x="21131" y="25357"/>
                </a:lnTo>
                <a:lnTo>
                  <a:pt x="21131" y="0"/>
                </a:lnTo>
                <a:close/>
              </a:path>
            </a:pathLst>
          </a:custGeom>
          <a:solidFill>
            <a:srgbClr val="F8AA05"/>
          </a:solidFill>
          <a:ln>
            <a:noFill/>
          </a:ln>
        </p:spPr>
      </p:sp>
      <p:sp>
        <p:nvSpPr>
          <p:cNvPr id="860" name="Google Shape;860;p31"/>
          <p:cNvSpPr/>
          <p:nvPr/>
        </p:nvSpPr>
        <p:spPr>
          <a:xfrm>
            <a:off x="4417489" y="188145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E9B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1" name="Google Shape;861;p31"/>
          <p:cNvSpPr/>
          <p:nvPr/>
        </p:nvSpPr>
        <p:spPr>
          <a:xfrm rot="5400000">
            <a:off x="6516600" y="254251"/>
            <a:ext cx="543000" cy="37974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2" name="Google Shape;862;p31"/>
          <p:cNvSpPr/>
          <p:nvPr/>
        </p:nvSpPr>
        <p:spPr>
          <a:xfrm>
            <a:off x="2647950" y="212130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3" name="Google Shape;863;p31"/>
          <p:cNvSpPr/>
          <p:nvPr/>
        </p:nvSpPr>
        <p:spPr>
          <a:xfrm>
            <a:off x="4417489" y="188120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C765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4" name="Google Shape;864;p31"/>
          <p:cNvSpPr/>
          <p:nvPr/>
        </p:nvSpPr>
        <p:spPr>
          <a:xfrm rot="5400000">
            <a:off x="6516450" y="829969"/>
            <a:ext cx="543000" cy="37974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5" name="Google Shape;865;p31"/>
          <p:cNvSpPr/>
          <p:nvPr/>
        </p:nvSpPr>
        <p:spPr>
          <a:xfrm>
            <a:off x="2647950" y="2572717"/>
            <a:ext cx="1769619" cy="517658"/>
          </a:xfrm>
          <a:custGeom>
            <a:avLst/>
            <a:gdLst/>
            <a:ahLst/>
            <a:cxnLst/>
            <a:rect l="l" t="t" r="r" b="b"/>
            <a:pathLst>
              <a:path w="65378" h="21730" extrusionOk="0">
                <a:moveTo>
                  <a:pt x="1" y="0"/>
                </a:moveTo>
                <a:lnTo>
                  <a:pt x="1" y="21729"/>
                </a:lnTo>
                <a:lnTo>
                  <a:pt x="65378" y="21729"/>
                </a:lnTo>
                <a:lnTo>
                  <a:pt x="65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6" name="Google Shape;866;p31"/>
          <p:cNvSpPr/>
          <p:nvPr/>
        </p:nvSpPr>
        <p:spPr>
          <a:xfrm>
            <a:off x="4417489" y="2457516"/>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F5D1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7" name="Google Shape;867;p31"/>
          <p:cNvSpPr/>
          <p:nvPr/>
        </p:nvSpPr>
        <p:spPr>
          <a:xfrm>
            <a:off x="4417489" y="2457061"/>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8D3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8" name="Google Shape;868;p31"/>
          <p:cNvSpPr/>
          <p:nvPr/>
        </p:nvSpPr>
        <p:spPr>
          <a:xfrm rot="5400000">
            <a:off x="6516450" y="1406223"/>
            <a:ext cx="543000" cy="3797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9" name="Google Shape;869;p31"/>
          <p:cNvSpPr/>
          <p:nvPr/>
        </p:nvSpPr>
        <p:spPr>
          <a:xfrm>
            <a:off x="2647950" y="3033132"/>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0" name="Google Shape;870;p31"/>
          <p:cNvSpPr/>
          <p:nvPr/>
        </p:nvSpPr>
        <p:spPr>
          <a:xfrm>
            <a:off x="4417489" y="3033132"/>
            <a:ext cx="472012" cy="543359"/>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E7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1" name="Google Shape;871;p31"/>
          <p:cNvSpPr/>
          <p:nvPr/>
        </p:nvSpPr>
        <p:spPr>
          <a:xfrm>
            <a:off x="4417489" y="3032882"/>
            <a:ext cx="472012" cy="543359"/>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3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2" name="Google Shape;872;p31"/>
          <p:cNvSpPr/>
          <p:nvPr/>
        </p:nvSpPr>
        <p:spPr>
          <a:xfrm rot="5400000">
            <a:off x="6516450" y="1981977"/>
            <a:ext cx="543000" cy="37974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3" name="Google Shape;873;p31"/>
          <p:cNvSpPr/>
          <p:nvPr/>
        </p:nvSpPr>
        <p:spPr>
          <a:xfrm>
            <a:off x="2647950" y="3489144"/>
            <a:ext cx="1769619" cy="423789"/>
          </a:xfrm>
          <a:custGeom>
            <a:avLst/>
            <a:gdLst/>
            <a:ahLst/>
            <a:cxnLst/>
            <a:rect l="l" t="t" r="r" b="b"/>
            <a:pathLst>
              <a:path w="65378" h="21730" extrusionOk="0">
                <a:moveTo>
                  <a:pt x="1" y="1"/>
                </a:moveTo>
                <a:lnTo>
                  <a:pt x="1" y="21730"/>
                </a:lnTo>
                <a:lnTo>
                  <a:pt x="65378" y="21730"/>
                </a:lnTo>
                <a:lnTo>
                  <a:pt x="653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4" name="Google Shape;874;p31"/>
          <p:cNvSpPr/>
          <p:nvPr/>
        </p:nvSpPr>
        <p:spPr>
          <a:xfrm>
            <a:off x="4417489" y="3489144"/>
            <a:ext cx="472012" cy="663436"/>
          </a:xfrm>
          <a:custGeom>
            <a:avLst/>
            <a:gdLst/>
            <a:ahLst/>
            <a:cxnLst/>
            <a:rect l="l" t="t" r="r" b="b"/>
            <a:pathLst>
              <a:path w="19766" h="34018" extrusionOk="0">
                <a:moveTo>
                  <a:pt x="1" y="1"/>
                </a:moveTo>
                <a:lnTo>
                  <a:pt x="1" y="21730"/>
                </a:lnTo>
                <a:lnTo>
                  <a:pt x="19765" y="34017"/>
                </a:lnTo>
                <a:lnTo>
                  <a:pt x="19765" y="6180"/>
                </a:lnTo>
                <a:lnTo>
                  <a:pt x="1" y="1"/>
                </a:lnTo>
                <a:close/>
              </a:path>
            </a:pathLst>
          </a:custGeom>
          <a:solidFill>
            <a:srgbClr val="21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5" name="Google Shape;875;p31"/>
          <p:cNvSpPr/>
          <p:nvPr/>
        </p:nvSpPr>
        <p:spPr>
          <a:xfrm>
            <a:off x="2647950" y="3945163"/>
            <a:ext cx="1769619" cy="423789"/>
          </a:xfrm>
          <a:custGeom>
            <a:avLst/>
            <a:gdLst/>
            <a:ahLst/>
            <a:cxnLst/>
            <a:rect l="l" t="t" r="r" b="b"/>
            <a:pathLst>
              <a:path w="65378" h="21730" extrusionOk="0">
                <a:moveTo>
                  <a:pt x="1" y="1"/>
                </a:moveTo>
                <a:lnTo>
                  <a:pt x="1" y="21730"/>
                </a:lnTo>
                <a:lnTo>
                  <a:pt x="65378" y="21730"/>
                </a:lnTo>
                <a:lnTo>
                  <a:pt x="653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6" name="Google Shape;876;p31"/>
          <p:cNvSpPr/>
          <p:nvPr/>
        </p:nvSpPr>
        <p:spPr>
          <a:xfrm rot="5400000">
            <a:off x="6516450" y="2557725"/>
            <a:ext cx="543000" cy="37974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7" name="Google Shape;877;p31"/>
          <p:cNvSpPr/>
          <p:nvPr/>
        </p:nvSpPr>
        <p:spPr>
          <a:xfrm rot="5400000">
            <a:off x="6516600" y="-321475"/>
            <a:ext cx="543000" cy="3797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8" name="Google Shape;878;p31"/>
          <p:cNvSpPr/>
          <p:nvPr/>
        </p:nvSpPr>
        <p:spPr>
          <a:xfrm>
            <a:off x="2647950" y="166507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9" name="Google Shape;879;p31"/>
          <p:cNvSpPr/>
          <p:nvPr/>
        </p:nvSpPr>
        <p:spPr>
          <a:xfrm rot="10800000" flipH="1">
            <a:off x="4411434" y="3945195"/>
            <a:ext cx="487809" cy="783105"/>
          </a:xfrm>
          <a:custGeom>
            <a:avLst/>
            <a:gdLst/>
            <a:ahLst/>
            <a:cxnLst/>
            <a:rect l="l" t="t" r="r" b="b"/>
            <a:pathLst>
              <a:path w="21131" h="37211" extrusionOk="0">
                <a:moveTo>
                  <a:pt x="0" y="17523"/>
                </a:moveTo>
                <a:lnTo>
                  <a:pt x="0" y="37211"/>
                </a:lnTo>
                <a:lnTo>
                  <a:pt x="21131" y="25357"/>
                </a:lnTo>
                <a:lnTo>
                  <a:pt x="21131" y="0"/>
                </a:lnTo>
                <a:close/>
              </a:path>
            </a:pathLst>
          </a:custGeom>
          <a:solidFill>
            <a:srgbClr val="103764"/>
          </a:solidFill>
          <a:ln>
            <a:noFill/>
          </a:ln>
        </p:spPr>
      </p:sp>
      <p:sp>
        <p:nvSpPr>
          <p:cNvPr id="880" name="Google Shape;880;p31"/>
          <p:cNvSpPr txBox="1"/>
          <p:nvPr/>
        </p:nvSpPr>
        <p:spPr>
          <a:xfrm>
            <a:off x="5181600" y="1327925"/>
            <a:ext cx="3254425" cy="520800"/>
          </a:xfrm>
          <a:prstGeom prst="rect">
            <a:avLst/>
          </a:prstGeom>
          <a:noFill/>
          <a:ln>
            <a:noFill/>
          </a:ln>
        </p:spPr>
        <p:txBody>
          <a:bodyPr spcFirstLastPara="1" wrap="square" lIns="91425" tIns="91425" rIns="91425" bIns="91425" anchor="ctr" anchorCtr="0">
            <a:noAutofit/>
          </a:bodyPr>
          <a:lstStyle/>
          <a:p>
            <a:pPr lvl="0"/>
            <a:r>
              <a:rPr lang="en-US" sz="1100" b="1" dirty="0">
                <a:solidFill>
                  <a:schemeClr val="bg1"/>
                </a:solidFill>
              </a:rPr>
              <a:t>spark decreases the number of reads and write operations on the disk. Spark stores the intermediate steps in memory</a:t>
            </a:r>
          </a:p>
        </p:txBody>
      </p:sp>
      <p:sp>
        <p:nvSpPr>
          <p:cNvPr id="881" name="Google Shape;881;p31"/>
          <p:cNvSpPr txBox="1"/>
          <p:nvPr/>
        </p:nvSpPr>
        <p:spPr>
          <a:xfrm>
            <a:off x="2677213" y="1827700"/>
            <a:ext cx="1711200" cy="262280"/>
          </a:xfrm>
          <a:prstGeom prst="rect">
            <a:avLst/>
          </a:prstGeom>
          <a:noFill/>
          <a:ln>
            <a:noFill/>
          </a:ln>
        </p:spPr>
        <p:txBody>
          <a:bodyPr spcFirstLastPara="1" wrap="square" lIns="91425" tIns="91425" rIns="91425" bIns="91425" anchor="ctr" anchorCtr="0">
            <a:noAutofit/>
          </a:bodyPr>
          <a:lstStyle/>
          <a:p>
            <a:pPr algn="ctr"/>
            <a:r>
              <a:rPr lang="en-US" sz="1600" dirty="0" smtClean="0">
                <a:solidFill>
                  <a:srgbClr val="FFFFFF"/>
                </a:solidFill>
                <a:latin typeface="Fira Sans Extra Condensed SemiBold"/>
                <a:ea typeface="Fira Sans Extra Condensed SemiBold"/>
                <a:cs typeface="Fira Sans Extra Condensed SemiBold"/>
              </a:rPr>
              <a:t>Speed</a:t>
            </a:r>
            <a:endParaRPr lang="en-US" sz="1600" dirty="0">
              <a:solidFill>
                <a:srgbClr val="FFFFFF"/>
              </a:solidFill>
              <a:latin typeface="Fira Sans Extra Condensed SemiBold"/>
              <a:ea typeface="Fira Sans Extra Condensed SemiBold"/>
              <a:cs typeface="Fira Sans Extra Condensed SemiBold"/>
            </a:endParaRP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2" name="Google Shape;882;p31"/>
          <p:cNvSpPr txBox="1"/>
          <p:nvPr/>
        </p:nvSpPr>
        <p:spPr>
          <a:xfrm>
            <a:off x="5103872" y="1884451"/>
            <a:ext cx="3332153" cy="540000"/>
          </a:xfrm>
          <a:prstGeom prst="rect">
            <a:avLst/>
          </a:prstGeom>
          <a:noFill/>
          <a:ln>
            <a:noFill/>
          </a:ln>
        </p:spPr>
        <p:txBody>
          <a:bodyPr spcFirstLastPara="1" wrap="square" lIns="91425" tIns="91425" rIns="91425" bIns="91425" anchor="ctr" anchorCtr="0">
            <a:noAutofit/>
          </a:bodyPr>
          <a:lstStyle/>
          <a:p>
            <a:pPr lvl="0"/>
            <a:r>
              <a:rPr lang="en-US" sz="1100" b="1" dirty="0">
                <a:solidFill>
                  <a:schemeClr val="bg1"/>
                </a:solidFill>
              </a:rPr>
              <a:t>Spark supports Machine Learning, Artificial Intelligence, SQL queries, and Graph Algorithms.</a:t>
            </a:r>
          </a:p>
        </p:txBody>
      </p:sp>
      <p:sp>
        <p:nvSpPr>
          <p:cNvPr id="883" name="Google Shape;883;p31"/>
          <p:cNvSpPr txBox="1"/>
          <p:nvPr/>
        </p:nvSpPr>
        <p:spPr>
          <a:xfrm>
            <a:off x="5103872" y="2468538"/>
            <a:ext cx="3332153" cy="520800"/>
          </a:xfrm>
          <a:prstGeom prst="rect">
            <a:avLst/>
          </a:prstGeom>
          <a:noFill/>
          <a:ln>
            <a:noFill/>
          </a:ln>
        </p:spPr>
        <p:txBody>
          <a:bodyPr spcFirstLastPara="1" wrap="square" lIns="91425" tIns="91425" rIns="91425" bIns="91425" anchor="ctr" anchorCtr="0">
            <a:noAutofit/>
          </a:bodyPr>
          <a:lstStyle/>
          <a:p>
            <a:pPr lvl="0"/>
            <a:r>
              <a:rPr lang="en-US" sz="1050" b="1" dirty="0">
                <a:solidFill>
                  <a:schemeClr val="bg1"/>
                </a:solidFill>
              </a:rPr>
              <a:t>Spark provides built-in APIs in many languages, including Python, Java, and Scala. So, you can write your application in any language</a:t>
            </a:r>
          </a:p>
        </p:txBody>
      </p:sp>
      <p:sp>
        <p:nvSpPr>
          <p:cNvPr id="884" name="Google Shape;884;p31"/>
          <p:cNvSpPr txBox="1"/>
          <p:nvPr/>
        </p:nvSpPr>
        <p:spPr>
          <a:xfrm>
            <a:off x="5103872" y="3029263"/>
            <a:ext cx="3332153" cy="540000"/>
          </a:xfrm>
          <a:prstGeom prst="rect">
            <a:avLst/>
          </a:prstGeom>
          <a:noFill/>
          <a:ln>
            <a:noFill/>
          </a:ln>
        </p:spPr>
        <p:txBody>
          <a:bodyPr spcFirstLastPara="1" wrap="square" lIns="91425" tIns="91425" rIns="91425" bIns="91425" anchor="ctr" anchorCtr="0">
            <a:noAutofit/>
          </a:bodyPr>
          <a:lstStyle/>
          <a:p>
            <a:pPr lvl="0"/>
            <a:r>
              <a:rPr lang="en-US" sz="1000" b="1" dirty="0">
                <a:solidFill>
                  <a:schemeClr val="bg1"/>
                </a:solidFill>
              </a:rPr>
              <a:t>Spark code can be used for batch-processing, joining streaming data against historical data as well as running ad-hoc queries on streaming state.</a:t>
            </a:r>
            <a:endParaRPr sz="1000" b="1" dirty="0">
              <a:solidFill>
                <a:schemeClr val="bg1"/>
              </a:solidFill>
              <a:latin typeface="Roboto"/>
              <a:ea typeface="Roboto"/>
              <a:cs typeface="Roboto"/>
              <a:sym typeface="Roboto"/>
            </a:endParaRPr>
          </a:p>
        </p:txBody>
      </p:sp>
      <p:sp>
        <p:nvSpPr>
          <p:cNvPr id="885" name="Google Shape;885;p31"/>
          <p:cNvSpPr txBox="1"/>
          <p:nvPr/>
        </p:nvSpPr>
        <p:spPr>
          <a:xfrm>
            <a:off x="2680608" y="2100827"/>
            <a:ext cx="1711200" cy="617975"/>
          </a:xfrm>
          <a:prstGeom prst="rect">
            <a:avLst/>
          </a:prstGeom>
          <a:noFill/>
          <a:ln>
            <a:noFill/>
          </a:ln>
        </p:spPr>
        <p:txBody>
          <a:bodyPr spcFirstLastPara="1" wrap="square" lIns="91425" tIns="91425" rIns="91425" bIns="91425" anchor="ctr" anchorCtr="0">
            <a:noAutofit/>
          </a:bodyPr>
          <a:lstStyle/>
          <a:p>
            <a:pPr algn="ctr"/>
            <a:r>
              <a:rPr lang="en-US" sz="1600" dirty="0" smtClean="0">
                <a:solidFill>
                  <a:srgbClr val="FFFFFF"/>
                </a:solidFill>
                <a:latin typeface="Fira Sans Extra Condensed SemiBold"/>
                <a:ea typeface="Fira Sans Extra Condensed SemiBold"/>
                <a:cs typeface="Fira Sans Extra Condensed SemiBold"/>
              </a:rPr>
              <a:t>Advanced </a:t>
            </a:r>
            <a:r>
              <a:rPr lang="en-US" sz="1600" dirty="0">
                <a:solidFill>
                  <a:srgbClr val="FFFFFF"/>
                </a:solidFill>
                <a:latin typeface="Fira Sans Extra Condensed SemiBold"/>
                <a:ea typeface="Fira Sans Extra Condensed SemiBold"/>
                <a:cs typeface="Fira Sans Extra Condensed SemiBold"/>
              </a:rPr>
              <a:t>Analytics</a:t>
            </a: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6" name="Google Shape;886;p31"/>
          <p:cNvSpPr txBox="1"/>
          <p:nvPr/>
        </p:nvSpPr>
        <p:spPr>
          <a:xfrm>
            <a:off x="2492069" y="2795380"/>
            <a:ext cx="2081380" cy="238043"/>
          </a:xfrm>
          <a:prstGeom prst="rect">
            <a:avLst/>
          </a:prstGeom>
          <a:noFill/>
          <a:ln>
            <a:noFill/>
          </a:ln>
        </p:spPr>
        <p:txBody>
          <a:bodyPr spcFirstLastPara="1" wrap="square" lIns="91425" tIns="91425" rIns="91425" bIns="91425" anchor="ctr" anchorCtr="0">
            <a:noAutofit/>
          </a:bodyPr>
          <a:lstStyle/>
          <a:p>
            <a:pPr algn="ctr"/>
            <a:r>
              <a:rPr lang="en-US" b="1" dirty="0" smtClean="0">
                <a:solidFill>
                  <a:srgbClr val="FFFFFF"/>
                </a:solidFill>
                <a:latin typeface="Fira Sans Extra Condensed SemiBold"/>
                <a:ea typeface="Fira Sans Extra Condensed SemiBold"/>
                <a:cs typeface="Fira Sans Extra Condensed SemiBold"/>
              </a:rPr>
              <a:t>Supports Multiple Languages</a:t>
            </a:r>
            <a:endParaRPr lang="en-US" b="1" dirty="0">
              <a:solidFill>
                <a:srgbClr val="FFFFFF"/>
              </a:solidFill>
              <a:latin typeface="Fira Sans Extra Condensed SemiBold"/>
              <a:ea typeface="Fira Sans Extra Condensed SemiBold"/>
              <a:cs typeface="Fira Sans Extra Condensed SemiBold"/>
            </a:endParaRP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7" name="Google Shape;887;p31"/>
          <p:cNvSpPr txBox="1"/>
          <p:nvPr/>
        </p:nvSpPr>
        <p:spPr>
          <a:xfrm>
            <a:off x="2647950" y="3979052"/>
            <a:ext cx="1711200" cy="3635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FFFFFF"/>
                </a:solidFill>
                <a:latin typeface="Fira Sans Extra Condensed SemiBold"/>
                <a:ea typeface="Fira Sans Extra Condensed SemiBold"/>
                <a:cs typeface="Fira Sans Extra Condensed SemiBold"/>
                <a:sym typeface="Fira Sans Extra Condensed SemiBold"/>
              </a:rPr>
              <a:t>Cost Effiecient</a:t>
            </a:r>
          </a:p>
        </p:txBody>
      </p:sp>
      <p:sp>
        <p:nvSpPr>
          <p:cNvPr id="888" name="Google Shape;888;p31"/>
          <p:cNvSpPr txBox="1"/>
          <p:nvPr/>
        </p:nvSpPr>
        <p:spPr>
          <a:xfrm>
            <a:off x="2677175" y="3546400"/>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smtClean="0">
                <a:solidFill>
                  <a:srgbClr val="FFFFFF"/>
                </a:solidFill>
                <a:latin typeface="Fira Sans Extra Condensed SemiBold"/>
                <a:ea typeface="Fira Sans Extra Condensed SemiBold"/>
                <a:cs typeface="Fira Sans Extra Condensed SemiBold"/>
                <a:sym typeface="Fira Sans Extra Condensed SemiBold"/>
              </a:rPr>
              <a:t>I</a:t>
            </a:r>
            <a:r>
              <a:rPr lang="en" sz="1600" dirty="0" smtClean="0">
                <a:solidFill>
                  <a:srgbClr val="FFFFFF"/>
                </a:solidFill>
                <a:latin typeface="Fira Sans Extra Condensed SemiBold"/>
                <a:ea typeface="Fira Sans Extra Condensed SemiBold"/>
                <a:cs typeface="Fira Sans Extra Condensed SemiBold"/>
                <a:sym typeface="Fira Sans Extra Condensed SemiBold"/>
              </a:rPr>
              <a:t>ntegrated with hadoop</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9" name="Google Shape;889;p31"/>
          <p:cNvSpPr txBox="1"/>
          <p:nvPr/>
        </p:nvSpPr>
        <p:spPr>
          <a:xfrm>
            <a:off x="2700233" y="3090375"/>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Fira Sans Extra Condensed SemiBold"/>
                <a:ea typeface="Fira Sans Extra Condensed SemiBold"/>
                <a:cs typeface="Fira Sans Extra Condensed SemiBold"/>
                <a:sym typeface="Fira Sans Extra Condensed SemiBold"/>
              </a:rPr>
              <a:t>Reusability</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90" name="Google Shape;890;p31"/>
          <p:cNvSpPr txBox="1"/>
          <p:nvPr/>
        </p:nvSpPr>
        <p:spPr>
          <a:xfrm>
            <a:off x="5103872" y="3630375"/>
            <a:ext cx="3430528" cy="520288"/>
          </a:xfrm>
          <a:prstGeom prst="rect">
            <a:avLst/>
          </a:prstGeom>
          <a:noFill/>
          <a:ln>
            <a:noFill/>
          </a:ln>
        </p:spPr>
        <p:txBody>
          <a:bodyPr spcFirstLastPara="1" wrap="square" lIns="91425" tIns="91425" rIns="91425" bIns="91425" anchor="ctr" anchorCtr="0">
            <a:noAutofit/>
          </a:bodyPr>
          <a:lstStyle/>
          <a:p>
            <a:pPr lvl="0"/>
            <a:r>
              <a:rPr lang="en-US" sz="950" b="1" dirty="0" smtClean="0">
                <a:solidFill>
                  <a:schemeClr val="bg1"/>
                </a:solidFill>
              </a:rPr>
              <a:t>It </a:t>
            </a:r>
            <a:r>
              <a:rPr lang="en-US" sz="950" b="1" dirty="0">
                <a:solidFill>
                  <a:schemeClr val="bg1"/>
                </a:solidFill>
              </a:rPr>
              <a:t>offers support to multiple file formats like parquet, json, csv, ORC, Avro etc. Hadoop can be easily leveraged with Spark as an input data source or destination. </a:t>
            </a:r>
            <a:endParaRPr sz="950" b="1" dirty="0">
              <a:solidFill>
                <a:schemeClr val="bg1"/>
              </a:solidFill>
              <a:latin typeface="Roboto"/>
              <a:ea typeface="Roboto"/>
              <a:cs typeface="Roboto"/>
              <a:sym typeface="Roboto"/>
            </a:endParaRPr>
          </a:p>
        </p:txBody>
      </p:sp>
      <p:sp>
        <p:nvSpPr>
          <p:cNvPr id="891" name="Google Shape;891;p31"/>
          <p:cNvSpPr txBox="1"/>
          <p:nvPr/>
        </p:nvSpPr>
        <p:spPr>
          <a:xfrm>
            <a:off x="5103872" y="4192063"/>
            <a:ext cx="3332153" cy="540000"/>
          </a:xfrm>
          <a:prstGeom prst="rect">
            <a:avLst/>
          </a:prstGeom>
          <a:noFill/>
          <a:ln>
            <a:noFill/>
          </a:ln>
        </p:spPr>
        <p:txBody>
          <a:bodyPr spcFirstLastPara="1" wrap="square" lIns="91425" tIns="91425" rIns="91425" bIns="91425" anchor="ctr" anchorCtr="0">
            <a:noAutofit/>
          </a:bodyPr>
          <a:lstStyle/>
          <a:p>
            <a:pPr lvl="0"/>
            <a:r>
              <a:rPr lang="en-US" sz="1000" b="1" dirty="0">
                <a:solidFill>
                  <a:schemeClr val="bg1"/>
                </a:solidFill>
              </a:rPr>
              <a:t>Spark does not have any locking with any vendor, which makes it very easy for organizations to pick and choose Spark features as per their use case. </a:t>
            </a:r>
            <a:endParaRPr sz="1000" b="1" dirty="0">
              <a:solidFill>
                <a:schemeClr val="bg1"/>
              </a:solidFill>
              <a:latin typeface="Roboto"/>
              <a:ea typeface="Roboto"/>
              <a:cs typeface="Roboto"/>
              <a:sym typeface="Roboto"/>
            </a:endParaRPr>
          </a:p>
        </p:txBody>
      </p:sp>
      <p:sp>
        <p:nvSpPr>
          <p:cNvPr id="892" name="Google Shape;892;p31"/>
          <p:cNvSpPr txBox="1"/>
          <p:nvPr/>
        </p:nvSpPr>
        <p:spPr>
          <a:xfrm>
            <a:off x="703220" y="3090375"/>
            <a:ext cx="1711200" cy="54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smtClean="0">
                <a:solidFill>
                  <a:schemeClr val="lt1"/>
                </a:solidFill>
                <a:latin typeface="Fira Sans Extra Condensed SemiBold"/>
                <a:ea typeface="Fira Sans Extra Condensed SemiBold"/>
                <a:cs typeface="Fira Sans Extra Condensed SemiBold"/>
              </a:rPr>
              <a:t>Features </a:t>
            </a:r>
            <a:r>
              <a:rPr lang="en-US" sz="1900" dirty="0">
                <a:solidFill>
                  <a:schemeClr val="lt1"/>
                </a:solidFill>
                <a:latin typeface="Fira Sans Extra Condensed SemiBold"/>
                <a:ea typeface="Fira Sans Extra Condensed SemiBold"/>
                <a:cs typeface="Fira Sans Extra Condensed SemiBold"/>
              </a:rPr>
              <a:t>of Apache Spark</a:t>
            </a:r>
            <a:r>
              <a:rPr lang="en-US" sz="2000" dirty="0">
                <a:solidFill>
                  <a:schemeClr val="tx1"/>
                </a:solidFill>
              </a:rPr>
              <a:t/>
            </a:r>
            <a:br>
              <a:rPr lang="en-US" sz="2000" dirty="0">
                <a:solidFill>
                  <a:schemeClr val="tx1"/>
                </a:solidFill>
              </a:rPr>
            </a:br>
            <a:endParaRPr sz="190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923" name="Google Shape;923;p31"/>
          <p:cNvGrpSpPr/>
          <p:nvPr/>
        </p:nvGrpSpPr>
        <p:grpSpPr>
          <a:xfrm>
            <a:off x="1391289" y="2513061"/>
            <a:ext cx="342580" cy="339271"/>
            <a:chOff x="5049725" y="1435050"/>
            <a:chExt cx="486550" cy="481850"/>
          </a:xfrm>
        </p:grpSpPr>
        <p:sp>
          <p:nvSpPr>
            <p:cNvPr id="924" name="Google Shape;924;p31"/>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5" name="Google Shape;925;p31"/>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6" name="Google Shape;926;p31"/>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7" name="Google Shape;927;p31"/>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4182021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590550"/>
            <a:ext cx="8229600" cy="481500"/>
          </a:xfrm>
          <a:prstGeom prst="rect">
            <a:avLst/>
          </a:prstGeom>
        </p:spPr>
        <p:txBody>
          <a:bodyPr spcFirstLastPara="1" wrap="square" lIns="91425" tIns="91425" rIns="91425" bIns="91425" anchor="ctr" anchorCtr="0">
            <a:noAutofit/>
          </a:bodyPr>
          <a:lstStyle/>
          <a:p>
            <a:pPr lvl="0"/>
            <a:r>
              <a:rPr lang="en-US" dirty="0"/>
              <a:t>Hadoop vs spark </a:t>
            </a:r>
            <a:endParaRPr dirty="0">
              <a:solidFill>
                <a:schemeClr val="tx1"/>
              </a:solidFill>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Content Placeholder 4">
            <a:extLst>
              <a:ext uri="{FF2B5EF4-FFF2-40B4-BE49-F238E27FC236}">
                <a16:creationId xmlns="" xmlns:a16="http://schemas.microsoft.com/office/drawing/2014/main" id="{33485C02-C874-45FD-88AF-8703836B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00150"/>
            <a:ext cx="7907641" cy="3860961"/>
          </a:xfrm>
          <a:prstGeom prst="rect">
            <a:avLst/>
          </a:prstGeom>
        </p:spPr>
      </p:pic>
    </p:spTree>
    <p:extLst>
      <p:ext uri="{BB962C8B-B14F-4D97-AF65-F5344CB8AC3E}">
        <p14:creationId xmlns:p14="http://schemas.microsoft.com/office/powerpoint/2010/main" val="92530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464</Words>
  <Application>Microsoft Office PowerPoint</Application>
  <PresentationFormat>On-screen Show (16:9)</PresentationFormat>
  <Paragraphs>95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Fira Sans Extra Condensed</vt:lpstr>
      <vt:lpstr>Wingdings</vt:lpstr>
      <vt:lpstr>Fira Sans Extra Condensed SemiBold</vt:lpstr>
      <vt:lpstr>Roboto</vt:lpstr>
      <vt:lpstr>__myFont_3ea10a</vt:lpstr>
      <vt:lpstr>sohne</vt:lpstr>
      <vt:lpstr>Big Data Infographics by Slidesgo</vt:lpstr>
      <vt:lpstr>Apache Spark</vt:lpstr>
      <vt:lpstr>Presented by:</vt:lpstr>
      <vt:lpstr>Table of content</vt:lpstr>
      <vt:lpstr>PowerPoint Presentation</vt:lpstr>
      <vt:lpstr>Apache spark</vt:lpstr>
      <vt:lpstr>Evolution of Apache Spark</vt:lpstr>
      <vt:lpstr>PowerPoint Presentation</vt:lpstr>
      <vt:lpstr>Features of Apache Spark </vt:lpstr>
      <vt:lpstr>Hadoop vs spark </vt:lpstr>
      <vt:lpstr>PowerPoint Presentation</vt:lpstr>
      <vt:lpstr>Spark main components</vt:lpstr>
      <vt:lpstr>PowerPoint Presentation</vt:lpstr>
      <vt:lpstr>PowerPoint Presentation</vt:lpstr>
      <vt:lpstr>PowerPoint Presentation</vt:lpstr>
      <vt:lpstr>Features of an RDD in Spark</vt:lpstr>
      <vt:lpstr>PowerPoint Presentation</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Dana elshrbiny</dc:creator>
  <cp:lastModifiedBy>dana</cp:lastModifiedBy>
  <cp:revision>24</cp:revision>
  <dcterms:modified xsi:type="dcterms:W3CDTF">2024-03-16T15:52:54Z</dcterms:modified>
</cp:coreProperties>
</file>