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06" y="-1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6C02B-0763-4149-A268-10F0CB35D58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FB13F6F1-3072-44B6-93F8-967627B8FB6C}">
      <dgm:prSet phldrT="[Text]"/>
      <dgm:spPr>
        <a:solidFill>
          <a:schemeClr val="accent1">
            <a:lumMod val="75000"/>
          </a:schemeClr>
        </a:solidFill>
      </dgm:spPr>
      <dgm:t>
        <a:bodyPr/>
        <a:lstStyle/>
        <a:p>
          <a:r>
            <a:rPr lang="en-US" i="1" dirty="0"/>
            <a:t>Paper’s name: Stock market prediction using deep learning algorithms</a:t>
          </a:r>
          <a:endParaRPr lang="en-US" dirty="0"/>
        </a:p>
      </dgm:t>
    </dgm:pt>
    <dgm:pt modelId="{BA8184BA-F4C9-4B12-993F-72DA44BE7AA7}" type="parTrans" cxnId="{52D535D0-49B2-48DF-A3F8-60F8B0955C38}">
      <dgm:prSet/>
      <dgm:spPr/>
      <dgm:t>
        <a:bodyPr/>
        <a:lstStyle/>
        <a:p>
          <a:endParaRPr lang="en-US"/>
        </a:p>
      </dgm:t>
    </dgm:pt>
    <dgm:pt modelId="{9C89B336-028E-4F86-BEB4-42EFAB7FBAEE}" type="sibTrans" cxnId="{52D535D0-49B2-48DF-A3F8-60F8B0955C38}">
      <dgm:prSet/>
      <dgm:spPr/>
      <dgm:t>
        <a:bodyPr/>
        <a:lstStyle/>
        <a:p>
          <a:endParaRPr lang="en-US"/>
        </a:p>
      </dgm:t>
    </dgm:pt>
    <dgm:pt modelId="{A2E118F3-3902-4C72-B591-1FC4363E1423}">
      <dgm:prSet phldrT="[Text]"/>
      <dgm:spPr>
        <a:solidFill>
          <a:schemeClr val="accent1">
            <a:lumMod val="75000"/>
          </a:schemeClr>
        </a:solidFill>
      </dgm:spPr>
      <dgm:t>
        <a:bodyPr/>
        <a:lstStyle/>
        <a:p>
          <a:r>
            <a:rPr lang="en-US" i="1" dirty="0"/>
            <a:t>Date of publication: : 25 </a:t>
          </a:r>
          <a:r>
            <a:rPr lang="en-US" i="1"/>
            <a:t>July 2021</a:t>
          </a:r>
          <a:endParaRPr lang="en-US" i="1" dirty="0"/>
        </a:p>
      </dgm:t>
    </dgm:pt>
    <dgm:pt modelId="{21D2D009-B007-44BD-B799-6D19EC1B9F82}" type="parTrans" cxnId="{422A4367-F576-48C7-8B85-E22F8BCC38F4}">
      <dgm:prSet/>
      <dgm:spPr/>
      <dgm:t>
        <a:bodyPr/>
        <a:lstStyle/>
        <a:p>
          <a:endParaRPr lang="en-US"/>
        </a:p>
      </dgm:t>
    </dgm:pt>
    <dgm:pt modelId="{F75FB300-A23D-4076-8348-9533CE97E2E7}" type="sibTrans" cxnId="{422A4367-F576-48C7-8B85-E22F8BCC38F4}">
      <dgm:prSet/>
      <dgm:spPr/>
      <dgm:t>
        <a:bodyPr/>
        <a:lstStyle/>
        <a:p>
          <a:endParaRPr lang="en-US"/>
        </a:p>
      </dgm:t>
    </dgm:pt>
    <dgm:pt modelId="{371B3BE6-C804-4A12-ACA6-91CD40639152}">
      <dgm:prSet phldrT="[Text]"/>
      <dgm:spPr>
        <a:solidFill>
          <a:schemeClr val="accent1">
            <a:lumMod val="75000"/>
          </a:schemeClr>
        </a:solidFill>
      </dgm:spPr>
      <dgm:t>
        <a:bodyPr/>
        <a:lstStyle/>
        <a:p>
          <a:r>
            <a:rPr lang="en-US" i="1" dirty="0"/>
            <a:t>Published in the</a:t>
          </a:r>
          <a:r>
            <a:rPr lang="fr-FR" b="0" i="1" dirty="0">
              <a:effectLst/>
              <a:latin typeface="-apple-system"/>
            </a:rPr>
            <a:t> CAAI Transactions on Intelligence </a:t>
          </a:r>
          <a:r>
            <a:rPr lang="fr-FR" b="0" i="1" dirty="0" err="1">
              <a:effectLst/>
              <a:latin typeface="-apple-system"/>
            </a:rPr>
            <a:t>Technology</a:t>
          </a:r>
          <a:endParaRPr lang="en-US" dirty="0"/>
        </a:p>
      </dgm:t>
    </dgm:pt>
    <dgm:pt modelId="{695D3C05-376D-4463-819A-457240A57464}" type="parTrans" cxnId="{97F4F2EA-95BC-4690-857D-66F269D3369C}">
      <dgm:prSet/>
      <dgm:spPr/>
      <dgm:t>
        <a:bodyPr/>
        <a:lstStyle/>
        <a:p>
          <a:endParaRPr lang="en-US"/>
        </a:p>
      </dgm:t>
    </dgm:pt>
    <dgm:pt modelId="{ABD3F1BC-6D5A-4606-9178-AD874D7E9583}" type="sibTrans" cxnId="{97F4F2EA-95BC-4690-857D-66F269D3369C}">
      <dgm:prSet/>
      <dgm:spPr/>
      <dgm:t>
        <a:bodyPr/>
        <a:lstStyle/>
        <a:p>
          <a:endParaRPr lang="en-US"/>
        </a:p>
      </dgm:t>
    </dgm:pt>
    <dgm:pt modelId="{79850B84-A780-4880-A5DE-988886280D35}" type="pres">
      <dgm:prSet presAssocID="{96F6C02B-0763-4149-A268-10F0CB35D580}" presName="Name0" presStyleCnt="0">
        <dgm:presLayoutVars>
          <dgm:chMax val="7"/>
          <dgm:chPref val="7"/>
          <dgm:dir/>
        </dgm:presLayoutVars>
      </dgm:prSet>
      <dgm:spPr/>
      <dgm:t>
        <a:bodyPr/>
        <a:lstStyle/>
        <a:p>
          <a:endParaRPr lang="en-US"/>
        </a:p>
      </dgm:t>
    </dgm:pt>
    <dgm:pt modelId="{964CE87B-9FE5-4586-82F2-EC36FB2AC6E9}" type="pres">
      <dgm:prSet presAssocID="{96F6C02B-0763-4149-A268-10F0CB35D580}" presName="Name1" presStyleCnt="0"/>
      <dgm:spPr/>
    </dgm:pt>
    <dgm:pt modelId="{4C374C25-AB7C-4A1B-824F-6D879E46B3DB}" type="pres">
      <dgm:prSet presAssocID="{96F6C02B-0763-4149-A268-10F0CB35D580}" presName="cycle" presStyleCnt="0"/>
      <dgm:spPr/>
    </dgm:pt>
    <dgm:pt modelId="{FF258205-FCB0-4722-9617-F9659EBE4F50}" type="pres">
      <dgm:prSet presAssocID="{96F6C02B-0763-4149-A268-10F0CB35D580}" presName="srcNode" presStyleLbl="node1" presStyleIdx="0" presStyleCnt="3"/>
      <dgm:spPr/>
    </dgm:pt>
    <dgm:pt modelId="{E8426590-BB0B-49BC-AA24-D4CB33BF6355}" type="pres">
      <dgm:prSet presAssocID="{96F6C02B-0763-4149-A268-10F0CB35D580}" presName="conn" presStyleLbl="parChTrans1D2" presStyleIdx="0" presStyleCnt="1"/>
      <dgm:spPr/>
      <dgm:t>
        <a:bodyPr/>
        <a:lstStyle/>
        <a:p>
          <a:endParaRPr lang="en-US"/>
        </a:p>
      </dgm:t>
    </dgm:pt>
    <dgm:pt modelId="{1CE48747-3D60-4267-8667-7249FF9FB313}" type="pres">
      <dgm:prSet presAssocID="{96F6C02B-0763-4149-A268-10F0CB35D580}" presName="extraNode" presStyleLbl="node1" presStyleIdx="0" presStyleCnt="3"/>
      <dgm:spPr/>
    </dgm:pt>
    <dgm:pt modelId="{8BBA14D9-9DF7-415C-8FC1-CB85D6E32627}" type="pres">
      <dgm:prSet presAssocID="{96F6C02B-0763-4149-A268-10F0CB35D580}" presName="dstNode" presStyleLbl="node1" presStyleIdx="0" presStyleCnt="3"/>
      <dgm:spPr/>
    </dgm:pt>
    <dgm:pt modelId="{64604FA9-A7EA-4247-91AB-DC5AE8F789AE}" type="pres">
      <dgm:prSet presAssocID="{FB13F6F1-3072-44B6-93F8-967627B8FB6C}" presName="text_1" presStyleLbl="node1" presStyleIdx="0" presStyleCnt="3">
        <dgm:presLayoutVars>
          <dgm:bulletEnabled val="1"/>
        </dgm:presLayoutVars>
      </dgm:prSet>
      <dgm:spPr/>
      <dgm:t>
        <a:bodyPr/>
        <a:lstStyle/>
        <a:p>
          <a:endParaRPr lang="en-US"/>
        </a:p>
      </dgm:t>
    </dgm:pt>
    <dgm:pt modelId="{12B57C75-3E3D-4AD5-86AF-201754311C08}" type="pres">
      <dgm:prSet presAssocID="{FB13F6F1-3072-44B6-93F8-967627B8FB6C}" presName="accent_1" presStyleCnt="0"/>
      <dgm:spPr/>
    </dgm:pt>
    <dgm:pt modelId="{51E50DC8-AE1B-402F-8054-477DA611CEB8}" type="pres">
      <dgm:prSet presAssocID="{FB13F6F1-3072-44B6-93F8-967627B8FB6C}" presName="accentRepeatNode" presStyleLbl="solidFgAcc1" presStyleIdx="0" presStyleCnt="3"/>
      <dgm:spPr/>
    </dgm:pt>
    <dgm:pt modelId="{F8BBC5EA-9843-4D22-ACDA-56ED163E5326}" type="pres">
      <dgm:prSet presAssocID="{A2E118F3-3902-4C72-B591-1FC4363E1423}" presName="text_2" presStyleLbl="node1" presStyleIdx="1" presStyleCnt="3">
        <dgm:presLayoutVars>
          <dgm:bulletEnabled val="1"/>
        </dgm:presLayoutVars>
      </dgm:prSet>
      <dgm:spPr/>
      <dgm:t>
        <a:bodyPr/>
        <a:lstStyle/>
        <a:p>
          <a:endParaRPr lang="en-US"/>
        </a:p>
      </dgm:t>
    </dgm:pt>
    <dgm:pt modelId="{6DCD50B7-DD3C-49E2-B2EB-16CC68569F06}" type="pres">
      <dgm:prSet presAssocID="{A2E118F3-3902-4C72-B591-1FC4363E1423}" presName="accent_2" presStyleCnt="0"/>
      <dgm:spPr/>
    </dgm:pt>
    <dgm:pt modelId="{C86B3A37-399D-42E3-9B98-8B30E953FF7D}" type="pres">
      <dgm:prSet presAssocID="{A2E118F3-3902-4C72-B591-1FC4363E1423}" presName="accentRepeatNode" presStyleLbl="solidFgAcc1" presStyleIdx="1" presStyleCnt="3"/>
      <dgm:spPr/>
    </dgm:pt>
    <dgm:pt modelId="{9B4E24BD-A70E-497A-95D6-BC00BA8B4CBC}" type="pres">
      <dgm:prSet presAssocID="{371B3BE6-C804-4A12-ACA6-91CD40639152}" presName="text_3" presStyleLbl="node1" presStyleIdx="2" presStyleCnt="3">
        <dgm:presLayoutVars>
          <dgm:bulletEnabled val="1"/>
        </dgm:presLayoutVars>
      </dgm:prSet>
      <dgm:spPr/>
      <dgm:t>
        <a:bodyPr/>
        <a:lstStyle/>
        <a:p>
          <a:endParaRPr lang="en-US"/>
        </a:p>
      </dgm:t>
    </dgm:pt>
    <dgm:pt modelId="{23908B7A-E279-4521-8F8C-6EB5C4948C0D}" type="pres">
      <dgm:prSet presAssocID="{371B3BE6-C804-4A12-ACA6-91CD40639152}" presName="accent_3" presStyleCnt="0"/>
      <dgm:spPr/>
    </dgm:pt>
    <dgm:pt modelId="{EB40A10F-3F89-45BB-96B9-E05EA6CC4669}" type="pres">
      <dgm:prSet presAssocID="{371B3BE6-C804-4A12-ACA6-91CD40639152}" presName="accentRepeatNode" presStyleLbl="solidFgAcc1" presStyleIdx="2" presStyleCnt="3"/>
      <dgm:spPr/>
    </dgm:pt>
  </dgm:ptLst>
  <dgm:cxnLst>
    <dgm:cxn modelId="{56621DB5-1A67-443C-A989-57BF608B25F5}" type="presOf" srcId="{371B3BE6-C804-4A12-ACA6-91CD40639152}" destId="{9B4E24BD-A70E-497A-95D6-BC00BA8B4CBC}" srcOrd="0" destOrd="0" presId="urn:microsoft.com/office/officeart/2008/layout/VerticalCurvedList"/>
    <dgm:cxn modelId="{D343A8E4-5C54-4041-B3E8-FC313E7EAC2B}" type="presOf" srcId="{FB13F6F1-3072-44B6-93F8-967627B8FB6C}" destId="{64604FA9-A7EA-4247-91AB-DC5AE8F789AE}" srcOrd="0" destOrd="0" presId="urn:microsoft.com/office/officeart/2008/layout/VerticalCurvedList"/>
    <dgm:cxn modelId="{52D535D0-49B2-48DF-A3F8-60F8B0955C38}" srcId="{96F6C02B-0763-4149-A268-10F0CB35D580}" destId="{FB13F6F1-3072-44B6-93F8-967627B8FB6C}" srcOrd="0" destOrd="0" parTransId="{BA8184BA-F4C9-4B12-993F-72DA44BE7AA7}" sibTransId="{9C89B336-028E-4F86-BEB4-42EFAB7FBAEE}"/>
    <dgm:cxn modelId="{2FBEB21E-060E-4D5A-B532-53A1060DC56E}" type="presOf" srcId="{A2E118F3-3902-4C72-B591-1FC4363E1423}" destId="{F8BBC5EA-9843-4D22-ACDA-56ED163E5326}" srcOrd="0" destOrd="0" presId="urn:microsoft.com/office/officeart/2008/layout/VerticalCurvedList"/>
    <dgm:cxn modelId="{422A4367-F576-48C7-8B85-E22F8BCC38F4}" srcId="{96F6C02B-0763-4149-A268-10F0CB35D580}" destId="{A2E118F3-3902-4C72-B591-1FC4363E1423}" srcOrd="1" destOrd="0" parTransId="{21D2D009-B007-44BD-B799-6D19EC1B9F82}" sibTransId="{F75FB300-A23D-4076-8348-9533CE97E2E7}"/>
    <dgm:cxn modelId="{D9F07901-A49F-4310-B86A-A237CAE799F8}" type="presOf" srcId="{9C89B336-028E-4F86-BEB4-42EFAB7FBAEE}" destId="{E8426590-BB0B-49BC-AA24-D4CB33BF6355}" srcOrd="0" destOrd="0" presId="urn:microsoft.com/office/officeart/2008/layout/VerticalCurvedList"/>
    <dgm:cxn modelId="{36DBF913-7E24-4A0D-B599-5C9D43765A6F}" type="presOf" srcId="{96F6C02B-0763-4149-A268-10F0CB35D580}" destId="{79850B84-A780-4880-A5DE-988886280D35}" srcOrd="0" destOrd="0" presId="urn:microsoft.com/office/officeart/2008/layout/VerticalCurvedList"/>
    <dgm:cxn modelId="{97F4F2EA-95BC-4690-857D-66F269D3369C}" srcId="{96F6C02B-0763-4149-A268-10F0CB35D580}" destId="{371B3BE6-C804-4A12-ACA6-91CD40639152}" srcOrd="2" destOrd="0" parTransId="{695D3C05-376D-4463-819A-457240A57464}" sibTransId="{ABD3F1BC-6D5A-4606-9178-AD874D7E9583}"/>
    <dgm:cxn modelId="{1894F2F3-E088-49C0-A623-BB90929623A2}" type="presParOf" srcId="{79850B84-A780-4880-A5DE-988886280D35}" destId="{964CE87B-9FE5-4586-82F2-EC36FB2AC6E9}" srcOrd="0" destOrd="0" presId="urn:microsoft.com/office/officeart/2008/layout/VerticalCurvedList"/>
    <dgm:cxn modelId="{7115B4F1-ED3C-4FAF-9D9D-5376423B4940}" type="presParOf" srcId="{964CE87B-9FE5-4586-82F2-EC36FB2AC6E9}" destId="{4C374C25-AB7C-4A1B-824F-6D879E46B3DB}" srcOrd="0" destOrd="0" presId="urn:microsoft.com/office/officeart/2008/layout/VerticalCurvedList"/>
    <dgm:cxn modelId="{D247C0AB-7FA1-49F3-9579-512CED8CE1DC}" type="presParOf" srcId="{4C374C25-AB7C-4A1B-824F-6D879E46B3DB}" destId="{FF258205-FCB0-4722-9617-F9659EBE4F50}" srcOrd="0" destOrd="0" presId="urn:microsoft.com/office/officeart/2008/layout/VerticalCurvedList"/>
    <dgm:cxn modelId="{F3608A40-16AB-4857-AF8C-C04F51D1E91B}" type="presParOf" srcId="{4C374C25-AB7C-4A1B-824F-6D879E46B3DB}" destId="{E8426590-BB0B-49BC-AA24-D4CB33BF6355}" srcOrd="1" destOrd="0" presId="urn:microsoft.com/office/officeart/2008/layout/VerticalCurvedList"/>
    <dgm:cxn modelId="{E7274D93-14C0-4FD4-9D88-D788EE9F4386}" type="presParOf" srcId="{4C374C25-AB7C-4A1B-824F-6D879E46B3DB}" destId="{1CE48747-3D60-4267-8667-7249FF9FB313}" srcOrd="2" destOrd="0" presId="urn:microsoft.com/office/officeart/2008/layout/VerticalCurvedList"/>
    <dgm:cxn modelId="{F939DF45-E915-4779-BFCA-E505817C5F4E}" type="presParOf" srcId="{4C374C25-AB7C-4A1B-824F-6D879E46B3DB}" destId="{8BBA14D9-9DF7-415C-8FC1-CB85D6E32627}" srcOrd="3" destOrd="0" presId="urn:microsoft.com/office/officeart/2008/layout/VerticalCurvedList"/>
    <dgm:cxn modelId="{6E517DEE-9B82-40BE-801D-3C15C867F79A}" type="presParOf" srcId="{964CE87B-9FE5-4586-82F2-EC36FB2AC6E9}" destId="{64604FA9-A7EA-4247-91AB-DC5AE8F789AE}" srcOrd="1" destOrd="0" presId="urn:microsoft.com/office/officeart/2008/layout/VerticalCurvedList"/>
    <dgm:cxn modelId="{15117871-603A-41AF-A957-E4F8252B3E40}" type="presParOf" srcId="{964CE87B-9FE5-4586-82F2-EC36FB2AC6E9}" destId="{12B57C75-3E3D-4AD5-86AF-201754311C08}" srcOrd="2" destOrd="0" presId="urn:microsoft.com/office/officeart/2008/layout/VerticalCurvedList"/>
    <dgm:cxn modelId="{F0F7F5AF-35D5-458E-A307-458E65344F9F}" type="presParOf" srcId="{12B57C75-3E3D-4AD5-86AF-201754311C08}" destId="{51E50DC8-AE1B-402F-8054-477DA611CEB8}" srcOrd="0" destOrd="0" presId="urn:microsoft.com/office/officeart/2008/layout/VerticalCurvedList"/>
    <dgm:cxn modelId="{4157EBF3-6084-46B6-8CFF-62B4A31F03D5}" type="presParOf" srcId="{964CE87B-9FE5-4586-82F2-EC36FB2AC6E9}" destId="{F8BBC5EA-9843-4D22-ACDA-56ED163E5326}" srcOrd="3" destOrd="0" presId="urn:microsoft.com/office/officeart/2008/layout/VerticalCurvedList"/>
    <dgm:cxn modelId="{BC159F78-04AC-4147-A6BC-111F8A791620}" type="presParOf" srcId="{964CE87B-9FE5-4586-82F2-EC36FB2AC6E9}" destId="{6DCD50B7-DD3C-49E2-B2EB-16CC68569F06}" srcOrd="4" destOrd="0" presId="urn:microsoft.com/office/officeart/2008/layout/VerticalCurvedList"/>
    <dgm:cxn modelId="{2F03C5D2-53FE-465E-B91D-648552156997}" type="presParOf" srcId="{6DCD50B7-DD3C-49E2-B2EB-16CC68569F06}" destId="{C86B3A37-399D-42E3-9B98-8B30E953FF7D}" srcOrd="0" destOrd="0" presId="urn:microsoft.com/office/officeart/2008/layout/VerticalCurvedList"/>
    <dgm:cxn modelId="{C265E864-D3F4-4497-B55C-359F0A85EA9C}" type="presParOf" srcId="{964CE87B-9FE5-4586-82F2-EC36FB2AC6E9}" destId="{9B4E24BD-A70E-497A-95D6-BC00BA8B4CBC}" srcOrd="5" destOrd="0" presId="urn:microsoft.com/office/officeart/2008/layout/VerticalCurvedList"/>
    <dgm:cxn modelId="{E102B217-2296-4B08-83AD-E14A1ADD3C34}" type="presParOf" srcId="{964CE87B-9FE5-4586-82F2-EC36FB2AC6E9}" destId="{23908B7A-E279-4521-8F8C-6EB5C4948C0D}" srcOrd="6" destOrd="0" presId="urn:microsoft.com/office/officeart/2008/layout/VerticalCurvedList"/>
    <dgm:cxn modelId="{92BD0001-E23B-4262-B136-5F51E8E5A6FD}" type="presParOf" srcId="{23908B7A-E279-4521-8F8C-6EB5C4948C0D}" destId="{EB40A10F-3F89-45BB-96B9-E05EA6CC466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26590-BB0B-49BC-AA24-D4CB33BF6355}">
      <dsp:nvSpPr>
        <dsp:cNvPr id="0" name=""/>
        <dsp:cNvSpPr/>
      </dsp:nvSpPr>
      <dsp:spPr>
        <a:xfrm>
          <a:off x="-1976494" y="-306426"/>
          <a:ext cx="2363009" cy="2363009"/>
        </a:xfrm>
        <a:prstGeom prst="blockArc">
          <a:avLst>
            <a:gd name="adj1" fmla="val 18900000"/>
            <a:gd name="adj2" fmla="val 2700000"/>
            <a:gd name="adj3" fmla="val 914"/>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604FA9-A7EA-4247-91AB-DC5AE8F789AE}">
      <dsp:nvSpPr>
        <dsp:cNvPr id="0" name=""/>
        <dsp:cNvSpPr/>
      </dsp:nvSpPr>
      <dsp:spPr>
        <a:xfrm>
          <a:off x="248431" y="175015"/>
          <a:ext cx="6826072" cy="350031"/>
        </a:xfrm>
        <a:prstGeom prst="rect">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837" tIns="45720" rIns="45720" bIns="45720" numCol="1" spcCol="1270" anchor="ctr" anchorCtr="0">
          <a:noAutofit/>
        </a:bodyPr>
        <a:lstStyle/>
        <a:p>
          <a:pPr lvl="0" algn="l" defTabSz="800100">
            <a:lnSpc>
              <a:spcPct val="90000"/>
            </a:lnSpc>
            <a:spcBef>
              <a:spcPct val="0"/>
            </a:spcBef>
            <a:spcAft>
              <a:spcPct val="35000"/>
            </a:spcAft>
          </a:pPr>
          <a:r>
            <a:rPr lang="en-US" sz="1800" i="1" kern="1200" dirty="0"/>
            <a:t>Paper’s name: Stock market prediction using deep learning algorithms</a:t>
          </a:r>
          <a:endParaRPr lang="en-US" sz="1800" kern="1200" dirty="0"/>
        </a:p>
      </dsp:txBody>
      <dsp:txXfrm>
        <a:off x="248431" y="175015"/>
        <a:ext cx="6826072" cy="350031"/>
      </dsp:txXfrm>
    </dsp:sp>
    <dsp:sp modelId="{51E50DC8-AE1B-402F-8054-477DA611CEB8}">
      <dsp:nvSpPr>
        <dsp:cNvPr id="0" name=""/>
        <dsp:cNvSpPr/>
      </dsp:nvSpPr>
      <dsp:spPr>
        <a:xfrm>
          <a:off x="29662" y="131261"/>
          <a:ext cx="437539" cy="437539"/>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BBC5EA-9843-4D22-ACDA-56ED163E5326}">
      <dsp:nvSpPr>
        <dsp:cNvPr id="0" name=""/>
        <dsp:cNvSpPr/>
      </dsp:nvSpPr>
      <dsp:spPr>
        <a:xfrm>
          <a:off x="375668" y="700062"/>
          <a:ext cx="6698835" cy="350031"/>
        </a:xfrm>
        <a:prstGeom prst="rect">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837" tIns="45720" rIns="45720" bIns="45720" numCol="1" spcCol="1270" anchor="ctr" anchorCtr="0">
          <a:noAutofit/>
        </a:bodyPr>
        <a:lstStyle/>
        <a:p>
          <a:pPr lvl="0" algn="l" defTabSz="800100">
            <a:lnSpc>
              <a:spcPct val="90000"/>
            </a:lnSpc>
            <a:spcBef>
              <a:spcPct val="0"/>
            </a:spcBef>
            <a:spcAft>
              <a:spcPct val="35000"/>
            </a:spcAft>
          </a:pPr>
          <a:r>
            <a:rPr lang="en-US" sz="1800" i="1" kern="1200" dirty="0"/>
            <a:t>Date of publication: : 25 </a:t>
          </a:r>
          <a:r>
            <a:rPr lang="en-US" sz="1800" i="1" kern="1200"/>
            <a:t>July 2021</a:t>
          </a:r>
          <a:endParaRPr lang="en-US" sz="1800" i="1" kern="1200" dirty="0"/>
        </a:p>
      </dsp:txBody>
      <dsp:txXfrm>
        <a:off x="375668" y="700062"/>
        <a:ext cx="6698835" cy="350031"/>
      </dsp:txXfrm>
    </dsp:sp>
    <dsp:sp modelId="{C86B3A37-399D-42E3-9B98-8B30E953FF7D}">
      <dsp:nvSpPr>
        <dsp:cNvPr id="0" name=""/>
        <dsp:cNvSpPr/>
      </dsp:nvSpPr>
      <dsp:spPr>
        <a:xfrm>
          <a:off x="156898" y="656308"/>
          <a:ext cx="437539" cy="437539"/>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4E24BD-A70E-497A-95D6-BC00BA8B4CBC}">
      <dsp:nvSpPr>
        <dsp:cNvPr id="0" name=""/>
        <dsp:cNvSpPr/>
      </dsp:nvSpPr>
      <dsp:spPr>
        <a:xfrm>
          <a:off x="248431" y="1225109"/>
          <a:ext cx="6826072" cy="350031"/>
        </a:xfrm>
        <a:prstGeom prst="rect">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837" tIns="45720" rIns="45720" bIns="45720" numCol="1" spcCol="1270" anchor="ctr" anchorCtr="0">
          <a:noAutofit/>
        </a:bodyPr>
        <a:lstStyle/>
        <a:p>
          <a:pPr lvl="0" algn="l" defTabSz="800100">
            <a:lnSpc>
              <a:spcPct val="90000"/>
            </a:lnSpc>
            <a:spcBef>
              <a:spcPct val="0"/>
            </a:spcBef>
            <a:spcAft>
              <a:spcPct val="35000"/>
            </a:spcAft>
          </a:pPr>
          <a:r>
            <a:rPr lang="en-US" sz="1800" i="1" kern="1200" dirty="0"/>
            <a:t>Published in the</a:t>
          </a:r>
          <a:r>
            <a:rPr lang="fr-FR" sz="1800" b="0" i="1" kern="1200" dirty="0">
              <a:effectLst/>
              <a:latin typeface="-apple-system"/>
            </a:rPr>
            <a:t> CAAI Transactions on Intelligence </a:t>
          </a:r>
          <a:r>
            <a:rPr lang="fr-FR" sz="1800" b="0" i="1" kern="1200" dirty="0" err="1">
              <a:effectLst/>
              <a:latin typeface="-apple-system"/>
            </a:rPr>
            <a:t>Technology</a:t>
          </a:r>
          <a:endParaRPr lang="en-US" sz="1800" kern="1200" dirty="0"/>
        </a:p>
      </dsp:txBody>
      <dsp:txXfrm>
        <a:off x="248431" y="1225109"/>
        <a:ext cx="6826072" cy="350031"/>
      </dsp:txXfrm>
    </dsp:sp>
    <dsp:sp modelId="{EB40A10F-3F89-45BB-96B9-E05EA6CC4669}">
      <dsp:nvSpPr>
        <dsp:cNvPr id="0" name=""/>
        <dsp:cNvSpPr/>
      </dsp:nvSpPr>
      <dsp:spPr>
        <a:xfrm>
          <a:off x="29662" y="1181355"/>
          <a:ext cx="437539" cy="437539"/>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9A5869-3182-4832-B519-A9787F66F5ED}" type="datetimeFigureOut">
              <a:rPr lang="en-US" smtClean="0"/>
              <a:t>5/2/2024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1900120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A5869-3182-4832-B519-A9787F66F5ED}"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1161626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413945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245742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1527609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1939510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902639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A5869-3182-4832-B519-A9787F66F5ED}"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477679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A5869-3182-4832-B519-A9787F66F5ED}"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356867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A5869-3182-4832-B519-A9787F66F5ED}"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07474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7637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9A5869-3182-4832-B519-A9787F66F5ED}"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333711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9A5869-3182-4832-B519-A9787F66F5ED}"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061437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9A5869-3182-4832-B519-A9787F66F5ED}"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358186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A5869-3182-4832-B519-A9787F66F5ED}" type="datetimeFigureOut">
              <a:rPr lang="en-US" smtClean="0"/>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50741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A5869-3182-4832-B519-A9787F66F5ED}"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426179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A5869-3182-4832-B519-A9787F66F5ED}"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7533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9A5869-3182-4832-B519-A9787F66F5ED}" type="datetimeFigureOut">
              <a:rPr lang="en-US" smtClean="0"/>
              <a:t>5/2/2024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8026C5-CE2B-40B8-ABE3-5E83D556EC15}" type="slidenum">
              <a:rPr lang="en-US" smtClean="0"/>
              <a:t>‹#›</a:t>
            </a:fld>
            <a:endParaRPr lang="en-US"/>
          </a:p>
        </p:txBody>
      </p:sp>
    </p:spTree>
    <p:extLst>
      <p:ext uri="{BB962C8B-B14F-4D97-AF65-F5344CB8AC3E}">
        <p14:creationId xmlns:p14="http://schemas.microsoft.com/office/powerpoint/2010/main" val="410049148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soumallyabishayee/stock-price-prediction-of-apple" TargetMode="External"/><Relationship Id="rId2" Type="http://schemas.openxmlformats.org/officeDocument/2006/relationships/hyperlink" Target="https://finance.yahoo.com/quote/AAPL/?guccounter=1&amp;guce_referrer=aHR0cHM6Ly93d3cuZ29vZ2xlLmNvbS8&amp;guce_referrer_sig=AQAAAB2V6m2rKhNiQ4ihmLxEvqvGSv4fGyTZQYweUIsbxnAPH5_xFcOZhDu4qFALhDoNXUZuzV23Q6jFbA0QepiJO0KpgeV0ouHerq5Ylws4Qcn5r5XuvZdSEt6qmwKxuuREnfd-IqBp9Co5Z2wfSqJ8AGOgwpCAhdxhDyzx6IwKye9e"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A71A20-5931-4822-84F2-A7DDE019A2F5}"/>
              </a:ext>
            </a:extLst>
          </p:cNvPr>
          <p:cNvSpPr>
            <a:spLocks noGrp="1"/>
          </p:cNvSpPr>
          <p:nvPr>
            <p:ph type="ctrTitle"/>
          </p:nvPr>
        </p:nvSpPr>
        <p:spPr>
          <a:xfrm>
            <a:off x="2102777" y="1857241"/>
            <a:ext cx="8574622" cy="1004492"/>
          </a:xfrm>
        </p:spPr>
        <p:txBody>
          <a:bodyPr>
            <a:normAutofit fontScale="90000"/>
          </a:bodyPr>
          <a:lstStyle/>
          <a:p>
            <a:pPr algn="l"/>
            <a:r>
              <a:rPr lang="en-US" b="1" dirty="0"/>
              <a:t>Stock Price Prediction</a:t>
            </a:r>
          </a:p>
        </p:txBody>
      </p:sp>
      <p:sp>
        <p:nvSpPr>
          <p:cNvPr id="3" name="Subtitle 2">
            <a:extLst>
              <a:ext uri="{FF2B5EF4-FFF2-40B4-BE49-F238E27FC236}">
                <a16:creationId xmlns:a16="http://schemas.microsoft.com/office/drawing/2014/main" xmlns="" id="{AD603937-5A45-415C-A651-E2349952A4CD}"/>
              </a:ext>
            </a:extLst>
          </p:cNvPr>
          <p:cNvSpPr>
            <a:spLocks noGrp="1"/>
          </p:cNvSpPr>
          <p:nvPr>
            <p:ph type="subTitle" idx="1"/>
          </p:nvPr>
        </p:nvSpPr>
        <p:spPr>
          <a:xfrm>
            <a:off x="4767309" y="5107291"/>
            <a:ext cx="6815612" cy="575733"/>
          </a:xfrm>
        </p:spPr>
        <p:txBody>
          <a:bodyPr>
            <a:normAutofit fontScale="92500"/>
          </a:bodyPr>
          <a:lstStyle/>
          <a:p>
            <a:pPr marL="0" marR="0" algn="l">
              <a:spcBef>
                <a:spcPts val="0"/>
              </a:spcBef>
              <a:spcAft>
                <a:spcPts val="0"/>
              </a:spcAft>
            </a:pPr>
            <a:r>
              <a:rPr lang="en-AU" sz="2400" b="1" dirty="0">
                <a:effectLst/>
                <a:latin typeface="Simplified Arabic" panose="02020603050405020304" pitchFamily="18" charset="-78"/>
                <a:ea typeface="SimSun" panose="02010600030101010101" pitchFamily="2" charset="-122"/>
              </a:rPr>
              <a:t>Under the supervision: </a:t>
            </a:r>
            <a:r>
              <a:rPr lang="en-AU" sz="2400" dirty="0" err="1">
                <a:effectLst/>
                <a:latin typeface="Simplified Arabic" panose="02020603050405020304" pitchFamily="18" charset="-78"/>
                <a:ea typeface="SimSun" panose="02010600030101010101" pitchFamily="2" charset="-122"/>
              </a:rPr>
              <a:t>Prof.Dr</a:t>
            </a:r>
            <a:r>
              <a:rPr lang="en-AU" sz="2400" dirty="0">
                <a:effectLst/>
                <a:latin typeface="Simplified Arabic" panose="02020603050405020304" pitchFamily="18" charset="-78"/>
                <a:ea typeface="SimSun" panose="02010600030101010101" pitchFamily="2" charset="-122"/>
              </a:rPr>
              <a:t> </a:t>
            </a:r>
            <a:r>
              <a:rPr lang="en-AU" sz="2400" dirty="0" err="1">
                <a:latin typeface="Simplified Arabic" panose="02020603050405020304" pitchFamily="18" charset="-78"/>
                <a:ea typeface="SimSun" panose="02010600030101010101" pitchFamily="2" charset="-122"/>
              </a:rPr>
              <a:t>W</a:t>
            </a:r>
            <a:r>
              <a:rPr lang="en-AU" sz="2400" dirty="0" err="1">
                <a:effectLst/>
                <a:latin typeface="Simplified Arabic" panose="02020603050405020304" pitchFamily="18" charset="-78"/>
                <a:ea typeface="SimSun" panose="02010600030101010101" pitchFamily="2" charset="-122"/>
              </a:rPr>
              <a:t>essam</a:t>
            </a:r>
            <a:r>
              <a:rPr lang="en-AU" sz="2400" dirty="0">
                <a:effectLst/>
                <a:latin typeface="Simplified Arabic" panose="02020603050405020304" pitchFamily="18" charset="-78"/>
                <a:ea typeface="SimSun" panose="02010600030101010101" pitchFamily="2" charset="-122"/>
              </a:rPr>
              <a:t> El-</a:t>
            </a:r>
            <a:r>
              <a:rPr lang="en-AU" sz="2400" dirty="0" err="1">
                <a:effectLst/>
                <a:latin typeface="Simplified Arabic" panose="02020603050405020304" pitchFamily="18" charset="-78"/>
                <a:ea typeface="SimSun" panose="02010600030101010101" pitchFamily="2" charset="-122"/>
              </a:rPr>
              <a:t>Behaidy</a:t>
            </a:r>
            <a:r>
              <a:rPr lang="en-US" sz="2800" dirty="0"/>
              <a:t> </a:t>
            </a:r>
          </a:p>
          <a:p>
            <a:endParaRPr lang="en-US" dirty="0"/>
          </a:p>
        </p:txBody>
      </p:sp>
      <p:sp>
        <p:nvSpPr>
          <p:cNvPr id="5" name="TextBox 4">
            <a:extLst>
              <a:ext uri="{FF2B5EF4-FFF2-40B4-BE49-F238E27FC236}">
                <a16:creationId xmlns:a16="http://schemas.microsoft.com/office/drawing/2014/main" xmlns="" id="{A731A7C8-D1F0-3FDC-BEF1-CCF8DF51F199}"/>
              </a:ext>
            </a:extLst>
          </p:cNvPr>
          <p:cNvSpPr txBox="1"/>
          <p:nvPr/>
        </p:nvSpPr>
        <p:spPr>
          <a:xfrm>
            <a:off x="4192479" y="3052711"/>
            <a:ext cx="2510161" cy="1754326"/>
          </a:xfrm>
          <a:prstGeom prst="rect">
            <a:avLst/>
          </a:prstGeom>
          <a:noFill/>
        </p:spPr>
        <p:txBody>
          <a:bodyPr wrap="square">
            <a:spAutoFit/>
          </a:bodyPr>
          <a:lstStyle/>
          <a:p>
            <a:pPr algn="l">
              <a:lnSpc>
                <a:spcPct val="150000"/>
              </a:lnSpc>
            </a:pPr>
            <a:r>
              <a:rPr lang="en-US" sz="1800" b="1" dirty="0"/>
              <a:t>Team Member:</a:t>
            </a:r>
          </a:p>
          <a:p>
            <a:pPr marL="285750" indent="-285750" algn="l">
              <a:lnSpc>
                <a:spcPct val="150000"/>
              </a:lnSpc>
              <a:buFont typeface="Arial" panose="020B0604020202020204" pitchFamily="34" charset="0"/>
              <a:buChar char="•"/>
            </a:pPr>
            <a:r>
              <a:rPr lang="en-US" sz="1800" dirty="0"/>
              <a:t>Dana </a:t>
            </a:r>
            <a:r>
              <a:rPr lang="en-US" dirty="0" smtClean="0"/>
              <a:t>A</a:t>
            </a:r>
            <a:r>
              <a:rPr lang="en-US" sz="1800" dirty="0" smtClean="0"/>
              <a:t>boelyazid</a:t>
            </a:r>
            <a:endParaRPr lang="en-US" sz="1800" dirty="0"/>
          </a:p>
          <a:p>
            <a:pPr marL="285750" indent="-285750" algn="l">
              <a:lnSpc>
                <a:spcPct val="150000"/>
              </a:lnSpc>
              <a:buFont typeface="Arial" panose="020B0604020202020204" pitchFamily="34" charset="0"/>
              <a:buChar char="•"/>
            </a:pPr>
            <a:r>
              <a:rPr lang="en-US" sz="1800" dirty="0"/>
              <a:t>Eman </a:t>
            </a:r>
            <a:r>
              <a:rPr lang="en-US" dirty="0"/>
              <a:t>Taher</a:t>
            </a:r>
            <a:endParaRPr lang="en-US" sz="1800" dirty="0"/>
          </a:p>
          <a:p>
            <a:pPr marL="285750" indent="-285750" algn="l">
              <a:lnSpc>
                <a:spcPct val="150000"/>
              </a:lnSpc>
              <a:buFont typeface="Arial" panose="020B0604020202020204" pitchFamily="34" charset="0"/>
              <a:buChar char="•"/>
            </a:pPr>
            <a:r>
              <a:rPr lang="en-US" sz="1800" dirty="0"/>
              <a:t>Yomna </a:t>
            </a:r>
            <a:r>
              <a:rPr lang="en-US" dirty="0"/>
              <a:t>T</a:t>
            </a:r>
            <a:r>
              <a:rPr lang="en-US" sz="1800" dirty="0"/>
              <a:t>arek</a:t>
            </a:r>
          </a:p>
        </p:txBody>
      </p:sp>
    </p:spTree>
    <p:extLst>
      <p:ext uri="{BB962C8B-B14F-4D97-AF65-F5344CB8AC3E}">
        <p14:creationId xmlns:p14="http://schemas.microsoft.com/office/powerpoint/2010/main" val="3678992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94A25-1010-C357-7BC4-494BA9F7A98B}"/>
              </a:ext>
            </a:extLst>
          </p:cNvPr>
          <p:cNvSpPr>
            <a:spLocks noGrp="1"/>
          </p:cNvSpPr>
          <p:nvPr>
            <p:ph type="title"/>
          </p:nvPr>
        </p:nvSpPr>
        <p:spPr>
          <a:xfrm>
            <a:off x="1448800" y="320337"/>
            <a:ext cx="10018713" cy="1752599"/>
          </a:xfrm>
        </p:spPr>
        <p:txBody>
          <a:bodyPr/>
          <a:lstStyle/>
          <a:p>
            <a:r>
              <a:rPr lang="en-US" dirty="0"/>
              <a:t>System Implementation </a:t>
            </a:r>
          </a:p>
        </p:txBody>
      </p:sp>
      <p:sp>
        <p:nvSpPr>
          <p:cNvPr id="3" name="Content Placeholder 2">
            <a:extLst>
              <a:ext uri="{FF2B5EF4-FFF2-40B4-BE49-F238E27FC236}">
                <a16:creationId xmlns:a16="http://schemas.microsoft.com/office/drawing/2014/main" xmlns="" id="{91F0C63E-1E76-FC31-4D56-9C494553AAA7}"/>
              </a:ext>
            </a:extLst>
          </p:cNvPr>
          <p:cNvSpPr>
            <a:spLocks noGrp="1"/>
          </p:cNvSpPr>
          <p:nvPr>
            <p:ph idx="1"/>
          </p:nvPr>
        </p:nvSpPr>
        <p:spPr>
          <a:xfrm>
            <a:off x="1777275" y="2072936"/>
            <a:ext cx="5484660" cy="4540928"/>
          </a:xfrm>
        </p:spPr>
        <p:txBody>
          <a:bodyPr>
            <a:normAutofit/>
          </a:bodyPr>
          <a:lstStyle/>
          <a:p>
            <a:pPr marL="457200" indent="-457200">
              <a:lnSpc>
                <a:spcPct val="150000"/>
              </a:lnSpc>
              <a:buFont typeface="+mj-lt"/>
              <a:buAutoNum type="arabicPeriod"/>
            </a:pPr>
            <a:r>
              <a:rPr lang="en-US" dirty="0"/>
              <a:t>Load Dataset</a:t>
            </a:r>
          </a:p>
          <a:p>
            <a:pPr marL="457200" indent="-457200">
              <a:lnSpc>
                <a:spcPct val="150000"/>
              </a:lnSpc>
              <a:buFont typeface="+mj-lt"/>
              <a:buAutoNum type="arabicPeriod"/>
            </a:pPr>
            <a:r>
              <a:rPr lang="en-US" dirty="0"/>
              <a:t>Data Preprocessing</a:t>
            </a:r>
          </a:p>
          <a:p>
            <a:pPr marL="457200" indent="-457200">
              <a:lnSpc>
                <a:spcPct val="150000"/>
              </a:lnSpc>
              <a:buFont typeface="+mj-lt"/>
              <a:buAutoNum type="arabicPeriod"/>
            </a:pPr>
            <a:r>
              <a:rPr lang="en-US" dirty="0"/>
              <a:t>Data Normalization</a:t>
            </a:r>
          </a:p>
          <a:p>
            <a:pPr marL="457200" indent="-457200">
              <a:lnSpc>
                <a:spcPct val="150000"/>
              </a:lnSpc>
              <a:buFont typeface="+mj-lt"/>
              <a:buAutoNum type="arabicPeriod"/>
            </a:pPr>
            <a:r>
              <a:rPr lang="en-US" dirty="0"/>
              <a:t>Training The Model:  CNN &amp; LSTM</a:t>
            </a:r>
          </a:p>
          <a:p>
            <a:pPr marL="457200" indent="-457200">
              <a:lnSpc>
                <a:spcPct val="150000"/>
              </a:lnSpc>
              <a:buFont typeface="+mj-lt"/>
              <a:buAutoNum type="arabicPeriod"/>
            </a:pPr>
            <a:r>
              <a:rPr lang="en-US" dirty="0"/>
              <a:t>Testing The Model</a:t>
            </a:r>
          </a:p>
          <a:p>
            <a:pPr marL="457200" indent="-457200">
              <a:lnSpc>
                <a:spcPct val="150000"/>
              </a:lnSpc>
              <a:buFont typeface="+mj-lt"/>
              <a:buAutoNum type="arabicPeriod"/>
            </a:pPr>
            <a:r>
              <a:rPr lang="en-US" dirty="0"/>
              <a:t>Model Evaluation</a:t>
            </a:r>
          </a:p>
          <a:p>
            <a:pPr marL="0" indent="0">
              <a:buNone/>
            </a:pPr>
            <a:endParaRPr lang="en-US" dirty="0"/>
          </a:p>
        </p:txBody>
      </p:sp>
    </p:spTree>
    <p:extLst>
      <p:ext uri="{BB962C8B-B14F-4D97-AF65-F5344CB8AC3E}">
        <p14:creationId xmlns:p14="http://schemas.microsoft.com/office/powerpoint/2010/main" val="154340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151075-A8D7-7AF7-018D-6CA6C93D178A}"/>
              </a:ext>
            </a:extLst>
          </p:cNvPr>
          <p:cNvSpPr>
            <a:spLocks noGrp="1"/>
          </p:cNvSpPr>
          <p:nvPr>
            <p:ph type="title"/>
          </p:nvPr>
        </p:nvSpPr>
        <p:spPr>
          <a:xfrm>
            <a:off x="1515730" y="657225"/>
            <a:ext cx="10018713" cy="850037"/>
          </a:xfrm>
        </p:spPr>
        <p:txBody>
          <a:bodyPr/>
          <a:lstStyle/>
          <a:p>
            <a:r>
              <a:rPr lang="en-US" dirty="0"/>
              <a:t>Data Description</a:t>
            </a:r>
          </a:p>
        </p:txBody>
      </p:sp>
      <p:sp>
        <p:nvSpPr>
          <p:cNvPr id="5" name="TextBox 4">
            <a:extLst>
              <a:ext uri="{FF2B5EF4-FFF2-40B4-BE49-F238E27FC236}">
                <a16:creationId xmlns:a16="http://schemas.microsoft.com/office/drawing/2014/main" xmlns="" id="{E8A636A5-370A-8ECF-AECB-C8693839B949}"/>
              </a:ext>
            </a:extLst>
          </p:cNvPr>
          <p:cNvSpPr txBox="1"/>
          <p:nvPr/>
        </p:nvSpPr>
        <p:spPr>
          <a:xfrm>
            <a:off x="1333867" y="1459080"/>
            <a:ext cx="5191219" cy="5311198"/>
          </a:xfrm>
          <a:prstGeom prst="rect">
            <a:avLst/>
          </a:prstGeom>
          <a:noFill/>
        </p:spPr>
        <p:txBody>
          <a:bodyPr wrap="square">
            <a:spAutoFit/>
          </a:bodyPr>
          <a:lstStyle/>
          <a:p>
            <a:pPr marL="0" indent="0">
              <a:lnSpc>
                <a:spcPct val="110000"/>
              </a:lnSpc>
              <a:buNone/>
            </a:pPr>
            <a:r>
              <a:rPr lang="en-US"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rPr>
              <a:t>Getting the Data</a:t>
            </a:r>
            <a:endParaRPr lang="en-US" b="1"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0000"/>
              </a:lnSpc>
              <a:spcBef>
                <a:spcPts val="0"/>
              </a:spcBef>
              <a:spcAft>
                <a:spcPts val="1000"/>
              </a:spcAft>
              <a:buNone/>
              <a:tabLst>
                <a:tab pos="228600" algn="l"/>
                <a:tab pos="40005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The first step is to get the data and load it to memory. We will get our stock data from the </a:t>
            </a:r>
            <a:r>
              <a:rPr lang="en-US" sz="1600" dirty="0">
                <a:effectLst/>
                <a:latin typeface="Times New Roman" panose="02020603050405020304" pitchFamily="18" charset="0"/>
                <a:ea typeface="Calibri" panose="020F0502020204030204" pitchFamily="34" charset="0"/>
                <a:cs typeface="Arial" panose="020B0604020202020204" pitchFamily="34" charset="0"/>
                <a:hlinkClick r:id="rId2"/>
              </a:rPr>
              <a:t>Yahoo Finance </a:t>
            </a:r>
            <a:r>
              <a:rPr lang="en-US" sz="1600" dirty="0" smtClean="0">
                <a:effectLst/>
                <a:latin typeface="Times New Roman" panose="02020603050405020304" pitchFamily="18" charset="0"/>
                <a:ea typeface="Calibri" panose="020F0502020204030204" pitchFamily="34" charset="0"/>
                <a:cs typeface="Arial" panose="020B0604020202020204" pitchFamily="34" charset="0"/>
                <a:hlinkClick r:id="rId2"/>
              </a:rPr>
              <a:t>website</a:t>
            </a:r>
            <a:r>
              <a:rPr lang="en-US" sz="1600" dirty="0" smtClean="0">
                <a:effectLst/>
                <a:latin typeface="Times New Roman" panose="02020603050405020304" pitchFamily="18" charset="0"/>
                <a:ea typeface="Calibri" panose="020F0502020204030204" pitchFamily="34" charset="0"/>
                <a:cs typeface="Arial" panose="020B0604020202020204" pitchFamily="34" charset="0"/>
              </a:rPr>
              <a:t> and </a:t>
            </a:r>
            <a:r>
              <a:rPr lang="en-US" sz="1600" dirty="0" smtClean="0">
                <a:effectLst/>
                <a:latin typeface="Times New Roman" panose="02020603050405020304" pitchFamily="18" charset="0"/>
                <a:ea typeface="Calibri" panose="020F0502020204030204" pitchFamily="34" charset="0"/>
                <a:cs typeface="Arial" panose="020B0604020202020204" pitchFamily="34" charset="0"/>
                <a:hlinkClick r:id="rId3"/>
              </a:rPr>
              <a:t>Kaggle</a:t>
            </a:r>
            <a:r>
              <a:rPr lang="en-US" sz="1600" dirty="0" smtClean="0">
                <a:effectLst/>
                <a:latin typeface="Times New Roman" panose="02020603050405020304" pitchFamily="18" charset="0"/>
                <a:ea typeface="Calibri" panose="020F0502020204030204" pitchFamily="34" charset="0"/>
                <a:cs typeface="Arial" panose="020B0604020202020204" pitchFamily="34" charset="0"/>
              </a:rPr>
              <a:t>. </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pPr>
              <a:lnSpc>
                <a:spcPct val="110000"/>
              </a:lnSpc>
              <a:spcAft>
                <a:spcPts val="1000"/>
              </a:spcAft>
              <a:tabLst>
                <a:tab pos="228600" algn="l"/>
                <a:tab pos="400050" algn="l"/>
              </a:tabLst>
            </a:pPr>
            <a:r>
              <a:rPr lang="en-US" sz="1600" dirty="0" smtClean="0"/>
              <a:t>The </a:t>
            </a:r>
            <a:r>
              <a:rPr lang="en-US" sz="1600" dirty="0"/>
              <a:t>first dataset is sourced from the </a:t>
            </a:r>
            <a:r>
              <a:rPr lang="en-US" sz="1600" dirty="0">
                <a:latin typeface="Times New Roman" panose="02020603050405020304" pitchFamily="18" charset="0"/>
                <a:ea typeface="Calibri" panose="020F0502020204030204" pitchFamily="34" charset="0"/>
                <a:cs typeface="Arial" panose="020B0604020202020204" pitchFamily="34" charset="0"/>
                <a:hlinkClick r:id="rId2"/>
              </a:rPr>
              <a:t>Yahoo Finance </a:t>
            </a:r>
            <a:r>
              <a:rPr lang="en-US" sz="1600" dirty="0" smtClean="0">
                <a:latin typeface="Times New Roman" panose="02020603050405020304" pitchFamily="18" charset="0"/>
                <a:ea typeface="Calibri" panose="020F0502020204030204" pitchFamily="34" charset="0"/>
                <a:cs typeface="Arial" panose="020B0604020202020204" pitchFamily="34" charset="0"/>
                <a:hlinkClick r:id="rId2"/>
              </a:rPr>
              <a:t>website</a:t>
            </a:r>
            <a:r>
              <a:rPr lang="en-US" sz="1600" dirty="0" smtClean="0"/>
              <a:t>, </a:t>
            </a:r>
            <a:r>
              <a:rPr lang="en-US" sz="1600" dirty="0"/>
              <a:t>covering Apple stock data from </a:t>
            </a:r>
            <a:r>
              <a:rPr lang="en-US" sz="1600" dirty="0">
                <a:latin typeface="Times New Roman" panose="02020603050405020304" pitchFamily="18" charset="0"/>
                <a:ea typeface="Calibri" panose="020F0502020204030204" pitchFamily="34" charset="0"/>
                <a:cs typeface="Arial" panose="020B0604020202020204" pitchFamily="34" charset="0"/>
              </a:rPr>
              <a:t>2007 to 2023</a:t>
            </a:r>
            <a:r>
              <a:rPr lang="en-US" sz="1600" dirty="0"/>
              <a:t>. This dataset consists of </a:t>
            </a:r>
            <a:r>
              <a:rPr lang="en-US" sz="1600" dirty="0">
                <a:latin typeface="Times New Roman" panose="02020603050405020304" pitchFamily="18" charset="0"/>
                <a:ea typeface="Calibri" panose="020F0502020204030204" pitchFamily="34" charset="0"/>
                <a:cs typeface="Arial" panose="020B0604020202020204" pitchFamily="34" charset="0"/>
              </a:rPr>
              <a:t>4027 rows </a:t>
            </a:r>
            <a:r>
              <a:rPr lang="en-US" sz="1600" dirty="0"/>
              <a:t>and appears to represent stock market data.</a:t>
            </a:r>
            <a:endParaRPr lang="en-US" sz="1600" dirty="0" smtClean="0">
              <a:effectLst/>
              <a:latin typeface="Times New Roman" panose="02020603050405020304" pitchFamily="18" charset="0"/>
              <a:ea typeface="Calibri" panose="020F0502020204030204" pitchFamily="34" charset="0"/>
              <a:cs typeface="Arial" panose="020B0604020202020204" pitchFamily="34" charset="0"/>
            </a:endParaRPr>
          </a:p>
          <a:p>
            <a:pPr>
              <a:lnSpc>
                <a:spcPct val="110000"/>
              </a:lnSpc>
              <a:spcAft>
                <a:spcPts val="1000"/>
              </a:spcAft>
              <a:tabLst>
                <a:tab pos="228600" algn="l"/>
                <a:tab pos="400050" algn="l"/>
              </a:tabLst>
            </a:pPr>
            <a:r>
              <a:rPr lang="en-US" sz="1600" dirty="0"/>
              <a:t>The second dataset is sourced from </a:t>
            </a:r>
            <a:r>
              <a:rPr lang="en-US" sz="1600" dirty="0" smtClean="0">
                <a:latin typeface="Times New Roman" panose="02020603050405020304" pitchFamily="18" charset="0"/>
                <a:ea typeface="Calibri" panose="020F0502020204030204" pitchFamily="34" charset="0"/>
                <a:cs typeface="Arial" panose="020B0604020202020204" pitchFamily="34" charset="0"/>
                <a:hlinkClick r:id="rId3"/>
              </a:rPr>
              <a:t>Kaggle</a:t>
            </a:r>
            <a:r>
              <a:rPr lang="en-US" sz="1600" dirty="0" smtClean="0"/>
              <a:t>, </a:t>
            </a:r>
            <a:r>
              <a:rPr lang="en-US" sz="1600" dirty="0"/>
              <a:t>covering Apple stock data from </a:t>
            </a:r>
            <a:r>
              <a:rPr lang="en-US" sz="1600" dirty="0">
                <a:latin typeface="Times New Roman" panose="02020603050405020304" pitchFamily="18" charset="0"/>
                <a:ea typeface="Calibri" panose="020F0502020204030204" pitchFamily="34" charset="0"/>
                <a:cs typeface="Arial" panose="020B0604020202020204" pitchFamily="34" charset="0"/>
              </a:rPr>
              <a:t>2010 to 2016</a:t>
            </a:r>
            <a:r>
              <a:rPr lang="en-US" sz="1600" dirty="0"/>
              <a:t>. This dataset consists </a:t>
            </a:r>
            <a:r>
              <a:rPr lang="en-US" sz="1600" dirty="0">
                <a:latin typeface="Times New Roman" panose="02020603050405020304" pitchFamily="18" charset="0"/>
                <a:ea typeface="Calibri" panose="020F0502020204030204" pitchFamily="34" charset="0"/>
                <a:cs typeface="Arial" panose="020B0604020202020204" pitchFamily="34" charset="0"/>
              </a:rPr>
              <a:t>of 1726 </a:t>
            </a:r>
            <a:r>
              <a:rPr lang="en-US" sz="1600" dirty="0"/>
              <a:t>rows and appears to represent stock market data. </a:t>
            </a:r>
            <a:endParaRPr lang="en-US" sz="1600" dirty="0" smtClean="0"/>
          </a:p>
          <a:p>
            <a:pPr>
              <a:lnSpc>
                <a:spcPct val="110000"/>
              </a:lnSpc>
              <a:spcAft>
                <a:spcPts val="1000"/>
              </a:spcAft>
              <a:tabLst>
                <a:tab pos="228600" algn="l"/>
                <a:tab pos="400050" algn="l"/>
              </a:tabLst>
            </a:pPr>
            <a:r>
              <a:rPr lang="en-US" sz="1600" b="1" dirty="0" smtClean="0">
                <a:effectLst/>
                <a:latin typeface="Times New Roman" panose="02020603050405020304" pitchFamily="18" charset="0"/>
                <a:ea typeface="Calibri" panose="020F0502020204030204" pitchFamily="34" charset="0"/>
                <a:cs typeface="Arial" panose="020B0604020202020204" pitchFamily="34" charset="0"/>
              </a:rPr>
              <a:t>Understanding </a:t>
            </a:r>
            <a:r>
              <a:rPr lang="en-US" sz="1600" b="1" dirty="0">
                <a:effectLst/>
                <a:latin typeface="Times New Roman" panose="02020603050405020304" pitchFamily="18" charset="0"/>
                <a:ea typeface="Calibri" panose="020F0502020204030204" pitchFamily="34" charset="0"/>
                <a:cs typeface="Arial" panose="020B0604020202020204" pitchFamily="34" charset="0"/>
              </a:rPr>
              <a:t>the Columns: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Arial" panose="020B0604020202020204" pitchFamily="34" charset="0"/>
              </a:rPr>
              <a:t>Date:</a:t>
            </a:r>
            <a:r>
              <a:rPr lang="en-US" sz="1400" dirty="0">
                <a:effectLst/>
                <a:latin typeface="Times New Roman" panose="02020603050405020304" pitchFamily="18" charset="0"/>
                <a:ea typeface="Calibri" panose="020F0502020204030204" pitchFamily="34" charset="0"/>
                <a:cs typeface="Arial" panose="020B0604020202020204" pitchFamily="34" charset="0"/>
              </a:rPr>
              <a:t> Represents the date of the stock market data.</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Arial" panose="020B0604020202020204" pitchFamily="34" charset="0"/>
              </a:rPr>
              <a:t>Open, High, Low, Close:</a:t>
            </a:r>
            <a:r>
              <a:rPr lang="en-US" sz="1400" dirty="0">
                <a:effectLst/>
                <a:latin typeface="Times New Roman" panose="02020603050405020304" pitchFamily="18" charset="0"/>
                <a:ea typeface="Calibri" panose="020F0502020204030204" pitchFamily="34" charset="0"/>
                <a:cs typeface="Arial" panose="020B0604020202020204" pitchFamily="34" charset="0"/>
              </a:rPr>
              <a:t> These are typical OHLC prices for stocks.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Arial" panose="020B0604020202020204" pitchFamily="34" charset="0"/>
              </a:rPr>
              <a:t>Adj Close:</a:t>
            </a:r>
            <a:r>
              <a:rPr lang="en-US" sz="1400" dirty="0">
                <a:effectLst/>
                <a:latin typeface="Times New Roman" panose="02020603050405020304" pitchFamily="18" charset="0"/>
                <a:ea typeface="Calibri" panose="020F0502020204030204" pitchFamily="34" charset="0"/>
                <a:cs typeface="Arial" panose="020B0604020202020204" pitchFamily="34" charset="0"/>
              </a:rPr>
              <a:t> Adjusted closing price, which accounts for corporate actions such as dividends, stock splits, etc.</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0000"/>
              </a:lnSpc>
              <a:spcBef>
                <a:spcPts val="0"/>
              </a:spcBef>
              <a:spcAft>
                <a:spcPts val="1000"/>
              </a:spcAft>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Arial" panose="020B0604020202020204" pitchFamily="34" charset="0"/>
              </a:rPr>
              <a:t>Volume:</a:t>
            </a:r>
            <a:r>
              <a:rPr lang="en-US" sz="1400" dirty="0">
                <a:effectLst/>
                <a:latin typeface="Times New Roman" panose="02020603050405020304" pitchFamily="18" charset="0"/>
                <a:ea typeface="Calibri" panose="020F0502020204030204" pitchFamily="34" charset="0"/>
                <a:cs typeface="Arial" panose="020B0604020202020204" pitchFamily="34" charset="0"/>
              </a:rPr>
              <a:t> the number of shares traded on a given day.</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descr="A table of numbers and a few words&#10;&#10;Description automatically generated with medium confidence">
            <a:extLst>
              <a:ext uri="{FF2B5EF4-FFF2-40B4-BE49-F238E27FC236}">
                <a16:creationId xmlns:a16="http://schemas.microsoft.com/office/drawing/2014/main" xmlns="" id="{00032004-846C-4543-3885-A0D5FCA18E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525087" y="1643940"/>
            <a:ext cx="5485938" cy="4508236"/>
          </a:xfrm>
          <a:prstGeom prst="rect">
            <a:avLst/>
          </a:prstGeom>
          <a:noFill/>
        </p:spPr>
      </p:pic>
    </p:spTree>
    <p:extLst>
      <p:ext uri="{BB962C8B-B14F-4D97-AF65-F5344CB8AC3E}">
        <p14:creationId xmlns:p14="http://schemas.microsoft.com/office/powerpoint/2010/main" val="53623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E1E5D4-848B-8571-5618-4D74ABC7FDA2}"/>
              </a:ext>
            </a:extLst>
          </p:cNvPr>
          <p:cNvSpPr>
            <a:spLocks noGrp="1"/>
          </p:cNvSpPr>
          <p:nvPr>
            <p:ph type="title"/>
          </p:nvPr>
        </p:nvSpPr>
        <p:spPr>
          <a:xfrm>
            <a:off x="1351146" y="2345924"/>
            <a:ext cx="10018713" cy="1752599"/>
          </a:xfrm>
        </p:spPr>
        <p:txBody>
          <a:bodyPr/>
          <a:lstStyle/>
          <a:p>
            <a:r>
              <a:rPr lang="en-US" dirty="0"/>
              <a:t>THANKS</a:t>
            </a:r>
          </a:p>
        </p:txBody>
      </p:sp>
    </p:spTree>
    <p:extLst>
      <p:ext uri="{BB962C8B-B14F-4D97-AF65-F5344CB8AC3E}">
        <p14:creationId xmlns:p14="http://schemas.microsoft.com/office/powerpoint/2010/main" val="256047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D4A5CB-782E-45C6-B46A-16991F79C5A6}"/>
              </a:ext>
            </a:extLst>
          </p:cNvPr>
          <p:cNvSpPr>
            <a:spLocks noGrp="1"/>
          </p:cNvSpPr>
          <p:nvPr>
            <p:ph type="title"/>
          </p:nvPr>
        </p:nvSpPr>
        <p:spPr>
          <a:xfrm>
            <a:off x="1484311" y="685800"/>
            <a:ext cx="10018713" cy="916757"/>
          </a:xfrm>
        </p:spPr>
        <p:txBody>
          <a:bodyPr/>
          <a:lstStyle/>
          <a:p>
            <a:pPr algn="l"/>
            <a:r>
              <a:rPr lang="en-US" u="sng" dirty="0">
                <a:solidFill>
                  <a:schemeClr val="accent5">
                    <a:lumMod val="50000"/>
                  </a:schemeClr>
                </a:solidFill>
              </a:rPr>
              <a:t>Content </a:t>
            </a:r>
          </a:p>
        </p:txBody>
      </p:sp>
      <p:sp>
        <p:nvSpPr>
          <p:cNvPr id="3" name="Content Placeholder 2">
            <a:extLst>
              <a:ext uri="{FF2B5EF4-FFF2-40B4-BE49-F238E27FC236}">
                <a16:creationId xmlns:a16="http://schemas.microsoft.com/office/drawing/2014/main" xmlns="" id="{E8E39FE1-3AED-461F-B0F7-1C140D9F81BE}"/>
              </a:ext>
            </a:extLst>
          </p:cNvPr>
          <p:cNvSpPr>
            <a:spLocks noGrp="1"/>
          </p:cNvSpPr>
          <p:nvPr>
            <p:ph idx="1"/>
          </p:nvPr>
        </p:nvSpPr>
        <p:spPr>
          <a:xfrm>
            <a:off x="1484310" y="1932495"/>
            <a:ext cx="10018713" cy="3858705"/>
          </a:xfrm>
        </p:spPr>
        <p:txBody>
          <a:bodyPr/>
          <a:lstStyle/>
          <a:p>
            <a:r>
              <a:rPr lang="en-US" sz="2000" dirty="0"/>
              <a:t>Brief notes about the paper and the problem solved by it </a:t>
            </a:r>
          </a:p>
          <a:p>
            <a:r>
              <a:rPr lang="en-US" sz="2000" dirty="0"/>
              <a:t>The architecture has been used to solve the problem  and its result, the dataset used </a:t>
            </a:r>
          </a:p>
          <a:p>
            <a:r>
              <a:rPr lang="en-US" sz="2000" dirty="0"/>
              <a:t>Our architecture and the new dataset </a:t>
            </a:r>
          </a:p>
          <a:p>
            <a:r>
              <a:rPr lang="en-US" sz="2000" dirty="0"/>
              <a:t>Comparison between paper architecture and the new architecture</a:t>
            </a:r>
          </a:p>
          <a:p>
            <a:endParaRPr lang="en-US" dirty="0"/>
          </a:p>
        </p:txBody>
      </p:sp>
    </p:spTree>
    <p:extLst>
      <p:ext uri="{BB962C8B-B14F-4D97-AF65-F5344CB8AC3E}">
        <p14:creationId xmlns:p14="http://schemas.microsoft.com/office/powerpoint/2010/main" val="243393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9A9732-11C4-4050-A627-CAE64421F9D7}"/>
              </a:ext>
            </a:extLst>
          </p:cNvPr>
          <p:cNvSpPr>
            <a:spLocks noGrp="1"/>
          </p:cNvSpPr>
          <p:nvPr>
            <p:ph type="title"/>
          </p:nvPr>
        </p:nvSpPr>
        <p:spPr>
          <a:xfrm>
            <a:off x="1484311" y="685800"/>
            <a:ext cx="10018713" cy="992171"/>
          </a:xfrm>
        </p:spPr>
        <p:txBody>
          <a:bodyPr/>
          <a:lstStyle/>
          <a:p>
            <a:pPr algn="l"/>
            <a:r>
              <a:rPr lang="en-US" sz="4000" u="sng" dirty="0">
                <a:solidFill>
                  <a:schemeClr val="accent5">
                    <a:lumMod val="50000"/>
                  </a:schemeClr>
                </a:solidFill>
              </a:rPr>
              <a:t>Brief notes about the paper</a:t>
            </a:r>
            <a:endParaRPr lang="en-US" u="sng" dirty="0">
              <a:solidFill>
                <a:schemeClr val="accent5">
                  <a:lumMod val="50000"/>
                </a:schemeClr>
              </a:solidFill>
            </a:endParaRPr>
          </a:p>
        </p:txBody>
      </p:sp>
      <p:sp>
        <p:nvSpPr>
          <p:cNvPr id="3" name="Content Placeholder 2">
            <a:extLst>
              <a:ext uri="{FF2B5EF4-FFF2-40B4-BE49-F238E27FC236}">
                <a16:creationId xmlns:a16="http://schemas.microsoft.com/office/drawing/2014/main" xmlns="" id="{C9DC96D7-92FC-4870-AFE6-6B00541B4452}"/>
              </a:ext>
            </a:extLst>
          </p:cNvPr>
          <p:cNvSpPr>
            <a:spLocks noGrp="1"/>
          </p:cNvSpPr>
          <p:nvPr>
            <p:ph idx="1"/>
          </p:nvPr>
        </p:nvSpPr>
        <p:spPr>
          <a:xfrm>
            <a:off x="1484310" y="2036191"/>
            <a:ext cx="10018713" cy="3755010"/>
          </a:xfrm>
        </p:spPr>
        <p:txBody>
          <a:bodyPr>
            <a:normAutofit fontScale="92500"/>
          </a:bodyPr>
          <a:lstStyle/>
          <a:p>
            <a:endParaRPr lang="fr-FR" sz="1800" b="1" dirty="0">
              <a:latin typeface="-apple-system"/>
            </a:endParaRPr>
          </a:p>
          <a:p>
            <a:endParaRPr lang="fr-FR" sz="1800" b="1" dirty="0">
              <a:latin typeface="-apple-system"/>
            </a:endParaRPr>
          </a:p>
          <a:p>
            <a:endParaRPr lang="fr-FR" sz="1800" b="1" dirty="0">
              <a:latin typeface="-apple-system"/>
            </a:endParaRPr>
          </a:p>
          <a:p>
            <a:endParaRPr lang="fr-FR" sz="1800" b="1" dirty="0">
              <a:latin typeface="-apple-system"/>
            </a:endParaRPr>
          </a:p>
          <a:p>
            <a:r>
              <a:rPr lang="fr-FR" sz="1800" b="1" dirty="0" err="1">
                <a:latin typeface="-apple-system"/>
              </a:rPr>
              <a:t>Problem</a:t>
            </a:r>
            <a:r>
              <a:rPr lang="fr-FR" sz="1800" b="1" dirty="0">
                <a:latin typeface="-apple-system"/>
              </a:rPr>
              <a:t> </a:t>
            </a:r>
            <a:r>
              <a:rPr lang="fr-FR" sz="1800" b="1" dirty="0" err="1">
                <a:latin typeface="-apple-system"/>
              </a:rPr>
              <a:t>solved</a:t>
            </a:r>
            <a:r>
              <a:rPr lang="fr-FR" sz="1800" b="1" dirty="0">
                <a:latin typeface="-apple-system"/>
              </a:rPr>
              <a:t> by </a:t>
            </a:r>
            <a:r>
              <a:rPr lang="fr-FR" sz="1800" b="1" dirty="0" err="1">
                <a:latin typeface="-apple-system"/>
              </a:rPr>
              <a:t>this</a:t>
            </a:r>
            <a:r>
              <a:rPr lang="fr-FR" sz="1800" b="1" dirty="0">
                <a:latin typeface="-apple-system"/>
              </a:rPr>
              <a:t> </a:t>
            </a:r>
            <a:r>
              <a:rPr lang="fr-FR" sz="1800" b="1" dirty="0" err="1">
                <a:latin typeface="-apple-system"/>
              </a:rPr>
              <a:t>paper</a:t>
            </a:r>
            <a:r>
              <a:rPr lang="fr-FR" sz="1800" dirty="0">
                <a:latin typeface="-apple-system"/>
              </a:rPr>
              <a:t>: </a:t>
            </a:r>
          </a:p>
          <a:p>
            <a:r>
              <a:rPr lang="en-US" sz="1800" dirty="0">
                <a:latin typeface="-apple-system"/>
              </a:rPr>
              <a:t>this paper addresses the problem of predicting stock market values accurately, especially during extreme market fluctuations such as the peak phase of the COVID-19 pandemic in March and April 2020. The study aims to provide insights into how to predict stock market values for consecutive days, even in volatile market conditions, to assist in making informed financial decisions .The researchers propose and compare different deep learning algorithms, including Backpropagation Artificial Neural Network and Convolutional Neural Network, to achieve high prediction accuracy </a:t>
            </a:r>
            <a:endParaRPr lang="fr-FR" sz="1800" dirty="0">
              <a:latin typeface="-apple-system"/>
            </a:endParaRPr>
          </a:p>
          <a:p>
            <a:endParaRPr lang="en-US" dirty="0"/>
          </a:p>
        </p:txBody>
      </p:sp>
      <p:graphicFrame>
        <p:nvGraphicFramePr>
          <p:cNvPr id="4" name="Diagram 3">
            <a:extLst>
              <a:ext uri="{FF2B5EF4-FFF2-40B4-BE49-F238E27FC236}">
                <a16:creationId xmlns:a16="http://schemas.microsoft.com/office/drawing/2014/main" xmlns="" id="{2F6A69D9-A376-4A04-955F-4718B2283831}"/>
              </a:ext>
            </a:extLst>
          </p:cNvPr>
          <p:cNvGraphicFramePr/>
          <p:nvPr>
            <p:extLst>
              <p:ext uri="{D42A27DB-BD31-4B8C-83A1-F6EECF244321}">
                <p14:modId xmlns:p14="http://schemas.microsoft.com/office/powerpoint/2010/main" val="931766339"/>
              </p:ext>
            </p:extLst>
          </p:nvPr>
        </p:nvGraphicFramePr>
        <p:xfrm>
          <a:off x="1730342" y="1677971"/>
          <a:ext cx="7093146" cy="1750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455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65EBC0-6D59-46E8-8F89-BCEE1C989312}"/>
              </a:ext>
            </a:extLst>
          </p:cNvPr>
          <p:cNvSpPr>
            <a:spLocks noGrp="1"/>
          </p:cNvSpPr>
          <p:nvPr>
            <p:ph type="title"/>
          </p:nvPr>
        </p:nvSpPr>
        <p:spPr>
          <a:xfrm>
            <a:off x="1484311" y="685800"/>
            <a:ext cx="10018713" cy="784781"/>
          </a:xfrm>
        </p:spPr>
        <p:txBody>
          <a:bodyPr/>
          <a:lstStyle/>
          <a:p>
            <a:pPr algn="l"/>
            <a:r>
              <a:rPr lang="en-US" sz="4000" u="sng" dirty="0">
                <a:solidFill>
                  <a:schemeClr val="accent5">
                    <a:lumMod val="50000"/>
                  </a:schemeClr>
                </a:solidFill>
              </a:rPr>
              <a:t>The architecture&amp; dataset</a:t>
            </a:r>
            <a:endParaRPr lang="en-US" u="sng" dirty="0">
              <a:solidFill>
                <a:schemeClr val="accent5">
                  <a:lumMod val="50000"/>
                </a:schemeClr>
              </a:solidFill>
            </a:endParaRPr>
          </a:p>
        </p:txBody>
      </p:sp>
      <p:sp>
        <p:nvSpPr>
          <p:cNvPr id="3" name="Content Placeholder 2">
            <a:extLst>
              <a:ext uri="{FF2B5EF4-FFF2-40B4-BE49-F238E27FC236}">
                <a16:creationId xmlns:a16="http://schemas.microsoft.com/office/drawing/2014/main" xmlns="" id="{C00F51FF-CFC3-459F-8089-5DE7D8455C55}"/>
              </a:ext>
            </a:extLst>
          </p:cNvPr>
          <p:cNvSpPr>
            <a:spLocks noGrp="1"/>
          </p:cNvSpPr>
          <p:nvPr>
            <p:ph idx="1"/>
          </p:nvPr>
        </p:nvSpPr>
        <p:spPr>
          <a:xfrm>
            <a:off x="1527142" y="1621411"/>
            <a:ext cx="9975881" cy="4260916"/>
          </a:xfrm>
        </p:spPr>
        <p:txBody>
          <a:bodyPr>
            <a:normAutofit/>
          </a:bodyPr>
          <a:lstStyle/>
          <a:p>
            <a:pPr algn="l">
              <a:buFont typeface="+mj-lt"/>
              <a:buAutoNum type="arabicPeriod"/>
            </a:pPr>
            <a:endParaRPr lang="en-US" sz="2000" b="1" i="0" dirty="0">
              <a:effectLst/>
              <a:latin typeface="-apple-system"/>
            </a:endParaRPr>
          </a:p>
          <a:p>
            <a:pPr algn="l">
              <a:buFont typeface="+mj-lt"/>
              <a:buAutoNum type="arabicPeriod"/>
            </a:pPr>
            <a:r>
              <a:rPr lang="en-US" sz="2000" b="1" i="0" dirty="0">
                <a:effectLst/>
                <a:latin typeface="-apple-system"/>
              </a:rPr>
              <a:t>Backpropagation Artificial Neural Network</a:t>
            </a:r>
            <a:r>
              <a:rPr lang="en-US" sz="2000" b="0" i="0" dirty="0">
                <a:effectLst/>
                <a:latin typeface="-apple-system"/>
              </a:rPr>
              <a:t>: This model utilizes the backpropagation algorithm on a simple artificial neural network to predict future stock market prices. It involves </a:t>
            </a:r>
            <a:r>
              <a:rPr lang="en-US" sz="2000" dirty="0">
                <a:latin typeface="-apple-system"/>
              </a:rPr>
              <a:t>artificial neurons </a:t>
            </a:r>
            <a:r>
              <a:rPr lang="en-US" sz="2000" b="0" i="0" dirty="0">
                <a:effectLst/>
                <a:latin typeface="-apple-system"/>
              </a:rPr>
              <a:t>that take multiple inputs, multiply them by assigned weights, add a bias, and pass the result through an activation function to make predictions .</a:t>
            </a:r>
          </a:p>
          <a:p>
            <a:pPr algn="l">
              <a:buFont typeface="+mj-lt"/>
              <a:buAutoNum type="arabicPeriod"/>
            </a:pPr>
            <a:r>
              <a:rPr lang="en-US" sz="2000" b="1" i="0" dirty="0">
                <a:effectLst/>
                <a:latin typeface="-apple-system"/>
              </a:rPr>
              <a:t>Convolutional Neural Network (CNN)</a:t>
            </a:r>
            <a:r>
              <a:rPr lang="en-US" sz="2000" b="0" i="0" dirty="0">
                <a:effectLst/>
                <a:latin typeface="-apple-system"/>
              </a:rPr>
              <a:t>: The CNN model generates 2-D histograms from the quantized dataset within a specific time frame and uses them for prediction. This approach enhances training efficiency and prediction accuracy, especially during extreme market fluctuations like the COVID-19 pandemic.</a:t>
            </a:r>
          </a:p>
          <a:p>
            <a:pPr>
              <a:buFont typeface="+mj-lt"/>
              <a:buAutoNum type="arabicPeriod"/>
            </a:pPr>
            <a:r>
              <a:rPr lang="en-US" sz="2000" b="1" dirty="0">
                <a:latin typeface="-apple-system"/>
              </a:rPr>
              <a:t>Dataset: </a:t>
            </a:r>
            <a:r>
              <a:rPr lang="en-US" sz="2000" b="0" i="0" dirty="0">
                <a:effectLst/>
                <a:latin typeface="-apple-system"/>
              </a:rPr>
              <a:t>The NIFTY index is a well-known stock market index in India that represents the performance of the National Stock Exchange</a:t>
            </a:r>
            <a:endParaRPr lang="en-US" sz="2800" b="0" i="0" dirty="0">
              <a:effectLst/>
              <a:latin typeface="-apple-system"/>
            </a:endParaRPr>
          </a:p>
          <a:p>
            <a:pPr algn="l">
              <a:buFont typeface="+mj-lt"/>
              <a:buAutoNum type="arabicPeriod"/>
            </a:pPr>
            <a:endParaRPr lang="en-US" sz="2000" dirty="0">
              <a:latin typeface="-apple-system"/>
            </a:endParaRPr>
          </a:p>
          <a:p>
            <a:pPr marL="0" indent="0" algn="l">
              <a:buNone/>
            </a:pPr>
            <a:endParaRPr lang="en-US" sz="2000" b="0" i="0" dirty="0">
              <a:effectLst/>
              <a:latin typeface="-apple-system"/>
            </a:endParaRPr>
          </a:p>
          <a:p>
            <a:endParaRPr lang="en-US" dirty="0"/>
          </a:p>
        </p:txBody>
      </p:sp>
    </p:spTree>
    <p:extLst>
      <p:ext uri="{BB962C8B-B14F-4D97-AF65-F5344CB8AC3E}">
        <p14:creationId xmlns:p14="http://schemas.microsoft.com/office/powerpoint/2010/main" val="335262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E6BF2-0952-4436-A209-3ABB7948DEE4}"/>
              </a:ext>
            </a:extLst>
          </p:cNvPr>
          <p:cNvSpPr>
            <a:spLocks noGrp="1"/>
          </p:cNvSpPr>
          <p:nvPr>
            <p:ph type="title"/>
          </p:nvPr>
        </p:nvSpPr>
        <p:spPr>
          <a:xfrm>
            <a:off x="1484311" y="685801"/>
            <a:ext cx="10018713" cy="860196"/>
          </a:xfrm>
        </p:spPr>
        <p:txBody>
          <a:bodyPr>
            <a:normAutofit fontScale="90000"/>
          </a:bodyPr>
          <a:lstStyle/>
          <a:p>
            <a:r>
              <a:rPr lang="en-US" u="sng" dirty="0">
                <a:solidFill>
                  <a:schemeClr val="accent5">
                    <a:lumMod val="50000"/>
                  </a:schemeClr>
                </a:solidFill>
              </a:rPr>
              <a:t>Using the ANN with backpropagation algorithm</a:t>
            </a:r>
          </a:p>
        </p:txBody>
      </p:sp>
      <p:pic>
        <p:nvPicPr>
          <p:cNvPr id="7" name="Content Placeholder 6">
            <a:extLst>
              <a:ext uri="{FF2B5EF4-FFF2-40B4-BE49-F238E27FC236}">
                <a16:creationId xmlns:a16="http://schemas.microsoft.com/office/drawing/2014/main" xmlns="" id="{901BD474-40DF-4B6B-94A5-F74ED5C15B9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9085" t="39598" r="7500" b="32772"/>
          <a:stretch/>
        </p:blipFill>
        <p:spPr>
          <a:xfrm>
            <a:off x="1484311" y="1640263"/>
            <a:ext cx="4843958" cy="2253006"/>
          </a:xfrm>
        </p:spPr>
      </p:pic>
      <p:sp>
        <p:nvSpPr>
          <p:cNvPr id="8" name="TextBox 7">
            <a:extLst>
              <a:ext uri="{FF2B5EF4-FFF2-40B4-BE49-F238E27FC236}">
                <a16:creationId xmlns:a16="http://schemas.microsoft.com/office/drawing/2014/main" xmlns="" id="{8EB48771-3924-48C6-8133-26A417A1BCD8}"/>
              </a:ext>
            </a:extLst>
          </p:cNvPr>
          <p:cNvSpPr txBox="1"/>
          <p:nvPr/>
        </p:nvSpPr>
        <p:spPr>
          <a:xfrm>
            <a:off x="1649691" y="4242061"/>
            <a:ext cx="1025636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model is designed to have eight input neurons to accept the values of each of the four features of the previous two days</a:t>
            </a:r>
          </a:p>
          <a:p>
            <a:pPr marL="285750" indent="-285750">
              <a:buFont typeface="Arial" panose="020B0604020202020204" pitchFamily="34" charset="0"/>
              <a:buChar char="•"/>
            </a:pPr>
            <a:r>
              <a:rPr lang="en-US" dirty="0"/>
              <a:t>The number of hidden layers and the number of neurons in each of the two hidden layers were fixed at two after careful experimentation with higher values, which often led to over‐fitting and decreased prediction accuracy. The activation function that was used in the particular model is the sigmoid function</a:t>
            </a:r>
          </a:p>
          <a:p>
            <a:pPr marL="285750" indent="-285750">
              <a:buFont typeface="Arial" panose="020B0604020202020204" pitchFamily="34" charset="0"/>
              <a:buChar char="•"/>
            </a:pPr>
            <a:r>
              <a:rPr lang="en-US" dirty="0"/>
              <a:t>The model was trained with 2000 input combinations for more than 10,000 epochs with a learning rate of 0.1. The model was then tested with more than 2500 input combinations of stock price data.</a:t>
            </a:r>
          </a:p>
        </p:txBody>
      </p:sp>
      <p:pic>
        <p:nvPicPr>
          <p:cNvPr id="4" name="Picture 3">
            <a:extLst>
              <a:ext uri="{FF2B5EF4-FFF2-40B4-BE49-F238E27FC236}">
                <a16:creationId xmlns:a16="http://schemas.microsoft.com/office/drawing/2014/main" xmlns="" id="{B98D59D9-CA90-4752-AD79-911906C22FBF}"/>
              </a:ext>
            </a:extLst>
          </p:cNvPr>
          <p:cNvPicPr>
            <a:picLocks noChangeAspect="1"/>
          </p:cNvPicPr>
          <p:nvPr/>
        </p:nvPicPr>
        <p:blipFill rotWithShape="1">
          <a:blip r:embed="rId3">
            <a:extLst>
              <a:ext uri="{28A0092B-C50C-407E-A947-70E740481C1C}">
                <a14:useLocalDpi xmlns:a14="http://schemas.microsoft.com/office/drawing/2010/main" val="0"/>
              </a:ext>
            </a:extLst>
          </a:blip>
          <a:srcRect l="15655" t="39943" r="54345" b="20057"/>
          <a:stretch/>
        </p:blipFill>
        <p:spPr>
          <a:xfrm>
            <a:off x="6910244" y="1640263"/>
            <a:ext cx="3192544" cy="2253006"/>
          </a:xfrm>
          <a:prstGeom prst="rect">
            <a:avLst/>
          </a:prstGeom>
        </p:spPr>
      </p:pic>
    </p:spTree>
    <p:extLst>
      <p:ext uri="{BB962C8B-B14F-4D97-AF65-F5344CB8AC3E}">
        <p14:creationId xmlns:p14="http://schemas.microsoft.com/office/powerpoint/2010/main" val="210304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DBA58A-49B0-43C2-838F-A28268B56ED3}"/>
              </a:ext>
            </a:extLst>
          </p:cNvPr>
          <p:cNvSpPr>
            <a:spLocks noGrp="1"/>
          </p:cNvSpPr>
          <p:nvPr>
            <p:ph type="title"/>
          </p:nvPr>
        </p:nvSpPr>
        <p:spPr>
          <a:xfrm>
            <a:off x="1484311" y="239698"/>
            <a:ext cx="10018713" cy="1305017"/>
          </a:xfrm>
        </p:spPr>
        <p:txBody>
          <a:bodyPr>
            <a:normAutofit/>
          </a:bodyPr>
          <a:lstStyle/>
          <a:p>
            <a:pPr algn="l"/>
            <a:r>
              <a:rPr lang="en-US" sz="2400" b="1" u="sng" dirty="0">
                <a:solidFill>
                  <a:schemeClr val="accent5">
                    <a:lumMod val="50000"/>
                  </a:schemeClr>
                </a:solidFill>
              </a:rPr>
              <a:t>Using the convolutional neural network with 2‐D histograms</a:t>
            </a:r>
          </a:p>
        </p:txBody>
      </p:sp>
      <p:sp>
        <p:nvSpPr>
          <p:cNvPr id="3" name="Content Placeholder 2">
            <a:extLst>
              <a:ext uri="{FF2B5EF4-FFF2-40B4-BE49-F238E27FC236}">
                <a16:creationId xmlns:a16="http://schemas.microsoft.com/office/drawing/2014/main" xmlns="" id="{B2F70768-1D87-4696-AFA5-4A75DE072A53}"/>
              </a:ext>
            </a:extLst>
          </p:cNvPr>
          <p:cNvSpPr>
            <a:spLocks noGrp="1"/>
          </p:cNvSpPr>
          <p:nvPr>
            <p:ph idx="1"/>
          </p:nvPr>
        </p:nvSpPr>
        <p:spPr>
          <a:xfrm>
            <a:off x="1484310" y="1145219"/>
            <a:ext cx="10018713" cy="4935986"/>
          </a:xfrm>
        </p:spPr>
        <p:txBody>
          <a:bodyPr>
            <a:normAutofit fontScale="92500" lnSpcReduction="20000"/>
          </a:bodyPr>
          <a:lstStyle/>
          <a:p>
            <a:r>
              <a:rPr lang="en-US" sz="2000" dirty="0">
                <a:latin typeface="-apple-system"/>
              </a:rPr>
              <a:t>The study was further taken to the implementation of deep convolution neural networks in the field of stock market prediction. </a:t>
            </a:r>
          </a:p>
          <a:p>
            <a:r>
              <a:rPr lang="en-US" sz="2000" dirty="0">
                <a:latin typeface="-apple-system"/>
              </a:rPr>
              <a:t> Network Model :The network model designed for the prediction. The model takes the 20 x 20 matrix generated from a 2‐D histogram as input and generates a fraction as output. The predicted fraction multiplied with the   ð(n − 1)^ </a:t>
            </a:r>
            <a:r>
              <a:rPr lang="en-US" sz="2000" dirty="0" err="1">
                <a:latin typeface="-apple-system"/>
              </a:rPr>
              <a:t>th</a:t>
            </a:r>
            <a:r>
              <a:rPr lang="en-US" sz="2000" dirty="0">
                <a:latin typeface="-apple-system"/>
              </a:rPr>
              <a:t> day gives the predicted data value of the </a:t>
            </a:r>
            <a:r>
              <a:rPr lang="en-US" sz="2000" dirty="0" err="1">
                <a:latin typeface="-apple-system"/>
              </a:rPr>
              <a:t>n^th</a:t>
            </a:r>
            <a:r>
              <a:rPr lang="en-US" sz="2000" dirty="0">
                <a:latin typeface="-apple-system"/>
              </a:rPr>
              <a:t> day.</a:t>
            </a:r>
          </a:p>
          <a:p>
            <a:endParaRPr lang="en-US" sz="2000" dirty="0">
              <a:latin typeface="-apple-system"/>
            </a:endParaRPr>
          </a:p>
          <a:p>
            <a:pPr marL="0" indent="0">
              <a:buNone/>
            </a:pPr>
            <a:endParaRPr lang="en-US" sz="2000" dirty="0">
              <a:latin typeface="-apple-system"/>
            </a:endParaRPr>
          </a:p>
          <a:p>
            <a:pPr marL="0" indent="0">
              <a:buNone/>
            </a:pPr>
            <a:endParaRPr lang="en-US" sz="2000" dirty="0">
              <a:latin typeface="-apple-system"/>
            </a:endParaRPr>
          </a:p>
          <a:p>
            <a:pPr marL="0" indent="0">
              <a:buNone/>
            </a:pPr>
            <a:endParaRPr lang="en-US" sz="2000" dirty="0">
              <a:latin typeface="-apple-system"/>
            </a:endParaRPr>
          </a:p>
          <a:p>
            <a:pPr marL="0" indent="0">
              <a:buNone/>
            </a:pPr>
            <a:endParaRPr lang="en-US" sz="2000" dirty="0">
              <a:latin typeface="-apple-system"/>
            </a:endParaRPr>
          </a:p>
          <a:p>
            <a:r>
              <a:rPr lang="en-US" sz="2000" dirty="0">
                <a:latin typeface="-apple-system"/>
              </a:rPr>
              <a:t>Training: This CNN model's training process was much faster and efficient than the previously discussed ANN model. Only 1000 input combinations and 150 epochs were sufficient for the desired training,</a:t>
            </a:r>
            <a:r>
              <a:rPr lang="en-US" sz="1600" dirty="0"/>
              <a:t> </a:t>
            </a:r>
            <a:r>
              <a:rPr lang="en-US" sz="2000" dirty="0">
                <a:latin typeface="-apple-system"/>
              </a:rPr>
              <a:t>The cost function used is the Mean Squared Error (MSE), The model was tested with </a:t>
            </a:r>
            <a:r>
              <a:rPr lang="en-US" sz="2100" dirty="0">
                <a:latin typeface="-apple-system"/>
              </a:rPr>
              <a:t>more</a:t>
            </a:r>
            <a:r>
              <a:rPr lang="en-US" sz="2000" dirty="0">
                <a:latin typeface="-apple-system"/>
              </a:rPr>
              <a:t> than 1600 input combinations.</a:t>
            </a:r>
          </a:p>
        </p:txBody>
      </p:sp>
      <p:pic>
        <p:nvPicPr>
          <p:cNvPr id="5" name="Picture 4">
            <a:extLst>
              <a:ext uri="{FF2B5EF4-FFF2-40B4-BE49-F238E27FC236}">
                <a16:creationId xmlns:a16="http://schemas.microsoft.com/office/drawing/2014/main" xmlns="" id="{F7C5C4CF-9E32-4F65-A6A3-90D5EC76C58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70" t="28997" r="17209" b="23624"/>
          <a:stretch/>
        </p:blipFill>
        <p:spPr>
          <a:xfrm>
            <a:off x="3596936" y="2992049"/>
            <a:ext cx="4998127" cy="1921549"/>
          </a:xfrm>
          <a:prstGeom prst="rect">
            <a:avLst/>
          </a:prstGeom>
        </p:spPr>
      </p:pic>
    </p:spTree>
    <p:extLst>
      <p:ext uri="{BB962C8B-B14F-4D97-AF65-F5344CB8AC3E}">
        <p14:creationId xmlns:p14="http://schemas.microsoft.com/office/powerpoint/2010/main" val="2123750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15772D-783F-48CD-B999-750F1D21BC89}"/>
              </a:ext>
            </a:extLst>
          </p:cNvPr>
          <p:cNvSpPr>
            <a:spLocks noGrp="1"/>
          </p:cNvSpPr>
          <p:nvPr>
            <p:ph type="title"/>
          </p:nvPr>
        </p:nvSpPr>
        <p:spPr>
          <a:xfrm>
            <a:off x="1484311" y="685800"/>
            <a:ext cx="10018713" cy="743505"/>
          </a:xfrm>
        </p:spPr>
        <p:txBody>
          <a:bodyPr/>
          <a:lstStyle/>
          <a:p>
            <a:r>
              <a:rPr lang="en-US" dirty="0">
                <a:solidFill>
                  <a:schemeClr val="accent5">
                    <a:lumMod val="50000"/>
                  </a:schemeClr>
                </a:solidFill>
              </a:rPr>
              <a:t>Result of the ANN </a:t>
            </a:r>
          </a:p>
        </p:txBody>
      </p:sp>
      <p:sp>
        <p:nvSpPr>
          <p:cNvPr id="3" name="Content Placeholder 2">
            <a:extLst>
              <a:ext uri="{FF2B5EF4-FFF2-40B4-BE49-F238E27FC236}">
                <a16:creationId xmlns:a16="http://schemas.microsoft.com/office/drawing/2014/main" xmlns="" id="{7C9979F5-3F86-4FDB-90AE-7FEBC96D3979}"/>
              </a:ext>
            </a:extLst>
          </p:cNvPr>
          <p:cNvSpPr>
            <a:spLocks noGrp="1"/>
          </p:cNvSpPr>
          <p:nvPr>
            <p:ph idx="1"/>
          </p:nvPr>
        </p:nvSpPr>
        <p:spPr>
          <a:xfrm>
            <a:off x="1484310" y="1580225"/>
            <a:ext cx="10018713" cy="4210975"/>
          </a:xfrm>
        </p:spPr>
        <p:txBody>
          <a:bodyPr/>
          <a:lstStyle/>
          <a:p>
            <a:r>
              <a:rPr lang="en-US" sz="1900" dirty="0">
                <a:latin typeface="-apple-system"/>
              </a:rPr>
              <a:t>The model was tested with more than 2500 input combinations of stock price data, and it predicted the outputs with an accuracy of 97.66%. The time versus feature plot shows how the data moves according to the prescribed model. It also correlates the model with the expected output against the received output. Its accuracy layup structure accompanies each graph</a:t>
            </a: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p:txBody>
      </p:sp>
      <p:pic>
        <p:nvPicPr>
          <p:cNvPr id="5" name="Picture 4">
            <a:extLst>
              <a:ext uri="{FF2B5EF4-FFF2-40B4-BE49-F238E27FC236}">
                <a16:creationId xmlns:a16="http://schemas.microsoft.com/office/drawing/2014/main" xmlns="" id="{CAEDA4C5-DD00-4987-A209-3753A8AEC5CA}"/>
              </a:ext>
            </a:extLst>
          </p:cNvPr>
          <p:cNvPicPr>
            <a:picLocks noChangeAspect="1"/>
          </p:cNvPicPr>
          <p:nvPr/>
        </p:nvPicPr>
        <p:blipFill rotWithShape="1">
          <a:blip r:embed="rId2">
            <a:extLst>
              <a:ext uri="{28A0092B-C50C-407E-A947-70E740481C1C}">
                <a14:useLocalDpi xmlns:a14="http://schemas.microsoft.com/office/drawing/2010/main" val="0"/>
              </a:ext>
            </a:extLst>
          </a:blip>
          <a:srcRect l="30073" t="19676" r="34393" b="41877"/>
          <a:stretch/>
        </p:blipFill>
        <p:spPr>
          <a:xfrm>
            <a:off x="1882067" y="3154532"/>
            <a:ext cx="4332303" cy="2636668"/>
          </a:xfrm>
          <a:prstGeom prst="rect">
            <a:avLst/>
          </a:prstGeom>
        </p:spPr>
      </p:pic>
      <p:pic>
        <p:nvPicPr>
          <p:cNvPr id="7" name="Picture 6">
            <a:extLst>
              <a:ext uri="{FF2B5EF4-FFF2-40B4-BE49-F238E27FC236}">
                <a16:creationId xmlns:a16="http://schemas.microsoft.com/office/drawing/2014/main" xmlns="" id="{BFE2B4B6-D877-4673-8EE9-70B145CED45C}"/>
              </a:ext>
            </a:extLst>
          </p:cNvPr>
          <p:cNvPicPr>
            <a:picLocks noChangeAspect="1"/>
          </p:cNvPicPr>
          <p:nvPr/>
        </p:nvPicPr>
        <p:blipFill rotWithShape="1">
          <a:blip r:embed="rId2">
            <a:extLst>
              <a:ext uri="{28A0092B-C50C-407E-A947-70E740481C1C}">
                <a14:useLocalDpi xmlns:a14="http://schemas.microsoft.com/office/drawing/2010/main" val="0"/>
              </a:ext>
            </a:extLst>
          </a:blip>
          <a:srcRect l="29927" t="58771" r="33883" b="4854"/>
          <a:stretch/>
        </p:blipFill>
        <p:spPr>
          <a:xfrm>
            <a:off x="6493666" y="3154533"/>
            <a:ext cx="4412202" cy="2636668"/>
          </a:xfrm>
          <a:prstGeom prst="rect">
            <a:avLst/>
          </a:prstGeom>
        </p:spPr>
      </p:pic>
    </p:spTree>
    <p:extLst>
      <p:ext uri="{BB962C8B-B14F-4D97-AF65-F5344CB8AC3E}">
        <p14:creationId xmlns:p14="http://schemas.microsoft.com/office/powerpoint/2010/main" val="1363557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C9B450-3FBC-4889-8B49-FE57CA335482}"/>
              </a:ext>
            </a:extLst>
          </p:cNvPr>
          <p:cNvSpPr>
            <a:spLocks noGrp="1"/>
          </p:cNvSpPr>
          <p:nvPr>
            <p:ph type="title"/>
          </p:nvPr>
        </p:nvSpPr>
        <p:spPr>
          <a:xfrm>
            <a:off x="1484311" y="685801"/>
            <a:ext cx="10018713" cy="867792"/>
          </a:xfrm>
        </p:spPr>
        <p:txBody>
          <a:bodyPr/>
          <a:lstStyle/>
          <a:p>
            <a:r>
              <a:rPr lang="en-US" dirty="0">
                <a:solidFill>
                  <a:schemeClr val="accent5">
                    <a:lumMod val="50000"/>
                  </a:schemeClr>
                </a:solidFill>
              </a:rPr>
              <a:t>Result of CNN</a:t>
            </a:r>
          </a:p>
        </p:txBody>
      </p:sp>
      <p:sp>
        <p:nvSpPr>
          <p:cNvPr id="3" name="Content Placeholder 2">
            <a:extLst>
              <a:ext uri="{FF2B5EF4-FFF2-40B4-BE49-F238E27FC236}">
                <a16:creationId xmlns:a16="http://schemas.microsoft.com/office/drawing/2014/main" xmlns="" id="{5A9E8BA9-7501-42E3-9076-DA107F251857}"/>
              </a:ext>
            </a:extLst>
          </p:cNvPr>
          <p:cNvSpPr>
            <a:spLocks noGrp="1"/>
          </p:cNvSpPr>
          <p:nvPr>
            <p:ph idx="1"/>
          </p:nvPr>
        </p:nvSpPr>
        <p:spPr>
          <a:xfrm>
            <a:off x="1484310" y="1447061"/>
            <a:ext cx="10018713" cy="4725138"/>
          </a:xfrm>
        </p:spPr>
        <p:txBody>
          <a:bodyPr/>
          <a:lstStyle/>
          <a:p>
            <a:r>
              <a:rPr lang="en-US" sz="1900" dirty="0">
                <a:latin typeface="-apple-system"/>
              </a:rPr>
              <a:t>The model was tested with more than 1600 input combinations or matrices. </a:t>
            </a:r>
          </a:p>
          <a:p>
            <a:r>
              <a:rPr lang="en-US" sz="1900" dirty="0">
                <a:latin typeface="-apple-system"/>
              </a:rPr>
              <a:t>the Convolutional Neural Network model gives 98.92% accuracy on the dataset</a:t>
            </a: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p:txBody>
      </p:sp>
      <p:pic>
        <p:nvPicPr>
          <p:cNvPr id="5" name="Picture 4">
            <a:extLst>
              <a:ext uri="{FF2B5EF4-FFF2-40B4-BE49-F238E27FC236}">
                <a16:creationId xmlns:a16="http://schemas.microsoft.com/office/drawing/2014/main" xmlns="" id="{43EAA746-B3D3-466C-9844-A5714DA2CDC3}"/>
              </a:ext>
            </a:extLst>
          </p:cNvPr>
          <p:cNvPicPr>
            <a:picLocks noChangeAspect="1"/>
          </p:cNvPicPr>
          <p:nvPr/>
        </p:nvPicPr>
        <p:blipFill rotWithShape="1">
          <a:blip r:embed="rId2">
            <a:extLst>
              <a:ext uri="{28A0092B-C50C-407E-A947-70E740481C1C}">
                <a14:useLocalDpi xmlns:a14="http://schemas.microsoft.com/office/drawing/2010/main" val="0"/>
              </a:ext>
            </a:extLst>
          </a:blip>
          <a:srcRect l="31602" t="21100" r="34466" b="41877"/>
          <a:stretch/>
        </p:blipFill>
        <p:spPr>
          <a:xfrm>
            <a:off x="1740023" y="3045041"/>
            <a:ext cx="4136994" cy="2539013"/>
          </a:xfrm>
          <a:prstGeom prst="rect">
            <a:avLst/>
          </a:prstGeom>
        </p:spPr>
      </p:pic>
      <p:pic>
        <p:nvPicPr>
          <p:cNvPr id="7" name="Picture 6">
            <a:extLst>
              <a:ext uri="{FF2B5EF4-FFF2-40B4-BE49-F238E27FC236}">
                <a16:creationId xmlns:a16="http://schemas.microsoft.com/office/drawing/2014/main" xmlns="" id="{E3C56211-3341-496E-AE79-726C6C2E9E5B}"/>
              </a:ext>
            </a:extLst>
          </p:cNvPr>
          <p:cNvPicPr>
            <a:picLocks noChangeAspect="1"/>
          </p:cNvPicPr>
          <p:nvPr/>
        </p:nvPicPr>
        <p:blipFill rotWithShape="1">
          <a:blip r:embed="rId2">
            <a:extLst>
              <a:ext uri="{28A0092B-C50C-407E-A947-70E740481C1C}">
                <a14:useLocalDpi xmlns:a14="http://schemas.microsoft.com/office/drawing/2010/main" val="0"/>
              </a:ext>
            </a:extLst>
          </a:blip>
          <a:srcRect l="31529" t="57993" r="34539" b="4984"/>
          <a:stretch/>
        </p:blipFill>
        <p:spPr>
          <a:xfrm>
            <a:off x="6214369" y="3045041"/>
            <a:ext cx="4136994" cy="2539013"/>
          </a:xfrm>
          <a:prstGeom prst="rect">
            <a:avLst/>
          </a:prstGeom>
        </p:spPr>
      </p:pic>
    </p:spTree>
    <p:extLst>
      <p:ext uri="{BB962C8B-B14F-4D97-AF65-F5344CB8AC3E}">
        <p14:creationId xmlns:p14="http://schemas.microsoft.com/office/powerpoint/2010/main" val="979833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9769A9-2302-4012-9F14-D15ED7C03F57}"/>
              </a:ext>
            </a:extLst>
          </p:cNvPr>
          <p:cNvSpPr>
            <a:spLocks noGrp="1"/>
          </p:cNvSpPr>
          <p:nvPr>
            <p:ph type="title"/>
          </p:nvPr>
        </p:nvSpPr>
        <p:spPr>
          <a:xfrm>
            <a:off x="1484311" y="685801"/>
            <a:ext cx="10018713" cy="574828"/>
          </a:xfrm>
        </p:spPr>
        <p:txBody>
          <a:bodyPr>
            <a:normAutofit fontScale="90000"/>
          </a:bodyPr>
          <a:lstStyle/>
          <a:p>
            <a:r>
              <a:rPr lang="en-US" dirty="0">
                <a:solidFill>
                  <a:schemeClr val="accent5">
                    <a:lumMod val="50000"/>
                  </a:schemeClr>
                </a:solidFill>
              </a:rPr>
              <a:t>Conclusion </a:t>
            </a:r>
          </a:p>
        </p:txBody>
      </p:sp>
      <p:sp>
        <p:nvSpPr>
          <p:cNvPr id="3" name="Content Placeholder 2">
            <a:extLst>
              <a:ext uri="{FF2B5EF4-FFF2-40B4-BE49-F238E27FC236}">
                <a16:creationId xmlns:a16="http://schemas.microsoft.com/office/drawing/2014/main" xmlns="" id="{64F542E1-0E35-4AFC-AD7F-AA34CA1AC7E0}"/>
              </a:ext>
            </a:extLst>
          </p:cNvPr>
          <p:cNvSpPr>
            <a:spLocks noGrp="1"/>
          </p:cNvSpPr>
          <p:nvPr>
            <p:ph idx="1"/>
          </p:nvPr>
        </p:nvSpPr>
        <p:spPr>
          <a:xfrm>
            <a:off x="1484310" y="1198485"/>
            <a:ext cx="10018713" cy="5042517"/>
          </a:xfrm>
        </p:spPr>
        <p:txBody>
          <a:bodyPr/>
          <a:lstStyle/>
          <a:p>
            <a:r>
              <a:rPr lang="en-US" dirty="0"/>
              <a:t>The working of CNN model is clearly better than that of the ANN model. This is because the ANN model loses context from the time series data before the CNN model. The dense connections with </a:t>
            </a:r>
            <a:r>
              <a:rPr lang="en-US" dirty="0" err="1"/>
              <a:t>regularisation</a:t>
            </a:r>
            <a:r>
              <a:rPr lang="en-US" dirty="0"/>
              <a:t> are not capable of retaining the time series context. This leads to the CNN model performing better than the ANN model, as it has more connections to get context from the dataset.</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xmlns="" id="{569F340E-648C-45AB-8DC8-7FC634F67419}"/>
              </a:ext>
            </a:extLst>
          </p:cNvPr>
          <p:cNvPicPr>
            <a:picLocks noChangeAspect="1"/>
          </p:cNvPicPr>
          <p:nvPr/>
        </p:nvPicPr>
        <p:blipFill rotWithShape="1">
          <a:blip r:embed="rId2">
            <a:extLst>
              <a:ext uri="{28A0092B-C50C-407E-A947-70E740481C1C}">
                <a14:useLocalDpi xmlns:a14="http://schemas.microsoft.com/office/drawing/2010/main" val="0"/>
              </a:ext>
            </a:extLst>
          </a:blip>
          <a:srcRect l="48276" t="22784" r="21287" b="38769"/>
          <a:stretch/>
        </p:blipFill>
        <p:spPr>
          <a:xfrm>
            <a:off x="6493666" y="3429000"/>
            <a:ext cx="4510514" cy="3204841"/>
          </a:xfrm>
          <a:prstGeom prst="rect">
            <a:avLst/>
          </a:prstGeom>
        </p:spPr>
      </p:pic>
    </p:spTree>
    <p:extLst>
      <p:ext uri="{BB962C8B-B14F-4D97-AF65-F5344CB8AC3E}">
        <p14:creationId xmlns:p14="http://schemas.microsoft.com/office/powerpoint/2010/main" val="1087325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506</TotalTime>
  <Words>829</Words>
  <Application>Microsoft Office PowerPoint</Application>
  <PresentationFormat>Custom</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Parallax</vt:lpstr>
      <vt:lpstr>Stock Price Prediction</vt:lpstr>
      <vt:lpstr>Content </vt:lpstr>
      <vt:lpstr>Brief notes about the paper</vt:lpstr>
      <vt:lpstr>The architecture&amp; dataset</vt:lpstr>
      <vt:lpstr>Using the ANN with backpropagation algorithm</vt:lpstr>
      <vt:lpstr>Using the convolutional neural network with 2‐D histograms</vt:lpstr>
      <vt:lpstr>Result of the ANN </vt:lpstr>
      <vt:lpstr>Result of CNN</vt:lpstr>
      <vt:lpstr>Conclusion </vt:lpstr>
      <vt:lpstr>System Implementation </vt:lpstr>
      <vt:lpstr>Data Description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A</dc:title>
  <dc:creator>Lenovo</dc:creator>
  <cp:lastModifiedBy>dana</cp:lastModifiedBy>
  <cp:revision>26</cp:revision>
  <dcterms:created xsi:type="dcterms:W3CDTF">2024-04-30T19:05:50Z</dcterms:created>
  <dcterms:modified xsi:type="dcterms:W3CDTF">2024-05-02T20:15:32Z</dcterms:modified>
</cp:coreProperties>
</file>