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2" r:id="rId1"/>
  </p:sldMasterIdLst>
  <p:notesMasterIdLst>
    <p:notesMasterId r:id="rId23"/>
  </p:notesMasterIdLst>
  <p:handoutMasterIdLst>
    <p:handoutMasterId r:id="rId24"/>
  </p:handoutMasterIdLst>
  <p:sldIdLst>
    <p:sldId id="346" r:id="rId2"/>
    <p:sldId id="377" r:id="rId3"/>
    <p:sldId id="348" r:id="rId4"/>
    <p:sldId id="378" r:id="rId5"/>
    <p:sldId id="379" r:id="rId6"/>
    <p:sldId id="347" r:id="rId7"/>
    <p:sldId id="339" r:id="rId8"/>
    <p:sldId id="359" r:id="rId9"/>
    <p:sldId id="361" r:id="rId10"/>
    <p:sldId id="374" r:id="rId11"/>
    <p:sldId id="375" r:id="rId12"/>
    <p:sldId id="376" r:id="rId13"/>
    <p:sldId id="357" r:id="rId14"/>
    <p:sldId id="362" r:id="rId15"/>
    <p:sldId id="363" r:id="rId16"/>
    <p:sldId id="371" r:id="rId17"/>
    <p:sldId id="369" r:id="rId18"/>
    <p:sldId id="372" r:id="rId19"/>
    <p:sldId id="373" r:id="rId20"/>
    <p:sldId id="345" r:id="rId21"/>
    <p:sldId id="351" r:id="rId22"/>
  </p:sldIdLst>
  <p:sldSz cx="9144000" cy="6858000" type="screen4x3"/>
  <p:notesSz cx="6858000" cy="9144000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9900"/>
    <a:srgbClr val="0099CC"/>
    <a:srgbClr val="FF0000"/>
    <a:srgbClr val="008000"/>
    <a:srgbClr val="00CC00"/>
    <a:srgbClr val="FF3399"/>
    <a:srgbClr val="3399FF"/>
    <a:srgbClr val="CCFF3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115B1-36E5-477F-8BB0-DEEE10CED873}" v="462" dt="2022-08-22T14:46:52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4660"/>
  </p:normalViewPr>
  <p:slideViewPr>
    <p:cSldViewPr>
      <p:cViewPr>
        <p:scale>
          <a:sx n="125" d="100"/>
          <a:sy n="125" d="100"/>
        </p:scale>
        <p:origin x="-1104" y="-1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-1008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552115B1-36E5-477F-8BB0-DEEE10CED873}"/>
    <pc:docChg chg="undo redo custSel modSld">
      <pc:chgData name="Alfonso Piero de Jesús Arrué Arbieto" userId="1904f002d41b4795" providerId="LiveId" clId="{552115B1-36E5-477F-8BB0-DEEE10CED873}" dt="2022-08-22T14:46:52.808" v="554"/>
      <pc:docMkLst>
        <pc:docMk/>
      </pc:docMkLst>
      <pc:sldChg chg="addSp delSp modSp mod modAnim">
        <pc:chgData name="Alfonso Piero de Jesús Arrué Arbieto" userId="1904f002d41b4795" providerId="LiveId" clId="{552115B1-36E5-477F-8BB0-DEEE10CED873}" dt="2022-08-22T14:46:52.808" v="554"/>
        <pc:sldMkLst>
          <pc:docMk/>
          <pc:sldMk cId="0" sldId="345"/>
        </pc:sldMkLst>
        <pc:spChg chg="add del mod">
          <ac:chgData name="Alfonso Piero de Jesús Arrué Arbieto" userId="1904f002d41b4795" providerId="LiveId" clId="{552115B1-36E5-477F-8BB0-DEEE10CED873}" dt="2022-08-22T14:46:03.782" v="545" actId="478"/>
          <ac:spMkLst>
            <pc:docMk/>
            <pc:sldMk cId="0" sldId="345"/>
            <ac:spMk id="37890" creationId="{00000000-0000-0000-0000-000000000000}"/>
          </ac:spMkLst>
        </pc:spChg>
        <pc:spChg chg="mod">
          <ac:chgData name="Alfonso Piero de Jesús Arrué Arbieto" userId="1904f002d41b4795" providerId="LiveId" clId="{552115B1-36E5-477F-8BB0-DEEE10CED873}" dt="2022-08-22T14:46:31.712" v="551" actId="207"/>
          <ac:spMkLst>
            <pc:docMk/>
            <pc:sldMk cId="0" sldId="345"/>
            <ac:spMk id="37901" creationId="{00000000-0000-0000-0000-000000000000}"/>
          </ac:spMkLst>
        </pc:spChg>
      </pc:sldChg>
      <pc:sldChg chg="modAnim">
        <pc:chgData name="Alfonso Piero de Jesús Arrué Arbieto" userId="1904f002d41b4795" providerId="LiveId" clId="{552115B1-36E5-477F-8BB0-DEEE10CED873}" dt="2022-08-22T14:40:01.101" v="475"/>
        <pc:sldMkLst>
          <pc:docMk/>
          <pc:sldMk cId="0" sldId="359"/>
        </pc:sldMkLst>
      </pc:sldChg>
      <pc:sldChg chg="addSp delSp modSp mod addAnim delAnim modAnim">
        <pc:chgData name="Alfonso Piero de Jesús Arrué Arbieto" userId="1904f002d41b4795" providerId="LiveId" clId="{552115B1-36E5-477F-8BB0-DEEE10CED873}" dt="2022-08-22T14:37:15.729" v="443" actId="1035"/>
        <pc:sldMkLst>
          <pc:docMk/>
          <pc:sldMk cId="0" sldId="362"/>
        </pc:sldMkLst>
        <pc:spChg chg="add del mod">
          <ac:chgData name="Alfonso Piero de Jesús Arrué Arbieto" userId="1904f002d41b4795" providerId="LiveId" clId="{552115B1-36E5-477F-8BB0-DEEE10CED873}" dt="2022-08-22T14:02:57.189" v="138" actId="478"/>
          <ac:spMkLst>
            <pc:docMk/>
            <pc:sldMk cId="0" sldId="362"/>
            <ac:spMk id="2" creationId="{24301921-3D3D-7688-CEF2-E626572233A4}"/>
          </ac:spMkLst>
        </pc:spChg>
        <pc:spChg chg="add mod">
          <ac:chgData name="Alfonso Piero de Jesús Arrué Arbieto" userId="1904f002d41b4795" providerId="LiveId" clId="{552115B1-36E5-477F-8BB0-DEEE10CED873}" dt="2022-08-22T14:37:15.729" v="443" actId="1035"/>
          <ac:spMkLst>
            <pc:docMk/>
            <pc:sldMk cId="0" sldId="362"/>
            <ac:spMk id="3" creationId="{AE64EA51-04BB-F521-115A-D4B2FC38F95D}"/>
          </ac:spMkLst>
        </pc:spChg>
        <pc:spChg chg="del mod">
          <ac:chgData name="Alfonso Piero de Jesús Arrué Arbieto" userId="1904f002d41b4795" providerId="LiveId" clId="{552115B1-36E5-477F-8BB0-DEEE10CED873}" dt="2022-08-22T14:02:54.163" v="137" actId="478"/>
          <ac:spMkLst>
            <pc:docMk/>
            <pc:sldMk cId="0" sldId="362"/>
            <ac:spMk id="40962" creationId="{00000000-0000-0000-0000-000000000000}"/>
          </ac:spMkLst>
        </pc:spChg>
        <pc:spChg chg="del mod">
          <ac:chgData name="Alfonso Piero de Jesús Arrué Arbieto" userId="1904f002d41b4795" providerId="LiveId" clId="{552115B1-36E5-477F-8BB0-DEEE10CED873}" dt="2022-08-22T14:02:02.969" v="75" actId="478"/>
          <ac:spMkLst>
            <pc:docMk/>
            <pc:sldMk cId="0" sldId="362"/>
            <ac:spMk id="40963" creationId="{00000000-0000-0000-0000-000000000000}"/>
          </ac:spMkLst>
        </pc:spChg>
        <pc:spChg chg="del mod">
          <ac:chgData name="Alfonso Piero de Jesús Arrué Arbieto" userId="1904f002d41b4795" providerId="LiveId" clId="{552115B1-36E5-477F-8BB0-DEEE10CED873}" dt="2022-08-22T14:04:01.288" v="159" actId="478"/>
          <ac:spMkLst>
            <pc:docMk/>
            <pc:sldMk cId="0" sldId="362"/>
            <ac:spMk id="40969" creationId="{00000000-0000-0000-0000-000000000000}"/>
          </ac:spMkLst>
        </pc:spChg>
        <pc:spChg chg="add del mod">
          <ac:chgData name="Alfonso Piero de Jesús Arrué Arbieto" userId="1904f002d41b4795" providerId="LiveId" clId="{552115B1-36E5-477F-8BB0-DEEE10CED873}" dt="2022-08-22T14:01:46.661" v="72" actId="478"/>
          <ac:spMkLst>
            <pc:docMk/>
            <pc:sldMk cId="0" sldId="362"/>
            <ac:spMk id="40971" creationId="{00000000-0000-0000-0000-000000000000}"/>
          </ac:spMkLst>
        </pc:spChg>
        <pc:spChg chg="del mod">
          <ac:chgData name="Alfonso Piero de Jesús Arrué Arbieto" userId="1904f002d41b4795" providerId="LiveId" clId="{552115B1-36E5-477F-8BB0-DEEE10CED873}" dt="2022-08-22T14:04:18.327" v="164" actId="478"/>
          <ac:spMkLst>
            <pc:docMk/>
            <pc:sldMk cId="0" sldId="362"/>
            <ac:spMk id="40972" creationId="{00000000-0000-0000-0000-000000000000}"/>
          </ac:spMkLst>
        </pc:spChg>
        <pc:spChg chg="add del mod">
          <ac:chgData name="Alfonso Piero de Jesús Arrué Arbieto" userId="1904f002d41b4795" providerId="LiveId" clId="{552115B1-36E5-477F-8BB0-DEEE10CED873}" dt="2022-08-22T14:04:40.189" v="172" actId="478"/>
          <ac:spMkLst>
            <pc:docMk/>
            <pc:sldMk cId="0" sldId="362"/>
            <ac:spMk id="40974" creationId="{00000000-0000-0000-0000-000000000000}"/>
          </ac:spMkLst>
        </pc:spChg>
        <pc:spChg chg="add del mod">
          <ac:chgData name="Alfonso Piero de Jesús Arrué Arbieto" userId="1904f002d41b4795" providerId="LiveId" clId="{552115B1-36E5-477F-8BB0-DEEE10CED873}" dt="2022-08-22T14:35:17.503" v="427" actId="478"/>
          <ac:spMkLst>
            <pc:docMk/>
            <pc:sldMk cId="0" sldId="362"/>
            <ac:spMk id="40978" creationId="{00000000-0000-0000-0000-000000000000}"/>
          </ac:spMkLst>
        </pc:spChg>
        <pc:spChg chg="add del mod">
          <ac:chgData name="Alfonso Piero de Jesús Arrué Arbieto" userId="1904f002d41b4795" providerId="LiveId" clId="{552115B1-36E5-477F-8BB0-DEEE10CED873}" dt="2022-08-22T14:35:58.197" v="433" actId="478"/>
          <ac:spMkLst>
            <pc:docMk/>
            <pc:sldMk cId="0" sldId="362"/>
            <ac:spMk id="40979" creationId="{00000000-0000-0000-0000-000000000000}"/>
          </ac:spMkLst>
        </pc:spChg>
        <pc:graphicFrameChg chg="del mod replId">
          <ac:chgData name="Alfonso Piero de Jesús Arrué Arbieto" userId="1904f002d41b4795" providerId="LiveId" clId="{552115B1-36E5-477F-8BB0-DEEE10CED873}" dt="2022-08-22T13:42:52.395" v="4"/>
          <ac:graphicFrameMkLst>
            <pc:docMk/>
            <pc:sldMk cId="0" sldId="362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552115B1-36E5-477F-8BB0-DEEE10CED873}" dt="2022-08-22T13:42:52.395" v="4"/>
          <ac:graphicFrameMkLst>
            <pc:docMk/>
            <pc:sldMk cId="0" sldId="362"/>
            <ac:graphicFrameMk id="4" creationId="{00000000-0000-0000-0000-000000000000}"/>
          </ac:graphicFrameMkLst>
        </pc:graphicFrameChg>
      </pc:sldChg>
      <pc:sldChg chg="addSp delSp modSp mod modAnim">
        <pc:chgData name="Alfonso Piero de Jesús Arrué Arbieto" userId="1904f002d41b4795" providerId="LiveId" clId="{552115B1-36E5-477F-8BB0-DEEE10CED873}" dt="2022-08-22T14:45:18.509" v="537"/>
        <pc:sldMkLst>
          <pc:docMk/>
          <pc:sldMk cId="0" sldId="363"/>
        </pc:sldMkLst>
        <pc:spChg chg="add del mod">
          <ac:chgData name="Alfonso Piero de Jesús Arrué Arbieto" userId="1904f002d41b4795" providerId="LiveId" clId="{552115B1-36E5-477F-8BB0-DEEE10CED873}" dt="2022-08-22T14:39:30.096" v="474" actId="478"/>
          <ac:spMkLst>
            <pc:docMk/>
            <pc:sldMk cId="0" sldId="363"/>
            <ac:spMk id="2" creationId="{4CE60109-9B8C-52ED-1C31-BBECE1A78525}"/>
          </ac:spMkLst>
        </pc:spChg>
        <pc:spChg chg="add mod">
          <ac:chgData name="Alfonso Piero de Jesús Arrué Arbieto" userId="1904f002d41b4795" providerId="LiveId" clId="{552115B1-36E5-477F-8BB0-DEEE10CED873}" dt="2022-08-22T14:45:00.662" v="534" actId="1035"/>
          <ac:spMkLst>
            <pc:docMk/>
            <pc:sldMk cId="0" sldId="363"/>
            <ac:spMk id="3" creationId="{DAA4D050-EFF6-D0DB-243C-69131B4635AC}"/>
          </ac:spMkLst>
        </pc:spChg>
        <pc:spChg chg="del mod">
          <ac:chgData name="Alfonso Piero de Jesús Arrué Arbieto" userId="1904f002d41b4795" providerId="LiveId" clId="{552115B1-36E5-477F-8BB0-DEEE10CED873}" dt="2022-08-22T14:41:25.204" v="493" actId="478"/>
          <ac:spMkLst>
            <pc:docMk/>
            <pc:sldMk cId="0" sldId="363"/>
            <ac:spMk id="5" creationId="{00000000-0000-0000-0000-000000000000}"/>
          </ac:spMkLst>
        </pc:spChg>
        <pc:spChg chg="add del mod">
          <ac:chgData name="Alfonso Piero de Jesús Arrué Arbieto" userId="1904f002d41b4795" providerId="LiveId" clId="{552115B1-36E5-477F-8BB0-DEEE10CED873}" dt="2022-08-22T14:42:33.669" v="501" actId="478"/>
          <ac:spMkLst>
            <pc:docMk/>
            <pc:sldMk cId="0" sldId="363"/>
            <ac:spMk id="20" creationId="{00000000-0000-0000-0000-000000000000}"/>
          </ac:spMkLst>
        </pc:spChg>
        <pc:spChg chg="del">
          <ac:chgData name="Alfonso Piero de Jesús Arrué Arbieto" userId="1904f002d41b4795" providerId="LiveId" clId="{552115B1-36E5-477F-8BB0-DEEE10CED873}" dt="2022-08-22T14:39:27.256" v="473" actId="478"/>
          <ac:spMkLst>
            <pc:docMk/>
            <pc:sldMk cId="0" sldId="363"/>
            <ac:spMk id="29698" creationId="{00000000-0000-0000-0000-000000000000}"/>
          </ac:spMkLst>
        </pc:spChg>
        <pc:spChg chg="del mod">
          <ac:chgData name="Alfonso Piero de Jesús Arrué Arbieto" userId="1904f002d41b4795" providerId="LiveId" clId="{552115B1-36E5-477F-8BB0-DEEE10CED873}" dt="2022-08-22T14:41:27.629" v="494" actId="478"/>
          <ac:spMkLst>
            <pc:docMk/>
            <pc:sldMk cId="0" sldId="363"/>
            <ac:spMk id="29702" creationId="{00000000-0000-0000-0000-000000000000}"/>
          </ac:spMkLst>
        </pc:spChg>
        <pc:spChg chg="del mod">
          <ac:chgData name="Alfonso Piero de Jesús Arrué Arbieto" userId="1904f002d41b4795" providerId="LiveId" clId="{552115B1-36E5-477F-8BB0-DEEE10CED873}" dt="2022-08-22T14:41:54.137" v="497" actId="478"/>
          <ac:spMkLst>
            <pc:docMk/>
            <pc:sldMk cId="0" sldId="363"/>
            <ac:spMk id="29703" creationId="{00000000-0000-0000-0000-000000000000}"/>
          </ac:spMkLst>
        </pc:spChg>
        <pc:spChg chg="add del mod">
          <ac:chgData name="Alfonso Piero de Jesús Arrué Arbieto" userId="1904f002d41b4795" providerId="LiveId" clId="{552115B1-36E5-477F-8BB0-DEEE10CED873}" dt="2022-08-22T14:41:12.831" v="489" actId="478"/>
          <ac:spMkLst>
            <pc:docMk/>
            <pc:sldMk cId="0" sldId="363"/>
            <ac:spMk id="43020" creationId="{00000000-0000-0000-0000-000000000000}"/>
          </ac:spMkLst>
        </pc:spChg>
        <pc:graphicFrameChg chg="del mod replId">
          <ac:chgData name="Alfonso Piero de Jesús Arrué Arbieto" userId="1904f002d41b4795" providerId="LiveId" clId="{552115B1-36E5-477F-8BB0-DEEE10CED873}" dt="2022-08-22T13:42:52.395" v="4"/>
          <ac:graphicFrameMkLst>
            <pc:docMk/>
            <pc:sldMk cId="0" sldId="363"/>
            <ac:graphicFrameMk id="2" creationId="{00000000-0000-0000-0000-000000000000}"/>
          </ac:graphicFrameMkLst>
        </pc:graphicFrameChg>
        <pc:graphicFrameChg chg="del mod replId">
          <ac:chgData name="Alfonso Piero de Jesús Arrué Arbieto" userId="1904f002d41b4795" providerId="LiveId" clId="{552115B1-36E5-477F-8BB0-DEEE10CED873}" dt="2022-08-22T13:42:52.395" v="4"/>
          <ac:graphicFrameMkLst>
            <pc:docMk/>
            <pc:sldMk cId="0" sldId="363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EE92256-D167-4D64-A4BE-B5A7F707A3DA}" type="datetimeFigureOut">
              <a:rPr lang="es-ES"/>
              <a:pPr>
                <a:defRPr/>
              </a:pPr>
              <a:t>23/01/2025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9D22491-0A7B-4C42-A007-F4B82BDF933A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1195457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3217BBDE-7A51-4542-A3F7-3696B21A2343}" type="datetimeFigureOut">
              <a:rPr lang="es-PE"/>
              <a:pPr>
                <a:defRPr/>
              </a:pPr>
              <a:t>23/01/2025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3C442E-6571-4EA4-9E51-BD9FE071DB8F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2675400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603BE0-BD85-4D0C-A6D4-EBB3DEF3028E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s-PE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603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1E0D2D-0AEC-4E74-A43D-6547F576AEF4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170945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1E0D2D-0AEC-4E74-A43D-6547F576AEF4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2437367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2662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CD0987-DC2D-411F-84E4-5F00AFAEC9FA}" type="slidenum">
              <a:rPr lang="es-PE" altLang="es-PE" smtClean="0"/>
              <a:pPr/>
              <a:t>13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78148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28676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8C3B74D-899B-4A3F-A3F7-0CBE90FB7485}" type="slidenum">
              <a:rPr lang="es-ES" altLang="es-PE"/>
              <a:pPr algn="r" eaLnBrk="1" hangingPunct="1">
                <a:spcBef>
                  <a:spcPct val="0"/>
                </a:spcBef>
              </a:pPr>
              <a:t>14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64119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072109-8212-4B0D-A7E1-F4D786E73F59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3788172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PE"/>
          </a:p>
        </p:txBody>
      </p:sp>
      <p:sp>
        <p:nvSpPr>
          <p:cNvPr id="204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9703F4-DDBF-47AF-AC5B-B8CDEB53347B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PE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1E0D2D-0AEC-4E74-A43D-6547F576AEF4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2964976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1E0D2D-0AEC-4E74-A43D-6547F576AEF4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9879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1E0D2D-0AEC-4E74-A43D-6547F576AEF4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42312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5B5FAB-4980-4400-9E9B-DCF771604788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143432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CE50-484B-DEA2-EF54-ED5C3BE1C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>
            <a:extLst>
              <a:ext uri="{FF2B5EF4-FFF2-40B4-BE49-F238E27FC236}">
                <a16:creationId xmlns:a16="http://schemas.microsoft.com/office/drawing/2014/main" id="{4C2CBC17-2DD5-9B69-52FD-BE36D4A1F3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>
            <a:extLst>
              <a:ext uri="{FF2B5EF4-FFF2-40B4-BE49-F238E27FC236}">
                <a16:creationId xmlns:a16="http://schemas.microsoft.com/office/drawing/2014/main" id="{825D089F-DF96-1A28-1B8E-D08B641579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0015CC17-62AB-0FEE-BE53-E03DB4281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BB409D-26A4-4586-936D-E13873C49243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>
            <a:extLst>
              <a:ext uri="{FF2B5EF4-FFF2-40B4-BE49-F238E27FC236}">
                <a16:creationId xmlns:a16="http://schemas.microsoft.com/office/drawing/2014/main" id="{3861155F-9EAE-C866-04EE-A79CA5CDDB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1757209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PE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87CF56-6221-48ED-8FF3-BA391D812933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PE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0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BB409D-26A4-4586-936D-E13873C49243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119488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5D110-AC4A-81FD-DFA5-CCDE8BD3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>
            <a:extLst>
              <a:ext uri="{FF2B5EF4-FFF2-40B4-BE49-F238E27FC236}">
                <a16:creationId xmlns:a16="http://schemas.microsoft.com/office/drawing/2014/main" id="{74D3CEEE-0F37-8770-B3ED-0B8B120849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>
            <a:extLst>
              <a:ext uri="{FF2B5EF4-FFF2-40B4-BE49-F238E27FC236}">
                <a16:creationId xmlns:a16="http://schemas.microsoft.com/office/drawing/2014/main" id="{13E0C6D3-589C-C486-2A62-68B7EA927D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693B9C25-AB88-6ED4-FEE6-31BFC605C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BB409D-26A4-4586-936D-E13873C49243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>
            <a:extLst>
              <a:ext uri="{FF2B5EF4-FFF2-40B4-BE49-F238E27FC236}">
                <a16:creationId xmlns:a16="http://schemas.microsoft.com/office/drawing/2014/main" id="{03D4C268-F619-00B8-62FA-F14C81E62D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215167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62BBF-9FB8-B3E6-2C55-2D09BE012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>
            <a:extLst>
              <a:ext uri="{FF2B5EF4-FFF2-40B4-BE49-F238E27FC236}">
                <a16:creationId xmlns:a16="http://schemas.microsoft.com/office/drawing/2014/main" id="{6AADBA61-E02B-C1B5-F427-8EE885ACD8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>
            <a:extLst>
              <a:ext uri="{FF2B5EF4-FFF2-40B4-BE49-F238E27FC236}">
                <a16:creationId xmlns:a16="http://schemas.microsoft.com/office/drawing/2014/main" id="{17D03DEC-BE77-8177-309D-AEED3CB273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2F12197A-7B0A-838E-19FB-B229B4695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BB409D-26A4-4586-936D-E13873C49243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>
            <a:extLst>
              <a:ext uri="{FF2B5EF4-FFF2-40B4-BE49-F238E27FC236}">
                <a16:creationId xmlns:a16="http://schemas.microsoft.com/office/drawing/2014/main" id="{46802F74-59BC-B867-128E-F06CF3BD2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7848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6388" name="3 Marcador de número de diapositiva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07C77BF-52C1-4DF5-AF96-E8745138765B}" type="slidenum">
              <a:rPr lang="es-ES" altLang="es-PE"/>
              <a:pPr algn="r" eaLnBrk="1" hangingPunct="1">
                <a:spcBef>
                  <a:spcPct val="0"/>
                </a:spcBef>
              </a:pPr>
              <a:t>7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147280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184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C8DF87-1FC3-4392-8654-5682185D9C50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2601666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PE"/>
          </a:p>
        </p:txBody>
      </p:sp>
      <p:sp>
        <p:nvSpPr>
          <p:cNvPr id="204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9703F4-DDBF-47AF-AC5B-B8CDEB53347B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s-PE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5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PE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1E0D2D-0AEC-4E74-A43D-6547F576AEF4}" type="slidenum">
              <a:rPr lang="es-PE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s-PE" altLang="es-PE">
              <a:latin typeface="Arial" panose="020B0604020202020204" pitchFamily="34" charset="0"/>
            </a:endParaRPr>
          </a:p>
        </p:txBody>
      </p:sp>
      <p:sp>
        <p:nvSpPr>
          <p:cNvPr id="44037" name="1 Marcador de pie de página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PE" altLang="es-PE"/>
              <a:t>CÁLCULO</a:t>
            </a:r>
          </a:p>
        </p:txBody>
      </p:sp>
    </p:spTree>
    <p:extLst>
      <p:ext uri="{BB962C8B-B14F-4D97-AF65-F5344CB8AC3E}">
        <p14:creationId xmlns:p14="http://schemas.microsoft.com/office/powerpoint/2010/main" val="53534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04483-3312-4CF5-BD70-8AC55A41B4D3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2764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046E8-5608-41A7-852C-95F41E3E31BA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711804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E9541-31FB-4BF2-9913-5BEF77CF291E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12250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87208" cy="1143000"/>
          </a:xfrm>
        </p:spPr>
        <p:txBody>
          <a:bodyPr>
            <a:normAutofit/>
          </a:bodyPr>
          <a:lstStyle>
            <a:lvl1pPr algn="ctr">
              <a:defRPr lang="es-PE" sz="2900" b="1" i="0" u="none" kern="1200" dirty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8218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ari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nunez\Desktop\PREGRADO\ICONOS\TEMARIO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5250"/>
            <a:ext cx="61277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-171400"/>
            <a:ext cx="8229600" cy="1052736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3453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jemp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03188"/>
            <a:ext cx="6111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-171400"/>
            <a:ext cx="8229600" cy="1052736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15895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 de tema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 userDrawn="1"/>
        </p:nvSpPr>
        <p:spPr>
          <a:xfrm>
            <a:off x="1509713" y="2349500"/>
            <a:ext cx="6121400" cy="574675"/>
          </a:xfrm>
          <a:prstGeom prst="rect">
            <a:avLst/>
          </a:prstGeom>
        </p:spPr>
        <p:txBody>
          <a:bodyPr anchor="ctr"/>
          <a:lstStyle>
            <a:lvl1pPr algn="just" defTabSz="914400" rtl="0" eaLnBrk="1" latinLnBrk="0" hangingPunct="1">
              <a:spcBef>
                <a:spcPct val="0"/>
              </a:spcBef>
              <a:buNone/>
              <a:defRPr lang="es-PE" sz="3200" b="1" i="0" u="none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endParaRPr/>
          </a:p>
        </p:txBody>
      </p:sp>
      <p:sp>
        <p:nvSpPr>
          <p:cNvPr id="5" name="1 Título"/>
          <p:cNvSpPr txBox="1">
            <a:spLocks/>
          </p:cNvSpPr>
          <p:nvPr userDrawn="1"/>
        </p:nvSpPr>
        <p:spPr>
          <a:xfrm>
            <a:off x="3419475" y="1271588"/>
            <a:ext cx="1685925" cy="576262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just" defTabSz="914400" rtl="0" eaLnBrk="1" latinLnBrk="0" hangingPunct="1">
              <a:spcBef>
                <a:spcPct val="0"/>
              </a:spcBef>
              <a:buNone/>
              <a:defRPr lang="es-PE" sz="3200" b="1" i="0" u="none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>
                <a:solidFill>
                  <a:srgbClr val="333333"/>
                </a:solidFill>
              </a:rPr>
              <a:t>Tema  </a:t>
            </a:r>
          </a:p>
        </p:txBody>
      </p:sp>
      <p:sp>
        <p:nvSpPr>
          <p:cNvPr id="6" name="CuadroTexto 6"/>
          <p:cNvSpPr txBox="1">
            <a:spLocks noChangeArrowheads="1"/>
          </p:cNvSpPr>
          <p:nvPr userDrawn="1"/>
        </p:nvSpPr>
        <p:spPr bwMode="auto">
          <a:xfrm>
            <a:off x="4859338" y="1268413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PE" altLang="es-PE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1"/>
          </p:nvPr>
        </p:nvSpPr>
        <p:spPr>
          <a:xfrm>
            <a:off x="1115616" y="2411777"/>
            <a:ext cx="6769100" cy="7921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s-ES" sz="3100" b="1" i="0" u="none" kern="1200" dirty="0" smtClean="0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2"/>
          </p:nvPr>
        </p:nvSpPr>
        <p:spPr>
          <a:xfrm>
            <a:off x="4858740" y="1268760"/>
            <a:ext cx="691067" cy="569387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es-PE" sz="3100" b="1" i="0" u="none" kern="1200" dirty="0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8535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do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169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lusion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nunez\Desktop\PREGRADO\ICONOS\CONCLUSIONES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82550"/>
            <a:ext cx="6111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-171400"/>
            <a:ext cx="8229600" cy="1052736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9525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2BE16-14D4-47FE-AB2F-F4CC1C03088D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93506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2122C-F860-4A1C-91AA-0773031A5F7C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4378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4C553-E83C-442D-86BC-C43F962D3325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71872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D4679-FD4C-44F8-AF7F-793B1806F13C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62819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41822-C228-4E07-BFF3-4AB4F535D746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03766982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1F2BD-D920-4441-945F-9B41E95242AB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5690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83C1A-079B-4B01-8046-295A0AA2E69E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64383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PE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12DB5-8BFE-455B-A821-A49DE92FF716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9098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20498E-FD1C-4BF8-85BD-15DDAD3372B8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  <p:sldLayoutId id="2147484607" r:id="rId13"/>
    <p:sldLayoutId id="2147484608" r:id="rId14"/>
    <p:sldLayoutId id="2147484609" r:id="rId15"/>
    <p:sldLayoutId id="2147484610" r:id="rId16"/>
    <p:sldLayoutId id="2147484611" r:id="rId17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1746000" y="980784"/>
            <a:ext cx="5652000" cy="504000"/>
          </a:xfrm>
        </p:spPr>
        <p:txBody>
          <a:bodyPr>
            <a:normAutofit/>
          </a:bodyPr>
          <a:lstStyle/>
          <a:p>
            <a:pPr eaLnBrk="1" hangingPunct="1"/>
            <a:r>
              <a:rPr altLang="en-US" sz="28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Ecuaciones racionales e irracionales</a:t>
            </a:r>
          </a:p>
        </p:txBody>
      </p:sp>
      <p:sp>
        <p:nvSpPr>
          <p:cNvPr id="10243" name="7 CuadroTexto"/>
          <p:cNvSpPr txBox="1">
            <a:spLocks noChangeArrowheads="1"/>
          </p:cNvSpPr>
          <p:nvPr/>
        </p:nvSpPr>
        <p:spPr bwMode="auto">
          <a:xfrm>
            <a:off x="252496" y="6334125"/>
            <a:ext cx="8784000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teoría, ejercicios y problemas fueron extraídos del libro “Matemática básica para administradores” de Curo-Martínez.</a:t>
            </a:r>
          </a:p>
        </p:txBody>
      </p:sp>
      <p:pic>
        <p:nvPicPr>
          <p:cNvPr id="11272" name="Picture 8" descr="Resultado de imagen para ecuaciones polinóm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056" y="1989138"/>
            <a:ext cx="3671888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2"/>
              <p:cNvSpPr txBox="1">
                <a:spLocks noChangeArrowheads="1"/>
              </p:cNvSpPr>
              <p:nvPr/>
            </p:nvSpPr>
            <p:spPr bwMode="auto">
              <a:xfrm>
                <a:off x="702000" y="987342"/>
                <a:ext cx="7740000" cy="5202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Halle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el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soluci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s-PE" altLang="es-PE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alt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s-PE" alt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PE" alt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P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9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000" y="987342"/>
                <a:ext cx="7740000" cy="5202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15 Flecha a la derecha con bandas">
            <a:hlinkClick r:id="rId4" action="ppaction://hlinksldjump"/>
          </p:cNvPr>
          <p:cNvSpPr/>
          <p:nvPr/>
        </p:nvSpPr>
        <p:spPr>
          <a:xfrm>
            <a:off x="6228977" y="5718551"/>
            <a:ext cx="2303463" cy="540000"/>
          </a:xfrm>
          <a:prstGeom prst="stripedRightArrow">
            <a:avLst>
              <a:gd name="adj1" fmla="val 63443"/>
              <a:gd name="adj2" fmla="val 50000"/>
            </a:avLst>
          </a:prstGeom>
          <a:solidFill>
            <a:srgbClr val="CCFF3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2000" dirty="0">
                <a:solidFill>
                  <a:srgbClr val="FF0000"/>
                </a:solidFill>
              </a:rPr>
              <a:t>Solución de Test 1</a:t>
            </a:r>
          </a:p>
        </p:txBody>
      </p:sp>
      <p:sp>
        <p:nvSpPr>
          <p:cNvPr id="33803" name="Rectángulo 10"/>
          <p:cNvSpPr>
            <a:spLocks noChangeArrowheads="1"/>
          </p:cNvSpPr>
          <p:nvPr/>
        </p:nvSpPr>
        <p:spPr bwMode="auto">
          <a:xfrm>
            <a:off x="4572000" y="3501008"/>
            <a:ext cx="40895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Extraído de Curo – Martínez (2016, p. 69)</a:t>
            </a:r>
            <a:endParaRPr lang="en-US" alt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791816" y="188640"/>
            <a:ext cx="1224000" cy="432000"/>
          </a:xfrm>
        </p:spPr>
        <p:txBody>
          <a:bodyPr/>
          <a:lstStyle/>
          <a:p>
            <a:pPr eaLnBrk="1" hangingPunct="1"/>
            <a:r>
              <a:rPr lang="es-MX" altLang="es-PE" sz="3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1</a:t>
            </a:r>
            <a:endParaRPr lang="es-ES" altLang="es-PE" sz="3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8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2"/>
              <p:cNvSpPr txBox="1">
                <a:spLocks noChangeArrowheads="1"/>
              </p:cNvSpPr>
              <p:nvPr/>
            </p:nvSpPr>
            <p:spPr bwMode="auto">
              <a:xfrm>
                <a:off x="648000" y="1230809"/>
                <a:ext cx="8136000" cy="5175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Halle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el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soluci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PE" altLang="es-PE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:r>
                  <a:rPr lang="es-MX" altLang="es-PE" sz="2400" b="1" i="1" dirty="0">
                    <a:solidFill>
                      <a:srgbClr val="33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Solución:</a:t>
                </a:r>
                <a:endParaRPr lang="es-PE" altLang="es-PE" sz="2400" b="1" i="1" dirty="0">
                  <a:solidFill>
                    <a:srgbClr val="3399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Extraemos el MCM de los denominadores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PE" altLang="es-PE" sz="2400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PE" altLang="es-PE" sz="2400" b="0" i="0" dirty="0" smtClean="0"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PE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Hallamos el CVA: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PE" altLang="es-PE" sz="2400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PE" altLang="es-PE" sz="2400" dirty="0"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s-PE" altLang="es-PE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s-PE" altLang="es-P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altLang="es-PE" sz="2400" b="0" i="1" dirty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CVA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s-PE" altLang="es-P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PE" sz="2400" dirty="0"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altLang="es-P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s-PE" altLang="es-PE" sz="2400" b="0" i="0" dirty="0" smtClean="0"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PE" altLang="es-PE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Multiplicamos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todo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por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el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MCM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s-PE" altLang="es-PE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PE" altLang="es-PE" sz="2000" dirty="0"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PE" altLang="es-PE" sz="2000" dirty="0"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f>
                        <m:f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PE" altLang="es-PE" sz="2000" dirty="0"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PE" altLang="es-PE" sz="2000" dirty="0"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f>
                        <m:f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PE" altLang="es-PE" sz="2000" dirty="0"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PE" altLang="es-PE" sz="2000" dirty="0"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f>
                        <m:f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9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" y="1230809"/>
                <a:ext cx="8136000" cy="5175199"/>
              </a:xfrm>
              <a:prstGeom prst="rect">
                <a:avLst/>
              </a:prstGeom>
              <a:blipFill>
                <a:blip r:embed="rId3"/>
                <a:stretch>
                  <a:fillRect l="-11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791816" y="188640"/>
            <a:ext cx="2952000" cy="432000"/>
          </a:xfrm>
        </p:spPr>
        <p:txBody>
          <a:bodyPr/>
          <a:lstStyle/>
          <a:p>
            <a:pPr eaLnBrk="1" hangingPunct="1"/>
            <a:r>
              <a:rPr lang="es-MX" altLang="es-PE" sz="3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1: Solución</a:t>
            </a:r>
            <a:endParaRPr lang="es-ES" altLang="es-PE" sz="3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2"/>
              <p:cNvSpPr txBox="1">
                <a:spLocks noChangeArrowheads="1"/>
              </p:cNvSpPr>
              <p:nvPr/>
            </p:nvSpPr>
            <p:spPr bwMode="auto">
              <a:xfrm>
                <a:off x="648000" y="1269922"/>
                <a:ext cx="7848000" cy="4679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600"/>
                  </a:spcAft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Simplificando se obtiene</a:t>
                </a:r>
                <a:r>
                  <a:rPr lang="es-PE" altLang="es-PE" sz="2400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PE" altLang="es-PE" sz="2400" dirty="0"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s-PE" altLang="es-PE" sz="2400" dirty="0"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Desarrollando</m:t>
                      </m:r>
                      <m:r>
                        <m:rPr>
                          <m:nor/>
                        </m:rPr>
                        <a:rPr lang="es-PE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s-PE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despejando</m:t>
                      </m:r>
                      <m:r>
                        <m:rPr>
                          <m:nor/>
                        </m:rPr>
                        <a:rPr lang="es-PE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0:</m:t>
                      </m:r>
                      <m:r>
                        <a:rPr lang="es-PE" altLang="es-PE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Bef>
                    <a:spcPts val="0"/>
                  </a:spcBef>
                  <a:spcAft>
                    <a:spcPts val="3600"/>
                  </a:spcAft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hallamos el discriminante, vemos que es igual a </a:t>
                </a:r>
                <a14:m>
                  <m:oMath xmlns:m="http://schemas.openxmlformats.org/officeDocument/2006/math"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Esto hace innecesario resolver la ecuación, porque su conjunto solución es vacío.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Luego</m:t>
                      </m:r>
                      <m:r>
                        <a:rPr lang="es-PE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600"/>
                  </a:spcAft>
                  <a:buNone/>
                </a:pPr>
                <a:r>
                  <a:rPr lang="en-US" altLang="es-PE" sz="2400" i="1" dirty="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Respuesta:</a:t>
                </a:r>
                <a:r>
                  <a:rPr lang="en-U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s-PE" sz="24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</a:t>
                </a:r>
              </a:p>
            </p:txBody>
          </p:sp>
        </mc:Choice>
        <mc:Fallback xmlns="">
          <p:sp>
            <p:nvSpPr>
              <p:cNvPr id="3379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" y="1269922"/>
                <a:ext cx="7848000" cy="4679358"/>
              </a:xfrm>
              <a:prstGeom prst="rect">
                <a:avLst/>
              </a:prstGeom>
              <a:blipFill>
                <a:blip r:embed="rId3"/>
                <a:stretch>
                  <a:fillRect l="-1165" t="-1172" r="-1165" b="-1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791816" y="188640"/>
            <a:ext cx="2952000" cy="432000"/>
          </a:xfrm>
        </p:spPr>
        <p:txBody>
          <a:bodyPr/>
          <a:lstStyle/>
          <a:p>
            <a:pPr eaLnBrk="1" hangingPunct="1"/>
            <a:r>
              <a:rPr lang="es-MX" altLang="es-PE" sz="3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1: Solución</a:t>
            </a:r>
            <a:endParaRPr lang="es-ES" altLang="es-PE" sz="3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3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body" sz="quarter" idx="11"/>
          </p:nvPr>
        </p:nvSpPr>
        <p:spPr>
          <a:xfrm>
            <a:off x="2610000" y="3177000"/>
            <a:ext cx="3924000" cy="504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Ecuaciones irracionales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2"/>
          </p:nvPr>
        </p:nvSpPr>
        <p:spPr>
          <a:xfrm>
            <a:off x="4859338" y="1346200"/>
            <a:ext cx="540000" cy="540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766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766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766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7665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2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23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E64EA51-04BB-F521-115A-D4B2FC38F95D}"/>
                  </a:ext>
                </a:extLst>
              </p:cNvPr>
              <p:cNvSpPr txBox="1"/>
              <p:nvPr/>
            </p:nvSpPr>
            <p:spPr>
              <a:xfrm>
                <a:off x="612000" y="764704"/>
                <a:ext cx="7920000" cy="5004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  <a:spcAft>
                    <a:spcPts val="1800"/>
                  </a:spcAft>
                </a:pPr>
                <a:r>
                  <a:rPr lang="es-ES" altLang="es-PE" sz="2400" dirty="0">
                    <a:solidFill>
                      <a:srgbClr val="33CC33"/>
                    </a:solidFill>
                    <a:latin typeface="Times New Roman" panose="02020603050405020304" pitchFamily="18" charset="0"/>
                  </a:rPr>
                  <a:t>Ecuaciones irracionales</a:t>
                </a:r>
              </a:p>
              <a:p>
                <a:pPr algn="just">
                  <a:lnSpc>
                    <a:spcPct val="114000"/>
                  </a:lnSpc>
                  <a:spcAft>
                    <a:spcPts val="1800"/>
                  </a:spcAft>
                </a:pPr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 ecuaciones en las que la variable forma parte de la </a:t>
                </a:r>
                <a:b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cantidad sub – radical. Por ejemplo:</a:t>
                </a:r>
              </a:p>
              <a:p>
                <a:pPr algn="just">
                  <a:lnSpc>
                    <a:spcPct val="114000"/>
                  </a:lnSpc>
                  <a:spcAft>
                    <a:spcPts val="1800"/>
                  </a:spcAft>
                </a:pPr>
                <a:r>
                  <a:rPr lang="es-E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s-PE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P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PE" sz="2400" dirty="0"/>
              </a:p>
              <a:p>
                <a:pPr algn="just">
                  <a:lnSpc>
                    <a:spcPct val="114000"/>
                  </a:lnSpc>
                  <a:spcAft>
                    <a:spcPts val="3000"/>
                  </a:spcAft>
                </a:pPr>
                <a:r>
                  <a:rPr lang="es-E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PE" sz="2400" dirty="0"/>
              </a:p>
              <a:p>
                <a:pPr algn="just">
                  <a:lnSpc>
                    <a:spcPct val="114000"/>
                  </a:lnSpc>
                  <a:spcAft>
                    <a:spcPts val="1800"/>
                  </a:spcAft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resolver una ecuación irracional, se debe buscar eliminar los radicales, resolver la ecuación que resulte, y por último, comprobar que los valores obtenidos satisfagan la ecuación inicial.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AE64EA51-04BB-F521-115A-D4B2FC38F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764704"/>
                <a:ext cx="7920000" cy="5004832"/>
              </a:xfrm>
              <a:prstGeom prst="rect">
                <a:avLst/>
              </a:prstGeom>
              <a:blipFill>
                <a:blip r:embed="rId3"/>
                <a:stretch>
                  <a:fillRect l="-1154" t="-609" r="-1154" b="-182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DAA4D050-EFF6-D0DB-243C-69131B463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00" y="908720"/>
                <a:ext cx="7920000" cy="3875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Tx/>
                  <a:buNone/>
                </a:pPr>
                <a:r>
                  <a:rPr lang="es-MX" altLang="es-PE" sz="3200" b="1" dirty="0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2</a:t>
                </a: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Tx/>
                  <a:buNone/>
                </a:pPr>
                <a:r>
                  <a:rPr lang="en-US" altLang="es-PE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Resuelva</a:t>
                </a:r>
                <a:r>
                  <a:rPr lang="en-U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las </a:t>
                </a:r>
                <a:r>
                  <a:rPr lang="en-US" altLang="es-PE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siguientes</a:t>
                </a:r>
                <a:r>
                  <a:rPr lang="en-U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s-PE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ecuaciones</a:t>
                </a:r>
                <a:r>
                  <a:rPr lang="en-U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es-PE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Tx/>
                  <a:buNone/>
                </a:pPr>
                <a:endParaRPr lang="en-US" altLang="es-PE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altLang="es-PE" sz="2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s-ES" altLang="es-PE" sz="2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PE" altLang="es-PE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P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s-P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Extra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í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do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Curo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Mart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í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nez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(2016, 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 7</m:t>
                    </m:r>
                    <m:r>
                      <m:rPr>
                        <m:nor/>
                      </m:rPr>
                      <a:rPr lang="es-PE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ES" altLang="es-PE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Tx/>
                  <a:buNone/>
                </a:pPr>
                <a:endParaRPr lang="es-ES" altLang="es-PE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PE" sz="2200" b="0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s-ES" altLang="es-PE" sz="220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PE" altLang="es-PE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  <m:r>
                      <a:rPr lang="es-P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s-P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PE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Extra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í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do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Curo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– 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Mart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í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nez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(2016, 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s-PE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72</m:t>
                    </m:r>
                    <m:r>
                      <m:rPr>
                        <m:nor/>
                      </m:rPr>
                      <a:rPr lang="es-ES" altLang="es-PE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es-PE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DAA4D050-EFF6-D0DB-243C-69131B46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908720"/>
                <a:ext cx="7920000" cy="3875676"/>
              </a:xfrm>
              <a:prstGeom prst="rect">
                <a:avLst/>
              </a:prstGeom>
              <a:blipFill>
                <a:blip r:embed="rId3"/>
                <a:stretch>
                  <a:fillRect l="-1923" t="-1572" b="-9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ChangeArrowheads="1"/>
          </p:cNvSpPr>
          <p:nvPr/>
        </p:nvSpPr>
        <p:spPr bwMode="auto">
          <a:xfrm>
            <a:off x="862806" y="2951163"/>
            <a:ext cx="74183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s-PE" altLang="es-P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 a prueba tus conocimientos</a:t>
            </a:r>
          </a:p>
          <a:p>
            <a:pPr algn="ctr" eaLnBrk="1" hangingPunct="1"/>
            <a:r>
              <a:rPr lang="es-PE" altLang="es-P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Resuelve el ejercicio y marca la respuesta correcta</a:t>
            </a:r>
            <a:endParaRPr lang="es-ES" altLang="es-PE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96048" y="1556792"/>
            <a:ext cx="100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4" tIns="45687" rIns="91374" bIns="45687" anchor="ctr"/>
          <a:lstStyle/>
          <a:p>
            <a:pPr defTabSz="912813">
              <a:defRPr/>
            </a:pPr>
            <a:r>
              <a:rPr lang="es-PE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Test</a:t>
            </a:r>
            <a:endParaRPr lang="es-E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460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1281113"/>
            <a:ext cx="85248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153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2"/>
              <p:cNvSpPr txBox="1">
                <a:spLocks noChangeArrowheads="1"/>
              </p:cNvSpPr>
              <p:nvPr/>
            </p:nvSpPr>
            <p:spPr bwMode="auto">
              <a:xfrm>
                <a:off x="756000" y="1172909"/>
                <a:ext cx="7632000" cy="4848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:r>
                  <a:rPr lang="en-U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Halle el conjunto solución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alt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PE" alt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9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000" y="1172909"/>
                <a:ext cx="7632000" cy="4848379"/>
              </a:xfrm>
              <a:prstGeom prst="rect">
                <a:avLst/>
              </a:prstGeom>
              <a:blipFill>
                <a:blip r:embed="rId3"/>
                <a:stretch>
                  <a:fillRect l="-1198" t="-251" b="-8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15 Flecha a la derecha con bandas">
            <a:hlinkClick r:id="rId4" action="ppaction://hlinksldjump"/>
          </p:cNvPr>
          <p:cNvSpPr/>
          <p:nvPr/>
        </p:nvSpPr>
        <p:spPr>
          <a:xfrm>
            <a:off x="6073316" y="5718551"/>
            <a:ext cx="2303463" cy="540000"/>
          </a:xfrm>
          <a:prstGeom prst="stripedRightArrow">
            <a:avLst>
              <a:gd name="adj1" fmla="val 63443"/>
              <a:gd name="adj2" fmla="val 50000"/>
            </a:avLst>
          </a:prstGeom>
          <a:solidFill>
            <a:srgbClr val="CCFF3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2000" dirty="0">
                <a:solidFill>
                  <a:srgbClr val="FF0000"/>
                </a:solidFill>
              </a:rPr>
              <a:t>Solución de Test 2</a:t>
            </a:r>
          </a:p>
        </p:txBody>
      </p:sp>
      <p:sp>
        <p:nvSpPr>
          <p:cNvPr id="33803" name="Rectángulo 10"/>
          <p:cNvSpPr>
            <a:spLocks noChangeArrowheads="1"/>
          </p:cNvSpPr>
          <p:nvPr/>
        </p:nvSpPr>
        <p:spPr bwMode="auto">
          <a:xfrm>
            <a:off x="4572000" y="3501008"/>
            <a:ext cx="40895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s-ES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Extraído de Curo – Martínez (2016, p. 72)</a:t>
            </a:r>
            <a:endParaRPr lang="en-US" alt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791816" y="188640"/>
            <a:ext cx="1224000" cy="432000"/>
          </a:xfrm>
        </p:spPr>
        <p:txBody>
          <a:bodyPr/>
          <a:lstStyle/>
          <a:p>
            <a:pPr eaLnBrk="1" hangingPunct="1"/>
            <a:r>
              <a:rPr lang="es-MX" altLang="es-PE" sz="3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2</a:t>
            </a:r>
            <a:endParaRPr lang="es-ES" altLang="es-PE" sz="3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8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2"/>
              <p:cNvSpPr txBox="1">
                <a:spLocks noChangeArrowheads="1"/>
              </p:cNvSpPr>
              <p:nvPr/>
            </p:nvSpPr>
            <p:spPr bwMode="auto">
              <a:xfrm>
                <a:off x="648000" y="837629"/>
                <a:ext cx="7848000" cy="5399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:r>
                  <a:rPr lang="en-U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Halle el conjunto solución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:r>
                  <a:rPr lang="es-MX" altLang="es-PE" sz="2400" b="1" i="1" dirty="0">
                    <a:solidFill>
                      <a:srgbClr val="33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Solución:</a:t>
                </a:r>
                <a:endParaRPr lang="es-PE" altLang="es-PE" sz="2400" b="1" i="1" dirty="0">
                  <a:solidFill>
                    <a:srgbClr val="3399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Despejamos un radical            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s-PE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Elevamos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cuadrado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lado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s-PE" altLang="es-P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altLang="es-PE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s-PE" altLang="es-P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s-PE" altLang="es-PE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s-PE" altLang="es-PE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s-PE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s-PE" altLang="es-P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altLang="es-PE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s-PE" altLang="es-P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PE" altLang="es-PE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Desarrollamos</a:t>
                </a:r>
                <a:r>
                  <a:rPr lang="es-PE" altLang="es-PE" sz="2400" dirty="0"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s-PE" altLang="es-PE" sz="24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PE" altLang="es-PE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Simplificando se obtiene</a:t>
                </a:r>
                <a:r>
                  <a:rPr lang="es-PE" altLang="es-PE" sz="2400" dirty="0">
                    <a:cs typeface="Times New Roman" panose="02020603050405020304" pitchFamily="18" charset="0"/>
                  </a:rPr>
                  <a:t>                      2</a:t>
                </a:r>
                <a14:m>
                  <m:oMath xmlns:m="http://schemas.openxmlformats.org/officeDocument/2006/math"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Eleva</m:t>
                    </m:r>
                    <m:r>
                      <m:rPr>
                        <m:nor/>
                      </m:rPr>
                      <a:rPr lang="es-PE" altLang="es-PE" sz="24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nd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al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cuadrado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lado</m:t>
                    </m:r>
                    <m:r>
                      <m:rPr>
                        <m:nor/>
                      </m:rPr>
                      <a:rPr lang="es-PE" altLang="es-PE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s-PE" altLang="es-PE" sz="2400" dirty="0"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PE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altLang="es-PE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altLang="es-PE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s-PE" altLang="es-P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PE" altLang="es-PE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s-PE" altLang="es-PE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s-PE" altLang="es-PE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79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" y="837629"/>
                <a:ext cx="7848000" cy="5399683"/>
              </a:xfrm>
              <a:prstGeom prst="rect">
                <a:avLst/>
              </a:prstGeom>
              <a:blipFill>
                <a:blip r:embed="rId3"/>
                <a:stretch>
                  <a:fillRect l="-1165" t="-2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791816" y="188640"/>
            <a:ext cx="2952000" cy="432000"/>
          </a:xfrm>
        </p:spPr>
        <p:txBody>
          <a:bodyPr/>
          <a:lstStyle/>
          <a:p>
            <a:pPr eaLnBrk="1" hangingPunct="1"/>
            <a:r>
              <a:rPr lang="es-MX" altLang="es-PE" sz="3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2: Solución</a:t>
            </a:r>
            <a:endParaRPr lang="es-ES" altLang="es-PE" sz="3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3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Text Box 2"/>
              <p:cNvSpPr txBox="1">
                <a:spLocks noChangeArrowheads="1"/>
              </p:cNvSpPr>
              <p:nvPr/>
            </p:nvSpPr>
            <p:spPr bwMode="auto">
              <a:xfrm>
                <a:off x="648000" y="1052736"/>
                <a:ext cx="7848000" cy="53108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Desarrollando                       </a:t>
                </a:r>
                <a14:m>
                  <m:oMath xmlns:m="http://schemas.openxmlformats.org/officeDocument/2006/math">
                    <m:r>
                      <a:rPr lang="es-PE" altLang="es-PE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PE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Resolviendo se obtiene</a:t>
                </a:r>
                <a:r>
                  <a:rPr lang="es-PE" altLang="es-PE" sz="2400" dirty="0"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lang="es-PE" altLang="es-PE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as</m:t>
                      </m:r>
                      <m:r>
                        <a:rPr lang="es-PE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í,                              </m:t>
                      </m:r>
                      <m:r>
                        <a:rPr lang="es-PE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PE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es-PE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Pero</m:t>
                      </m:r>
                      <m:r>
                        <m:rPr>
                          <m:nor/>
                        </m:rPr>
                        <a:rPr lang="es-PE" altLang="es-PE" sz="24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s-PE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satisface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la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ecuaci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general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s-PE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Luego</m:t>
                      </m:r>
                      <m:r>
                        <a:rPr lang="es-PE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PE" alt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r>
                  <a:rPr lang="en-US" altLang="es-PE" sz="2400" i="1" dirty="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Respuesta:</a:t>
                </a:r>
                <a:r>
                  <a:rPr lang="en-U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s-PE" sz="2400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</a:t>
                </a:r>
              </a:p>
            </p:txBody>
          </p:sp>
        </mc:Choice>
        <mc:Fallback xmlns="">
          <p:sp>
            <p:nvSpPr>
              <p:cNvPr id="3379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000" y="1052736"/>
                <a:ext cx="7848000" cy="5310877"/>
              </a:xfrm>
              <a:prstGeom prst="rect">
                <a:avLst/>
              </a:prstGeom>
              <a:blipFill>
                <a:blip r:embed="rId3"/>
                <a:stretch>
                  <a:fillRect l="-1165" t="-918" r="-1165" b="-3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5"/>
          <p:cNvSpPr>
            <a:spLocks noGrp="1" noChangeArrowheads="1"/>
          </p:cNvSpPr>
          <p:nvPr>
            <p:ph type="title"/>
          </p:nvPr>
        </p:nvSpPr>
        <p:spPr>
          <a:xfrm>
            <a:off x="791816" y="188640"/>
            <a:ext cx="2952000" cy="432000"/>
          </a:xfrm>
        </p:spPr>
        <p:txBody>
          <a:bodyPr/>
          <a:lstStyle/>
          <a:p>
            <a:pPr eaLnBrk="1" hangingPunct="1"/>
            <a:r>
              <a:rPr lang="es-MX" altLang="es-PE" sz="3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2: Solución</a:t>
            </a:r>
            <a:endParaRPr lang="es-ES" altLang="es-PE" sz="3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339AA-54FD-E36D-7ADA-600C1880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6689960-F9F8-73FA-8E45-F1BC5A119A30}"/>
                  </a:ext>
                </a:extLst>
              </p:cNvPr>
              <p:cNvSpPr txBox="1"/>
              <p:nvPr/>
            </p:nvSpPr>
            <p:spPr>
              <a:xfrm>
                <a:off x="612000" y="829058"/>
                <a:ext cx="7920000" cy="5199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14000"/>
                  </a:lnSpc>
                  <a:spcAft>
                    <a:spcPts val="1800"/>
                  </a:spcAft>
                </a:pPr>
                <a:r>
                  <a:rPr lang="es-ES" altLang="es-PE" sz="2400" dirty="0">
                    <a:latin typeface="Times New Roman" panose="02020603050405020304" pitchFamily="18" charset="0"/>
                  </a:rPr>
                  <a:t>La curva es ondulante debido a que es de exponente impar, por lo que la parte negativa elevada al exponente impar se proyecta hacia abajo </a:t>
                </a:r>
                <a:r>
                  <a:rPr lang="es-E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s-ES" altLang="es-PE" sz="2400" dirty="0">
                    <a:latin typeface="Times New Roman" panose="02020603050405020304" pitchFamily="18" charset="0"/>
                  </a:rPr>
                  <a:t>negativo</a:t>
                </a:r>
                <a:r>
                  <a:rPr lang="es-E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s-ES" altLang="es-PE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" altLang="es-PE" sz="2400" dirty="0">
                    <a:latin typeface="Times New Roman" panose="02020603050405020304" pitchFamily="18" charset="0"/>
                  </a:rPr>
                  <a:t>mientras que la parte positiva elevada al exponente impar se proyecta hacia arriba </a:t>
                </a:r>
                <a:r>
                  <a:rPr lang="es-E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es-ES" altLang="es-PE" sz="2400" dirty="0">
                    <a:latin typeface="Times New Roman" panose="02020603050405020304" pitchFamily="18" charset="0"/>
                  </a:rPr>
                  <a:t>positivo</a:t>
                </a:r>
                <a:r>
                  <a:rPr lang="es-E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s-ES" altLang="es-PE" sz="2400" dirty="0">
                    <a:latin typeface="Times New Roman" panose="02020603050405020304" pitchFamily="18" charset="0"/>
                  </a:rPr>
                  <a:t>.</a:t>
                </a: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s-ES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" sz="2400" i="1" dirty="0">
                  <a:solidFill>
                    <a:srgbClr val="000000"/>
                  </a:solidFill>
                  <a:latin typeface="Cambria Math" panose="02040503050406030204" pitchFamily="18" charset="0"/>
                  <a:ea typeface="MS PGothic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1    </m:t>
                      </m:r>
                      <m:r>
                        <a:rPr lang="es-PE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0    </m:t>
                      </m:r>
                      <m:r>
                        <a:rPr lang="es-PE" sz="24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PE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s-PE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s-E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s-P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s-ES" sz="2400" dirty="0">
                    <a:latin typeface="Cambria Math" panose="020405030504060302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y</a:t>
                </a:r>
                <a:r>
                  <a:rPr lang="es-E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MS PGothic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s-ES" altLang="es-PE" sz="24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" altLang="es-PE" sz="2400" dirty="0">
                    <a:latin typeface="Times New Roman" panose="02020603050405020304" pitchFamily="18" charset="0"/>
                  </a:rPr>
                  <a:t>son los puntos de corte con el eje </a:t>
                </a:r>
                <a14:m>
                  <m:oMath xmlns:m="http://schemas.openxmlformats.org/officeDocument/2006/math">
                    <m:r>
                      <a:rPr lang="es-PE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s-ES" altLang="es-PE" sz="2400" dirty="0">
                    <a:latin typeface="Times New Roman" panose="02020603050405020304" pitchFamily="18" charset="0"/>
                  </a:rPr>
                  <a:t> Al ser una ecuación cúbica, arroja hasta un máximo de tres puntos.</a:t>
                </a:r>
                <a:endParaRPr lang="es-PE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6689960-F9F8-73FA-8E45-F1BC5A11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829058"/>
                <a:ext cx="7920000" cy="5199885"/>
              </a:xfrm>
              <a:prstGeom prst="rect">
                <a:avLst/>
              </a:prstGeom>
              <a:blipFill>
                <a:blip r:embed="rId3"/>
                <a:stretch>
                  <a:fillRect l="-1154" t="-586" r="-1154" b="-16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7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3789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01" name="Rectangle 14"/>
              <p:cNvSpPr>
                <a:spLocks noChangeArrowheads="1"/>
              </p:cNvSpPr>
              <p:nvPr/>
            </p:nvSpPr>
            <p:spPr bwMode="auto">
              <a:xfrm>
                <a:off x="612000" y="787219"/>
                <a:ext cx="7920000" cy="5283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514350" indent="-514350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indent="0" algn="ctr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3000"/>
                  </a:spcAft>
                  <a:buNone/>
                </a:pPr>
                <a:r>
                  <a:rPr lang="es-MX" altLang="es-PE" sz="3200" dirty="0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Para analizar</a:t>
                </a:r>
              </a:p>
              <a:p>
                <a:pPr marL="0" indent="0" algn="just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3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Analice</m:t>
                      </m:r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conteste</m:t>
                      </m:r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justificando</m:t>
                      </m:r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altLang="es-PE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apropiadamente</m:t>
                      </m:r>
                      <m:r>
                        <m:rPr>
                          <m:nor/>
                        </m:rPr>
                        <a:rPr lang="es-MX" altLang="es-PE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</m:oMath>
                  </m:oMathPara>
                </a14:m>
                <a:endParaRPr lang="es-PE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 ¿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mo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resolver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la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ecuaci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s-PE" altLang="es-PE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alt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s-PE" alt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?</m:t>
                      </m:r>
                    </m:oMath>
                  </m:oMathPara>
                </a14:m>
                <a:endParaRPr lang="es-PE" altLang="es-PE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42913" indent="-442913" algn="just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2400"/>
                  </a:spcAft>
                  <a:buNone/>
                  <a:defRPr/>
                </a:pPr>
                <a:r>
                  <a:rPr lang="es-ES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:r>
                  <a:rPr lang="es-ES" altLang="es-PE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</a:t>
                </a:r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posible determinar la solución de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altLang="es-PE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rad>
                    <m:r>
                      <a:rPr lang="es-ES" altLang="es-PE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es-PE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 tener que resolverla?</a:t>
                </a:r>
              </a:p>
              <a:p>
                <a:pPr marL="0" indent="0" algn="just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24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s-PE" altLang="es-PE" sz="2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Explique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por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qu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é 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la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ecuaci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s-PE" altLang="es-PE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tiene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soluci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s-PE" altLang="es-PE" sz="24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s-ES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901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787219"/>
                <a:ext cx="7920000" cy="5283562"/>
              </a:xfrm>
              <a:prstGeom prst="rect">
                <a:avLst/>
              </a:prstGeom>
              <a:blipFill>
                <a:blip r:embed="rId3"/>
                <a:stretch>
                  <a:fillRect l="-1154" t="-1153" r="-11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22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3" descr="C:\Users\mnunez\Desktop\PREGRADO\ICONOS\CONCLUSIONE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82550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4 Título"/>
          <p:cNvSpPr>
            <a:spLocks noGrp="1"/>
          </p:cNvSpPr>
          <p:nvPr>
            <p:ph type="title"/>
          </p:nvPr>
        </p:nvSpPr>
        <p:spPr>
          <a:xfrm>
            <a:off x="755650" y="8712"/>
            <a:ext cx="2592214" cy="828000"/>
          </a:xfrm>
        </p:spPr>
        <p:txBody>
          <a:bodyPr/>
          <a:lstStyle/>
          <a:p>
            <a:pPr eaLnBrk="1" hangingPunct="1"/>
            <a:r>
              <a:rPr lang="es-PE" altLang="es-PE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972000" y="1336675"/>
            <a:ext cx="7200000" cy="31085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2400"/>
              </a:spcAft>
              <a:defRPr/>
            </a:pPr>
            <a:r>
              <a:rPr lang="es-PE" sz="2400" dirty="0">
                <a:latin typeface="Times New Roman" pitchFamily="18" charset="0"/>
                <a:cs typeface="Times New Roman" pitchFamily="18" charset="0"/>
              </a:rPr>
              <a:t>En resumen:</a:t>
            </a:r>
          </a:p>
          <a:p>
            <a:pPr marL="342900" indent="-342900" algn="just">
              <a:spcAft>
                <a:spcPts val="2400"/>
              </a:spcAft>
              <a:buClr>
                <a:srgbClr val="009900"/>
              </a:buClr>
              <a:buFont typeface="Arial" pitchFamily="34" charset="0"/>
              <a:buChar char="•"/>
              <a:defRPr/>
            </a:pPr>
            <a:r>
              <a:rPr lang="es-PE" sz="2400" dirty="0">
                <a:latin typeface="Times New Roman" pitchFamily="18" charset="0"/>
                <a:cs typeface="Times New Roman" pitchFamily="18" charset="0"/>
              </a:rPr>
              <a:t>Las ecuaciones racionales requieren comparar las soluciones con el CVA, debido a que tienen denominadores, que deben ser diferentes de cero.</a:t>
            </a:r>
          </a:p>
          <a:p>
            <a:pPr marL="342900" indent="-342900" algn="just">
              <a:buClr>
                <a:srgbClr val="009900"/>
              </a:buClr>
              <a:buFont typeface="Arial" pitchFamily="34" charset="0"/>
              <a:buChar char="•"/>
              <a:defRPr/>
            </a:pPr>
            <a:r>
              <a:rPr lang="es-PE" sz="2400" dirty="0">
                <a:latin typeface="Times New Roman" pitchFamily="18" charset="0"/>
                <a:cs typeface="Times New Roman" pitchFamily="18" charset="0"/>
              </a:rPr>
              <a:t>Las soluciones de las ecuaciones irracionales deben ser verificadas en la ecuación original.</a:t>
            </a:r>
            <a:endParaRPr lang="es-E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791816" y="188640"/>
            <a:ext cx="2124000" cy="432000"/>
          </a:xfrm>
        </p:spPr>
        <p:txBody>
          <a:bodyPr/>
          <a:lstStyle/>
          <a:p>
            <a:pPr eaLnBrk="1" hangingPunct="1"/>
            <a:r>
              <a:rPr lang="es-MX" altLang="es-PE" sz="32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¡Reflexión!</a:t>
            </a:r>
            <a:endParaRPr lang="es-ES" altLang="es-PE" sz="32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64000" y="1484784"/>
            <a:ext cx="7416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PE" sz="3200">
                <a:solidFill>
                  <a:srgbClr val="0070C0"/>
                </a:solidFill>
                <a:latin typeface="Times New Roman" panose="02020603050405020304" pitchFamily="18" charset="0"/>
              </a:rPr>
              <a:t>¿Cómo resolvería las siguientes ecuaciones?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718000" y="2722732"/>
                <a:ext cx="3708000" cy="19452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3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32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s-PE" altLang="es-PE" sz="3200" b="0" i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PE" altLang="es-PE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f>
                        <m:fPr>
                          <m:ctrlPr>
                            <a:rPr lang="es-ES" alt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PE" altLang="es-PE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altLang="es-P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alt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altLang="es-PE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altLang="es-PE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PE" altLang="es-PE" sz="32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PE" sz="3200" b="0" i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es-PE" altLang="es-PE" sz="3200" i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s-PE" altLang="es-PE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PE" altLang="es-PE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s-PE" altLang="es-PE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altLang="es-PE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rad>
                    <m:r>
                      <a:rPr lang="es-PE" altLang="es-PE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altLang="es-PE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PE" sz="32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000" y="2722732"/>
                <a:ext cx="3708000" cy="19452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33146-470D-35EC-DBBC-B5E5BD77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B10E0FB-E9D5-2841-268C-D0374713C4CD}"/>
                  </a:ext>
                </a:extLst>
              </p:cNvPr>
              <p:cNvSpPr txBox="1"/>
              <p:nvPr/>
            </p:nvSpPr>
            <p:spPr>
              <a:xfrm>
                <a:off x="612000" y="702210"/>
                <a:ext cx="7920000" cy="575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es-PE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Hallamos el MCM: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:r>
                  <a:rPr lang="es-PE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Determinamos el CVA: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d>
                      <m:dPr>
                        <m:ctrlP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s-PE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≠</m:t>
                    </m:r>
                    <m:r>
                      <a:rPr lang="es-PE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3    </m:t>
                      </m:r>
                      <m:r>
                        <a:rPr lang="es-PE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∧   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≠−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CVA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:r>
                  <a:rPr lang="es-PE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Multiplicamos a todo por el MCM: </a:t>
                </a:r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f>
                        <m:f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f>
                        <m:f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9</m:t>
                      </m:r>
                    </m:oMath>
                  </m:oMathPara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4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15</m:t>
                      </m:r>
                    </m:oMath>
                  </m:oMathPara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4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i="1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s-P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145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P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</a:rPr>
                              </m:ctrlPr>
                            </m:fPr>
                            <m:num>
                              <m: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s-PE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i="1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145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B10E0FB-E9D5-2841-268C-D0374713C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702210"/>
                <a:ext cx="7920000" cy="5751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C7B8391-C4C1-E0DB-7FA5-C05B5D0467FD}"/>
              </a:ext>
            </a:extLst>
          </p:cNvPr>
          <p:cNvCxnSpPr>
            <a:cxnSpLocks/>
          </p:cNvCxnSpPr>
          <p:nvPr/>
        </p:nvCxnSpPr>
        <p:spPr>
          <a:xfrm flipH="1">
            <a:off x="1511736" y="3924000"/>
            <a:ext cx="684000" cy="2159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BF259F1-58EA-FA93-48A4-F85C409F3FAC}"/>
              </a:ext>
            </a:extLst>
          </p:cNvPr>
          <p:cNvCxnSpPr>
            <a:cxnSpLocks/>
          </p:cNvCxnSpPr>
          <p:nvPr/>
        </p:nvCxnSpPr>
        <p:spPr>
          <a:xfrm flipH="1">
            <a:off x="2962800" y="4096800"/>
            <a:ext cx="540000" cy="16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4B04CA0-6F9E-66DA-6988-359F0289EAF5}"/>
              </a:ext>
            </a:extLst>
          </p:cNvPr>
          <p:cNvCxnSpPr>
            <a:cxnSpLocks/>
          </p:cNvCxnSpPr>
          <p:nvPr/>
        </p:nvCxnSpPr>
        <p:spPr>
          <a:xfrm flipH="1">
            <a:off x="4518000" y="3934800"/>
            <a:ext cx="684000" cy="198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61C7BB3-D85C-C096-9590-E2777515317E}"/>
              </a:ext>
            </a:extLst>
          </p:cNvPr>
          <p:cNvCxnSpPr>
            <a:cxnSpLocks/>
          </p:cNvCxnSpPr>
          <p:nvPr/>
        </p:nvCxnSpPr>
        <p:spPr>
          <a:xfrm flipH="1">
            <a:off x="5238000" y="4096800"/>
            <a:ext cx="540000" cy="162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0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EA594-5EDF-D5A4-C668-33DC6699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CE32C42-AF4D-E75B-36CE-23399CD21334}"/>
                  </a:ext>
                </a:extLst>
              </p:cNvPr>
              <p:cNvSpPr txBox="1"/>
              <p:nvPr/>
            </p:nvSpPr>
            <p:spPr>
              <a:xfrm>
                <a:off x="612000" y="702210"/>
                <a:ext cx="7920000" cy="5683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s-PE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s-PE" sz="1600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s-P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s-PE" sz="1600" i="1"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1600" i="1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16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∨  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1600" i="1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es-ES" sz="1600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Comprobando:</a:t>
                </a:r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s-PE" sz="16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6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6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6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6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6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PE" sz="16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br>
                  <a:rPr lang="es-PE" sz="160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1600"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m:t>CS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sz="1600" i="1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CE32C42-AF4D-E75B-36CE-23399CD2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" y="702210"/>
                <a:ext cx="7920000" cy="56832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2CBCC44-33CA-90D7-03EA-8E7ECC36F60C}"/>
                  </a:ext>
                </a:extLst>
              </p:cNvPr>
              <p:cNvSpPr txBox="1"/>
              <p:nvPr/>
            </p:nvSpPr>
            <p:spPr>
              <a:xfrm>
                <a:off x="539992" y="3717032"/>
                <a:ext cx="3960000" cy="192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𝑃𝑎𝑟𝑎</m:t>
                      </m:r>
                      <m:r>
                        <a:rPr lang="es-PE" sz="16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1600" i="1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s-ES" sz="16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s-ES" sz="1600" i="1">
                          <a:solidFill>
                            <a:srgbClr val="00CC00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s-ES" sz="1600" i="1">
                          <a:solidFill>
                            <a:srgbClr val="00CC00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sz="1600" i="1">
                          <a:solidFill>
                            <a:srgbClr val="00CC00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cumple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PE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P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PE" sz="1600" i="1"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PE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sz="1600" i="1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1,381966011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≠−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2,618033989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2CBCC44-33CA-90D7-03EA-8E7ECC36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92" y="3717032"/>
                <a:ext cx="3960000" cy="1920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1C617BC-E3FD-0EEE-8F5A-BB42B815E571}"/>
                  </a:ext>
                </a:extLst>
              </p:cNvPr>
              <p:cNvSpPr txBox="1"/>
              <p:nvPr/>
            </p:nvSpPr>
            <p:spPr>
              <a:xfrm>
                <a:off x="4716016" y="3717032"/>
                <a:ext cx="3960000" cy="199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𝑃𝑎𝑟𝑎</m:t>
                      </m:r>
                      <m:r>
                        <a:rPr lang="es-PE" sz="1600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sz="1600" i="1"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s-ES" sz="16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s-ES" sz="1600" i="1">
                          <a:solidFill>
                            <a:srgbClr val="00CC00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s-ES" sz="1600" i="1">
                          <a:solidFill>
                            <a:srgbClr val="00CC00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í </m:t>
                      </m:r>
                      <m:r>
                        <m:rPr>
                          <m:nor/>
                        </m:rPr>
                        <a:rPr lang="es-ES" sz="1600" i="1">
                          <a:solidFill>
                            <a:srgbClr val="00CC00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cumple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PE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s-PE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s-PE" sz="1600" i="1">
                                          <a:latin typeface="Cambria Math" panose="02040503050406030204" pitchFamily="18" charset="0"/>
                                          <a:ea typeface="MS PGothic" panose="020B0600070205080204" pitchFamily="34" charset="-128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s-PE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rad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sz="1600" i="1">
                                      <a:latin typeface="Cambria Math" panose="02040503050406030204" pitchFamily="18" charset="0"/>
                                      <a:ea typeface="MS PGothic" panose="020B0600070205080204" pitchFamily="34" charset="-128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S PGothic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0,3819660113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m:t>0,3819660113</m:t>
                      </m:r>
                    </m:oMath>
                  </m:oMathPara>
                </a14:m>
                <a:endParaRPr lang="es-PE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1C617BC-E3FD-0EEE-8F5A-BB42B815E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717032"/>
                <a:ext cx="3960000" cy="1997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8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116013" y="2132856"/>
            <a:ext cx="6048375" cy="828675"/>
          </a:xfrm>
          <a:prstGeom prst="roundRect">
            <a:avLst/>
          </a:prstGeom>
          <a:solidFill>
            <a:srgbClr val="0099CC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PE" sz="2400" dirty="0">
                <a:solidFill>
                  <a:schemeClr val="bg1"/>
                </a:solidFill>
              </a:rPr>
              <a:t>1. </a:t>
            </a:r>
            <a:r>
              <a:rPr lang="es-MX" altLang="es-PE" sz="2400" dirty="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Ecuaciones racionales.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1138238" y="3645024"/>
            <a:ext cx="6048375" cy="827087"/>
          </a:xfrm>
          <a:prstGeom prst="roundRect">
            <a:avLst/>
          </a:prstGeom>
          <a:solidFill>
            <a:srgbClr val="0099CC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PE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 Ecuaciones irracionales.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971600" y="260648"/>
            <a:ext cx="1836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s-MX" altLang="es-PE" sz="36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Temario</a:t>
            </a:r>
            <a:endParaRPr lang="es-ES" altLang="es-PE" sz="3600" b="1" dirty="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4000" y="656752"/>
            <a:ext cx="3816000" cy="540000"/>
          </a:xfrm>
        </p:spPr>
        <p:txBody>
          <a:bodyPr/>
          <a:lstStyle/>
          <a:p>
            <a:pPr eaLnBrk="1" hangingPunct="1"/>
            <a:r>
              <a:rPr lang="es-ES" altLang="es-PE" sz="3200" dirty="0">
                <a:solidFill>
                  <a:srgbClr val="0099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Ecuaciones racionales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612000" y="1412776"/>
                <a:ext cx="7920000" cy="4788000"/>
              </a:xfrm>
            </p:spPr>
            <p:txBody>
              <a:bodyPr rtlCol="0">
                <a:noAutofit/>
              </a:bodyPr>
              <a:lstStyle/>
              <a:p>
                <a:pPr algn="l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Son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ecuaciones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que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presentan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expresiones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la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40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forma</m:t>
                      </m:r>
                      <m:r>
                        <a:rPr lang="es-PE" altLang="es-PE" sz="2400" b="0" i="1" dirty="0" smtClean="0"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alt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PE" altLang="es-PE" sz="2400" b="0" i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s-PE" altLang="es-PE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PE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es-PE" altLang="es-PE" sz="2400" b="0" i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PE" sz="2400" i="1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PE" altLang="es-PE" sz="2400" dirty="0">
                  <a:latin typeface="Times New Roman" panose="02020603050405020304" pitchFamily="18" charset="0"/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siendo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PE" sz="2400" i="1"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PE" sz="2400" i="1"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Q</m:t>
                    </m:r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polinomios, con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PE" sz="2400" i="1">
                        <a:latin typeface="Times New Roman" panose="020206030504050203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Q</m:t>
                    </m:r>
                    <m:d>
                      <m:dPr>
                        <m:ctrlPr>
                          <a:rPr lang="es-PE" alt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PE" altLang="es-PE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240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Por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ejemplo</m:t>
                      </m:r>
                      <m:r>
                        <m:rPr>
                          <m:nor/>
                        </m:rPr>
                        <a:rPr lang="es-PE" altLang="es-PE" sz="2400" b="0" i="0" dirty="0" smtClean="0"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: </m:t>
                      </m:r>
                      <m:f>
                        <m:fPr>
                          <m:ctrlPr>
                            <a:rPr lang="es-ES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ES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PE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s-PE" altLang="es-PE" sz="240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400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400" b="0" i="1" smtClean="0"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PE" altLang="es-PE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1200"/>
                  </a:spcAft>
                  <a:defRPr/>
                </a:pPr>
                <a:r>
                  <a:rPr lang="es-ES" altLang="es-PE" sz="2400" dirty="0">
                    <a:solidFill>
                      <a:srgbClr val="0099CC"/>
                    </a:solidFill>
                    <a:latin typeface="Times New Roman" panose="02020603050405020304" pitchFamily="18" charset="0"/>
                  </a:rPr>
                  <a:t>Resolución de ecuaciones racionales.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s-PE" altLang="es-P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resolver una ecuación racional se debe trabajar usando el MCM hasta lograr reducirla a una ecuación lineal o cuadrática, y resolverlas tomando en cuenta el conjunto de valores admisibles (CVA).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2000" y="1412776"/>
                <a:ext cx="7920000" cy="4788000"/>
              </a:xfrm>
              <a:blipFill>
                <a:blip r:embed="rId3"/>
                <a:stretch>
                  <a:fillRect l="-1154" r="-1154" b="-40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70" name="Rectangle 14"/>
          <p:cNvSpPr>
            <a:spLocks noChangeArrowheads="1"/>
          </p:cNvSpPr>
          <p:nvPr/>
        </p:nvSpPr>
        <p:spPr bwMode="auto">
          <a:xfrm>
            <a:off x="323850" y="5124797"/>
            <a:ext cx="274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s-PE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04488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1441F92-E6D7-4471-B4A5-5301E47A601F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s-PE" altLang="es-PE" sz="1200">
              <a:solidFill>
                <a:srgbClr val="898989"/>
              </a:solidFill>
            </a:endParaRPr>
          </a:p>
        </p:txBody>
      </p:sp>
      <p:sp>
        <p:nvSpPr>
          <p:cNvPr id="20" name="20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Text Box 2"/>
              <p:cNvSpPr txBox="1">
                <a:spLocks noChangeArrowheads="1"/>
              </p:cNvSpPr>
              <p:nvPr/>
            </p:nvSpPr>
            <p:spPr bwMode="auto">
              <a:xfrm>
                <a:off x="612000" y="838635"/>
                <a:ext cx="7920000" cy="40376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PE" sz="3200" b="1" dirty="0">
                    <a:solidFill>
                      <a:srgbClr val="0099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1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MX" altLang="es-PE" sz="2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s-PE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Resuelva</a:t>
                </a:r>
                <a:r>
                  <a:rPr lang="en-U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las </a:t>
                </a:r>
                <a:r>
                  <a:rPr lang="en-US" altLang="es-PE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siguientes</a:t>
                </a:r>
                <a:r>
                  <a:rPr lang="en-U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s-PE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ecuaciones</a:t>
                </a:r>
                <a:r>
                  <a:rPr lang="en-U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s-P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n-US" altLang="es-P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s-ES" altLang="es-PE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PE" altLang="es-PE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ES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s-PE" altLang="es-PE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PE" altLang="es-PE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s-PE" altLang="es-P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Extra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Curo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–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Mart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nez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(2016,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67)</m:t>
                      </m:r>
                    </m:oMath>
                  </m:oMathPara>
                </a14:m>
                <a:endParaRPr lang="es-ES" altLang="es-P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es-E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000" b="0" i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s-ES" altLang="es-PE" sz="2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PE" altLang="es-PE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s-ES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s-PE" altLang="es-P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ES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ES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s-PE" altLang="es-P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PE" altLang="es-PE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s-PE" altLang="es-PE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Extra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Curo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–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Mart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nez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(2016, 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68)</m:t>
                      </m:r>
                    </m:oMath>
                  </m:oMathPara>
                </a14:m>
                <a:endParaRPr lang="en-US" altLang="es-P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41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838635"/>
                <a:ext cx="7920000" cy="4037644"/>
              </a:xfrm>
              <a:prstGeom prst="rect">
                <a:avLst/>
              </a:prstGeom>
              <a:blipFill>
                <a:blip r:embed="rId3"/>
                <a:stretch>
                  <a:fillRect l="-1923" t="-2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ChangeArrowheads="1"/>
          </p:cNvSpPr>
          <p:nvPr/>
        </p:nvSpPr>
        <p:spPr bwMode="auto">
          <a:xfrm>
            <a:off x="862806" y="2951163"/>
            <a:ext cx="74183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s-PE" altLang="es-P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 a prueba tus conocimientos</a:t>
            </a:r>
          </a:p>
          <a:p>
            <a:pPr algn="ctr" eaLnBrk="1" hangingPunct="1"/>
            <a:r>
              <a:rPr lang="es-PE" altLang="es-PE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Resuelve el ejercicio y marca la respuesta correcta</a:t>
            </a:r>
            <a:endParaRPr lang="es-ES" altLang="es-PE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96048" y="1556792"/>
            <a:ext cx="100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74" tIns="45687" rIns="91374" bIns="45687" anchor="ctr"/>
          <a:lstStyle/>
          <a:p>
            <a:pPr defTabSz="912813">
              <a:defRPr/>
            </a:pPr>
            <a:r>
              <a:rPr lang="es-PE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Test</a:t>
            </a:r>
            <a:endParaRPr lang="es-ES" sz="40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9460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963" y="1281113"/>
            <a:ext cx="85248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10645</TotalTime>
  <Words>1039</Words>
  <Application>Microsoft Office PowerPoint</Application>
  <PresentationFormat>Presentación en pantalla (4:3)</PresentationFormat>
  <Paragraphs>173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Tema de Office</vt:lpstr>
      <vt:lpstr>Ecuaciones racionales e irracionales</vt:lpstr>
      <vt:lpstr>Presentación de PowerPoint</vt:lpstr>
      <vt:lpstr>¡Reflexión!</vt:lpstr>
      <vt:lpstr>Presentación de PowerPoint</vt:lpstr>
      <vt:lpstr>Presentación de PowerPoint</vt:lpstr>
      <vt:lpstr>Presentación de PowerPoint</vt:lpstr>
      <vt:lpstr>Ecuaciones racionales</vt:lpstr>
      <vt:lpstr>Presentación de PowerPoint</vt:lpstr>
      <vt:lpstr>Presentación de PowerPoint</vt:lpstr>
      <vt:lpstr>Test 1</vt:lpstr>
      <vt:lpstr>Test 1: Solución</vt:lpstr>
      <vt:lpstr>Test 1: Solución</vt:lpstr>
      <vt:lpstr>Presentación de PowerPoint</vt:lpstr>
      <vt:lpstr>Presentación de PowerPoint</vt:lpstr>
      <vt:lpstr>Presentación de PowerPoint</vt:lpstr>
      <vt:lpstr>Presentación de PowerPoint</vt:lpstr>
      <vt:lpstr>Test 2</vt:lpstr>
      <vt:lpstr>Test 2: Solución</vt:lpstr>
      <vt:lpstr>Test 2: Solución</vt:lpstr>
      <vt:lpstr>Presentación de PowerPoint</vt:lpstr>
      <vt:lpstr>Conclusiones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</dc:creator>
  <cp:lastModifiedBy>Alfonso Piero de Jesús Arrué Arbieto</cp:lastModifiedBy>
  <cp:revision>212</cp:revision>
  <dcterms:created xsi:type="dcterms:W3CDTF">2011-02-27T01:29:01Z</dcterms:created>
  <dcterms:modified xsi:type="dcterms:W3CDTF">2025-01-23T16:51:51Z</dcterms:modified>
</cp:coreProperties>
</file>