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9" r:id="rId2"/>
    <p:sldId id="307" r:id="rId3"/>
    <p:sldId id="308" r:id="rId4"/>
    <p:sldId id="309" r:id="rId5"/>
    <p:sldId id="281" r:id="rId6"/>
    <p:sldId id="267" r:id="rId7"/>
    <p:sldId id="294" r:id="rId8"/>
    <p:sldId id="295" r:id="rId9"/>
    <p:sldId id="296" r:id="rId10"/>
    <p:sldId id="288" r:id="rId11"/>
    <p:sldId id="258" r:id="rId12"/>
    <p:sldId id="297" r:id="rId13"/>
    <p:sldId id="298" r:id="rId14"/>
    <p:sldId id="299" r:id="rId15"/>
    <p:sldId id="300" r:id="rId16"/>
    <p:sldId id="304" r:id="rId17"/>
    <p:sldId id="305" r:id="rId18"/>
    <p:sldId id="306" r:id="rId19"/>
  </p:sldIdLst>
  <p:sldSz cx="9144000" cy="6858000" type="screen4x3"/>
  <p:notesSz cx="6797675" cy="9874250"/>
  <p:custDataLst>
    <p:tags r:id="rId22"/>
  </p:custDataLst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FF00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FE1EA-9436-410D-9F81-A1A55C6643BC}" v="11" dt="2022-08-25T21:21:47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3545" autoAdjust="0"/>
  </p:normalViewPr>
  <p:slideViewPr>
    <p:cSldViewPr snapToGrid="0">
      <p:cViewPr varScale="1">
        <p:scale>
          <a:sx n="60" d="100"/>
          <a:sy n="60" d="100"/>
        </p:scale>
        <p:origin x="1284" y="2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Piero de Jesús Arrué Arbieto" userId="1904f002d41b4795" providerId="LiveId" clId="{81DFE1EA-9436-410D-9F81-A1A55C6643BC}"/>
    <pc:docChg chg="modSld">
      <pc:chgData name="Alfonso Piero de Jesús Arrué Arbieto" userId="1904f002d41b4795" providerId="LiveId" clId="{81DFE1EA-9436-410D-9F81-A1A55C6643BC}" dt="2022-08-25T21:21:47.128" v="10"/>
      <pc:docMkLst>
        <pc:docMk/>
      </pc:docMkLst>
      <pc:sldChg chg="modAnim">
        <pc:chgData name="Alfonso Piero de Jesús Arrué Arbieto" userId="1904f002d41b4795" providerId="LiveId" clId="{81DFE1EA-9436-410D-9F81-A1A55C6643BC}" dt="2022-08-25T20:55:21.890" v="8"/>
        <pc:sldMkLst>
          <pc:docMk/>
          <pc:sldMk cId="0" sldId="267"/>
        </pc:sldMkLst>
      </pc:sldChg>
      <pc:sldChg chg="modAnim">
        <pc:chgData name="Alfonso Piero de Jesús Arrué Arbieto" userId="1904f002d41b4795" providerId="LiveId" clId="{81DFE1EA-9436-410D-9F81-A1A55C6643BC}" dt="2022-08-25T20:53:47.604" v="4"/>
        <pc:sldMkLst>
          <pc:docMk/>
          <pc:sldMk cId="0" sldId="281"/>
        </pc:sldMkLst>
      </pc:sldChg>
      <pc:sldChg chg="modAnim">
        <pc:chgData name="Alfonso Piero de Jesús Arrué Arbieto" userId="1904f002d41b4795" providerId="LiveId" clId="{81DFE1EA-9436-410D-9F81-A1A55C6643BC}" dt="2022-08-25T20:16:42.717" v="1"/>
        <pc:sldMkLst>
          <pc:docMk/>
          <pc:sldMk cId="0" sldId="289"/>
        </pc:sldMkLst>
      </pc:sldChg>
      <pc:sldChg chg="modAnim">
        <pc:chgData name="Alfonso Piero de Jesús Arrué Arbieto" userId="1904f002d41b4795" providerId="LiveId" clId="{81DFE1EA-9436-410D-9F81-A1A55C6643BC}" dt="2022-08-25T21:21:47.128" v="10"/>
        <pc:sldMkLst>
          <pc:docMk/>
          <pc:sldMk cId="2208097393" sldId="296"/>
        </pc:sldMkLst>
      </pc:sldChg>
    </pc:docChg>
  </pc:docChgLst>
  <pc:docChgLst>
    <pc:chgData name="Alfonso Piero de Jesús Arrué Arbieto" userId="1904f002d41b4795" providerId="LiveId" clId="{33F6D609-4093-46A5-BF7E-07BBE9BA4E29}"/>
    <pc:docChg chg="undo custSel addSld delSld modSld">
      <pc:chgData name="Alfonso Piero de Jesús Arrué Arbieto" userId="1904f002d41b4795" providerId="LiveId" clId="{33F6D609-4093-46A5-BF7E-07BBE9BA4E29}" dt="2021-08-27T19:55:00.368" v="645" actId="20577"/>
      <pc:docMkLst>
        <pc:docMk/>
      </pc:docMkLst>
      <pc:sldChg chg="modSp">
        <pc:chgData name="Alfonso Piero de Jesús Arrué Arbieto" userId="1904f002d41b4795" providerId="LiveId" clId="{33F6D609-4093-46A5-BF7E-07BBE9BA4E29}" dt="2021-08-27T19:55:00.368" v="645" actId="20577"/>
        <pc:sldMkLst>
          <pc:docMk/>
          <pc:sldMk cId="0" sldId="289"/>
        </pc:sldMkLst>
        <pc:spChg chg="mod">
          <ac:chgData name="Alfonso Piero de Jesús Arrué Arbieto" userId="1904f002d41b4795" providerId="LiveId" clId="{33F6D609-4093-46A5-BF7E-07BBE9BA4E29}" dt="2021-08-27T19:55:00.368" v="645" actId="20577"/>
          <ac:spMkLst>
            <pc:docMk/>
            <pc:sldMk cId="0" sldId="289"/>
            <ac:spMk id="11266" creationId="{00000000-0000-0000-0000-000000000000}"/>
          </ac:spMkLst>
        </pc:spChg>
      </pc:sldChg>
      <pc:sldChg chg="modSp">
        <pc:chgData name="Alfonso Piero de Jesús Arrué Arbieto" userId="1904f002d41b4795" providerId="LiveId" clId="{33F6D609-4093-46A5-BF7E-07BBE9BA4E29}" dt="2021-08-27T17:39:09.278" v="643" actId="20577"/>
        <pc:sldMkLst>
          <pc:docMk/>
          <pc:sldMk cId="2208097393" sldId="296"/>
        </pc:sldMkLst>
        <pc:spChg chg="mod">
          <ac:chgData name="Alfonso Piero de Jesús Arrué Arbieto" userId="1904f002d41b4795" providerId="LiveId" clId="{33F6D609-4093-46A5-BF7E-07BBE9BA4E29}" dt="2021-08-27T17:39:09.278" v="643" actId="20577"/>
          <ac:spMkLst>
            <pc:docMk/>
            <pc:sldMk cId="2208097393" sldId="296"/>
            <ac:spMk id="2" creationId="{B328FDF9-B298-4F6E-B997-B435821D2B27}"/>
          </ac:spMkLst>
        </pc:spChg>
      </pc:sldChg>
      <pc:sldChg chg="del">
        <pc:chgData name="Alfonso Piero de Jesús Arrué Arbieto" userId="1904f002d41b4795" providerId="LiveId" clId="{33F6D609-4093-46A5-BF7E-07BBE9BA4E29}" dt="2021-08-27T15:45:08.603" v="191" actId="47"/>
        <pc:sldMkLst>
          <pc:docMk/>
          <pc:sldMk cId="202218518" sldId="301"/>
        </pc:sldMkLst>
      </pc:sldChg>
      <pc:sldChg chg="del">
        <pc:chgData name="Alfonso Piero de Jesús Arrué Arbieto" userId="1904f002d41b4795" providerId="LiveId" clId="{33F6D609-4093-46A5-BF7E-07BBE9BA4E29}" dt="2021-08-27T15:51:49.475" v="310" actId="47"/>
        <pc:sldMkLst>
          <pc:docMk/>
          <pc:sldMk cId="1839144420" sldId="302"/>
        </pc:sldMkLst>
      </pc:sldChg>
      <pc:sldChg chg="addSp delSp modSp del mod addAnim delAnim modAnim">
        <pc:chgData name="Alfonso Piero de Jesús Arrué Arbieto" userId="1904f002d41b4795" providerId="LiveId" clId="{33F6D609-4093-46A5-BF7E-07BBE9BA4E29}" dt="2021-08-27T16:03:01.469" v="637" actId="47"/>
        <pc:sldMkLst>
          <pc:docMk/>
          <pc:sldMk cId="2567506185" sldId="303"/>
        </pc:sldMkLst>
        <pc:spChg chg="mod">
          <ac:chgData name="Alfonso Piero de Jesús Arrué Arbieto" userId="1904f002d41b4795" providerId="LiveId" clId="{33F6D609-4093-46A5-BF7E-07BBE9BA4E29}" dt="2021-08-27T15:53:20.818" v="335" actId="20577"/>
          <ac:spMkLst>
            <pc:docMk/>
            <pc:sldMk cId="2567506185" sldId="303"/>
            <ac:spMk id="21508" creationId="{00000000-0000-0000-0000-000000000000}"/>
          </ac:spMkLst>
        </pc:spChg>
        <pc:spChg chg="add del mod">
          <ac:chgData name="Alfonso Piero de Jesús Arrué Arbieto" userId="1904f002d41b4795" providerId="LiveId" clId="{33F6D609-4093-46A5-BF7E-07BBE9BA4E29}" dt="2021-08-27T15:53:21.284" v="336" actId="21"/>
          <ac:spMkLst>
            <pc:docMk/>
            <pc:sldMk cId="2567506185" sldId="303"/>
            <ac:spMk id="21524" creationId="{00000000-0000-0000-0000-000000000000}"/>
          </ac:spMkLst>
        </pc:spChg>
      </pc:sldChg>
      <pc:sldChg chg="modSp add mod">
        <pc:chgData name="Alfonso Piero de Jesús Arrué Arbieto" userId="1904f002d41b4795" providerId="LiveId" clId="{33F6D609-4093-46A5-BF7E-07BBE9BA4E29}" dt="2021-08-27T15:36:10.939" v="190" actId="1038"/>
        <pc:sldMkLst>
          <pc:docMk/>
          <pc:sldMk cId="3755134657" sldId="304"/>
        </pc:sldMkLst>
        <pc:spChg chg="mod">
          <ac:chgData name="Alfonso Piero de Jesús Arrué Arbieto" userId="1904f002d41b4795" providerId="LiveId" clId="{33F6D609-4093-46A5-BF7E-07BBE9BA4E29}" dt="2021-08-27T15:36:10.939" v="190" actId="1038"/>
          <ac:spMkLst>
            <pc:docMk/>
            <pc:sldMk cId="3755134657" sldId="304"/>
            <ac:spMk id="8" creationId="{319F4C6D-1699-4B8A-9099-16DD7DFF7717}"/>
          </ac:spMkLst>
        </pc:spChg>
      </pc:sldChg>
      <pc:sldChg chg="modSp add mod">
        <pc:chgData name="Alfonso Piero de Jesús Arrué Arbieto" userId="1904f002d41b4795" providerId="LiveId" clId="{33F6D609-4093-46A5-BF7E-07BBE9BA4E29}" dt="2021-08-27T15:52:34.101" v="327" actId="1035"/>
        <pc:sldMkLst>
          <pc:docMk/>
          <pc:sldMk cId="2793395848" sldId="305"/>
        </pc:sldMkLst>
        <pc:spChg chg="mod">
          <ac:chgData name="Alfonso Piero de Jesús Arrué Arbieto" userId="1904f002d41b4795" providerId="LiveId" clId="{33F6D609-4093-46A5-BF7E-07BBE9BA4E29}" dt="2021-08-27T15:52:34.101" v="327" actId="1035"/>
          <ac:spMkLst>
            <pc:docMk/>
            <pc:sldMk cId="2793395848" sldId="305"/>
            <ac:spMk id="8" creationId="{319F4C6D-1699-4B8A-9099-16DD7DFF7717}"/>
          </ac:spMkLst>
        </pc:spChg>
      </pc:sldChg>
      <pc:sldChg chg="modSp add mod modAnim">
        <pc:chgData name="Alfonso Piero de Jesús Arrué Arbieto" userId="1904f002d41b4795" providerId="LiveId" clId="{33F6D609-4093-46A5-BF7E-07BBE9BA4E29}" dt="2021-08-27T16:03:35.488" v="642" actId="12788"/>
        <pc:sldMkLst>
          <pc:docMk/>
          <pc:sldMk cId="2049935858" sldId="306"/>
        </pc:sldMkLst>
        <pc:spChg chg="mod">
          <ac:chgData name="Alfonso Piero de Jesús Arrué Arbieto" userId="1904f002d41b4795" providerId="LiveId" clId="{33F6D609-4093-46A5-BF7E-07BBE9BA4E29}" dt="2021-08-27T16:03:35.488" v="642" actId="12788"/>
          <ac:spMkLst>
            <pc:docMk/>
            <pc:sldMk cId="2049935858" sldId="306"/>
            <ac:spMk id="8" creationId="{319F4C6D-1699-4B8A-9099-16DD7DFF771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5F0B0055-A1DD-4E5C-9C45-B12DCB53BD97}" type="datetimeFigureOut">
              <a:rPr lang="en-US"/>
              <a:pPr>
                <a:defRPr/>
              </a:pPr>
              <a:t>1/28/2025</a:t>
            </a:fld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DD5C25B-FD91-4A61-8DCC-6067E70A957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75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2460C7-43C6-489D-A4D6-11DF709923DD}" type="datetimeFigureOut">
              <a:rPr lang="es-ES_tradnl"/>
              <a:pPr>
                <a:defRPr/>
              </a:pPr>
              <a:t>28/01/2025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_tradn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0FFA43-2B90-49EF-A896-59C459B8C07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89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altLang="es-PE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683F57-015A-46C3-A96A-E35C4C8E2F62}" type="slidenum">
              <a:rPr lang="es-PE" altLang="es-PE" smtClean="0"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1</a:t>
            </a:fld>
            <a:endParaRPr lang="es-PE" altLang="es-PE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2271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PE"/>
          </a:p>
        </p:txBody>
      </p:sp>
      <p:sp>
        <p:nvSpPr>
          <p:cNvPr id="1946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FB3D5F-9EE4-413E-9F75-ABD2D332A8E1}" type="slidenum">
              <a:rPr lang="es-ES_tradnl" altLang="es-PE" smtClean="0">
                <a:latin typeface="Calibri" panose="020F0502020204030204" pitchFamily="34" charset="0"/>
              </a:rPr>
              <a:pPr/>
              <a:t>11</a:t>
            </a:fld>
            <a:endParaRPr lang="es-ES_tradnl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28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67FA47-83C7-4F3F-85C9-FA7DC793C7BC}" type="slidenum">
              <a:rPr lang="es-ES" altLang="es-PE" smtClean="0">
                <a:latin typeface="Calibri" panose="020F0502020204030204" pitchFamily="34" charset="0"/>
              </a:rPr>
              <a:pPr/>
              <a:t>12</a:t>
            </a:fld>
            <a:endParaRPr lang="es-ES" altLang="es-PE">
              <a:latin typeface="Calibri" panose="020F050202020403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95220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PE"/>
          </a:p>
        </p:txBody>
      </p:sp>
      <p:sp>
        <p:nvSpPr>
          <p:cNvPr id="18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3794A3-015F-4B62-806D-CD0ED8B3ADA3}" type="slidenum">
              <a:rPr lang="es-PE" altLang="es-PE" smtClean="0">
                <a:ea typeface="ＭＳ Ｐゴシック" panose="020B0600070205080204" pitchFamily="34" charset="-128"/>
              </a:rPr>
              <a:pPr/>
              <a:t>13</a:t>
            </a:fld>
            <a:endParaRPr lang="es-PE" altLang="es-PE">
              <a:ea typeface="ＭＳ Ｐゴシック" panose="020B0600070205080204" pitchFamily="34" charset="-128"/>
            </a:endParaRPr>
          </a:p>
        </p:txBody>
      </p:sp>
      <p:sp>
        <p:nvSpPr>
          <p:cNvPr id="18437" name="1 Marcador de pie de página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altLang="es-PE">
                <a:latin typeface="Arial" panose="020B0604020202020204" pitchFamily="34" charset="0"/>
              </a:rPr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1825492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PE"/>
          </a:p>
        </p:txBody>
      </p:sp>
      <p:sp>
        <p:nvSpPr>
          <p:cNvPr id="18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3794A3-015F-4B62-806D-CD0ED8B3ADA3}" type="slidenum">
              <a:rPr lang="es-PE" altLang="es-PE" smtClean="0">
                <a:ea typeface="ＭＳ Ｐゴシック" panose="020B0600070205080204" pitchFamily="34" charset="-128"/>
              </a:rPr>
              <a:pPr/>
              <a:t>14</a:t>
            </a:fld>
            <a:endParaRPr lang="es-PE" altLang="es-PE">
              <a:ea typeface="ＭＳ Ｐゴシック" panose="020B0600070205080204" pitchFamily="34" charset="-128"/>
            </a:endParaRPr>
          </a:p>
        </p:txBody>
      </p:sp>
      <p:sp>
        <p:nvSpPr>
          <p:cNvPr id="18437" name="1 Marcador de pie de página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altLang="es-PE">
                <a:latin typeface="Arial" panose="020B0604020202020204" pitchFamily="34" charset="0"/>
              </a:rPr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2216819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PE"/>
          </a:p>
        </p:txBody>
      </p:sp>
      <p:sp>
        <p:nvSpPr>
          <p:cNvPr id="18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3794A3-015F-4B62-806D-CD0ED8B3ADA3}" type="slidenum">
              <a:rPr lang="es-PE" altLang="es-PE" smtClean="0">
                <a:ea typeface="ＭＳ Ｐゴシック" panose="020B0600070205080204" pitchFamily="34" charset="-128"/>
              </a:rPr>
              <a:pPr/>
              <a:t>15</a:t>
            </a:fld>
            <a:endParaRPr lang="es-PE" altLang="es-PE">
              <a:ea typeface="ＭＳ Ｐゴシック" panose="020B0600070205080204" pitchFamily="34" charset="-128"/>
            </a:endParaRPr>
          </a:p>
        </p:txBody>
      </p:sp>
      <p:sp>
        <p:nvSpPr>
          <p:cNvPr id="18437" name="1 Marcador de pie de página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altLang="es-PE">
                <a:latin typeface="Arial" panose="020B0604020202020204" pitchFamily="34" charset="0"/>
              </a:rPr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1466014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PE"/>
          </a:p>
        </p:txBody>
      </p:sp>
      <p:sp>
        <p:nvSpPr>
          <p:cNvPr id="18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3794A3-015F-4B62-806D-CD0ED8B3ADA3}" type="slidenum">
              <a:rPr lang="es-PE" altLang="es-PE" smtClean="0">
                <a:ea typeface="ＭＳ Ｐゴシック" panose="020B0600070205080204" pitchFamily="34" charset="-128"/>
              </a:rPr>
              <a:pPr/>
              <a:t>16</a:t>
            </a:fld>
            <a:endParaRPr lang="es-PE" altLang="es-PE">
              <a:ea typeface="ＭＳ Ｐゴシック" panose="020B0600070205080204" pitchFamily="34" charset="-128"/>
            </a:endParaRPr>
          </a:p>
        </p:txBody>
      </p:sp>
      <p:sp>
        <p:nvSpPr>
          <p:cNvPr id="18437" name="1 Marcador de pie de página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altLang="es-PE">
                <a:latin typeface="Arial" panose="020B0604020202020204" pitchFamily="34" charset="0"/>
              </a:rPr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185144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PE"/>
          </a:p>
        </p:txBody>
      </p:sp>
      <p:sp>
        <p:nvSpPr>
          <p:cNvPr id="18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3794A3-015F-4B62-806D-CD0ED8B3ADA3}" type="slidenum">
              <a:rPr lang="es-PE" altLang="es-PE" smtClean="0">
                <a:ea typeface="ＭＳ Ｐゴシック" panose="020B0600070205080204" pitchFamily="34" charset="-128"/>
              </a:rPr>
              <a:pPr/>
              <a:t>17</a:t>
            </a:fld>
            <a:endParaRPr lang="es-PE" altLang="es-PE">
              <a:ea typeface="ＭＳ Ｐゴシック" panose="020B0600070205080204" pitchFamily="34" charset="-128"/>
            </a:endParaRPr>
          </a:p>
        </p:txBody>
      </p:sp>
      <p:sp>
        <p:nvSpPr>
          <p:cNvPr id="18437" name="1 Marcador de pie de página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altLang="es-PE">
                <a:latin typeface="Arial" panose="020B0604020202020204" pitchFamily="34" charset="0"/>
              </a:rPr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2415874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PE"/>
          </a:p>
        </p:txBody>
      </p:sp>
      <p:sp>
        <p:nvSpPr>
          <p:cNvPr id="18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3794A3-015F-4B62-806D-CD0ED8B3ADA3}" type="slidenum">
              <a:rPr lang="es-PE" altLang="es-PE" smtClean="0">
                <a:ea typeface="ＭＳ Ｐゴシック" panose="020B0600070205080204" pitchFamily="34" charset="-128"/>
              </a:rPr>
              <a:pPr/>
              <a:t>18</a:t>
            </a:fld>
            <a:endParaRPr lang="es-PE" altLang="es-PE">
              <a:ea typeface="ＭＳ Ｐゴシック" panose="020B0600070205080204" pitchFamily="34" charset="-128"/>
            </a:endParaRPr>
          </a:p>
        </p:txBody>
      </p:sp>
      <p:sp>
        <p:nvSpPr>
          <p:cNvPr id="18437" name="1 Marcador de pie de página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altLang="es-PE">
                <a:latin typeface="Arial" panose="020B0604020202020204" pitchFamily="34" charset="0"/>
              </a:rPr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293547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0FFA43-2B90-49EF-A896-59C459B8C073}" type="slidenum">
              <a:rPr lang="es-ES_tradnl" smtClean="0"/>
              <a:pPr>
                <a:defRPr/>
              </a:pPr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664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0FFA43-2B90-49EF-A896-59C459B8C073}" type="slidenum">
              <a:rPr lang="es-ES_tradnl" smtClean="0"/>
              <a:pPr>
                <a:defRPr/>
              </a:pPr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338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611731D8-FEF6-4BEC-A7E9-23AE31C3A2D8}" type="slidenum">
              <a:rPr lang="es-ES" altLang="es-PE" sz="1200">
                <a:latin typeface="Calibri" panose="020F0502020204030204" pitchFamily="34" charset="0"/>
              </a:rPr>
              <a:pPr algn="r" eaLnBrk="1" hangingPunct="1"/>
              <a:t>5</a:t>
            </a:fld>
            <a:endParaRPr lang="es-ES" altLang="es-PE" sz="120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35868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816BC168-6371-4667-954E-FD7B8B99C2C1}" type="slidenum">
              <a:rPr lang="es-ES" altLang="es-PE" sz="1200">
                <a:latin typeface="Calibri" panose="020F0502020204030204" pitchFamily="34" charset="0"/>
              </a:rPr>
              <a:pPr algn="r" eaLnBrk="1" hangingPunct="1"/>
              <a:t>6</a:t>
            </a:fld>
            <a:endParaRPr lang="es-ES" altLang="es-PE" sz="1200">
              <a:latin typeface="Calibri" panose="020F050202020403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82359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PE"/>
          </a:p>
        </p:txBody>
      </p:sp>
      <p:sp>
        <p:nvSpPr>
          <p:cNvPr id="18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3794A3-015F-4B62-806D-CD0ED8B3ADA3}" type="slidenum">
              <a:rPr lang="es-PE" altLang="es-PE" smtClean="0">
                <a:ea typeface="ＭＳ Ｐゴシック" panose="020B0600070205080204" pitchFamily="34" charset="-128"/>
              </a:rPr>
              <a:pPr/>
              <a:t>7</a:t>
            </a:fld>
            <a:endParaRPr lang="es-PE" altLang="es-PE">
              <a:ea typeface="ＭＳ Ｐゴシック" panose="020B0600070205080204" pitchFamily="34" charset="-128"/>
            </a:endParaRPr>
          </a:p>
        </p:txBody>
      </p:sp>
      <p:sp>
        <p:nvSpPr>
          <p:cNvPr id="18437" name="1 Marcador de pie de página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altLang="es-PE">
                <a:latin typeface="Arial" panose="020B0604020202020204" pitchFamily="34" charset="0"/>
              </a:rPr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547673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PE" dirty="0"/>
          </a:p>
        </p:txBody>
      </p:sp>
      <p:sp>
        <p:nvSpPr>
          <p:cNvPr id="18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3794A3-015F-4B62-806D-CD0ED8B3ADA3}" type="slidenum">
              <a:rPr lang="es-PE" altLang="es-PE" smtClean="0">
                <a:ea typeface="ＭＳ Ｐゴシック" panose="020B0600070205080204" pitchFamily="34" charset="-128"/>
              </a:rPr>
              <a:pPr/>
              <a:t>8</a:t>
            </a:fld>
            <a:endParaRPr lang="es-PE" altLang="es-PE">
              <a:ea typeface="ＭＳ Ｐゴシック" panose="020B0600070205080204" pitchFamily="34" charset="-128"/>
            </a:endParaRPr>
          </a:p>
        </p:txBody>
      </p:sp>
      <p:sp>
        <p:nvSpPr>
          <p:cNvPr id="18437" name="1 Marcador de pie de página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altLang="es-PE">
                <a:latin typeface="Arial" panose="020B0604020202020204" pitchFamily="34" charset="0"/>
              </a:rPr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208540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s-PE" dirty="0"/>
          </a:p>
        </p:txBody>
      </p:sp>
      <p:sp>
        <p:nvSpPr>
          <p:cNvPr id="18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3794A3-015F-4B62-806D-CD0ED8B3ADA3}" type="slidenum">
              <a:rPr lang="es-PE" altLang="es-PE" smtClean="0">
                <a:ea typeface="ＭＳ Ｐゴシック" panose="020B0600070205080204" pitchFamily="34" charset="-128"/>
              </a:rPr>
              <a:pPr/>
              <a:t>9</a:t>
            </a:fld>
            <a:endParaRPr lang="es-PE" altLang="es-PE">
              <a:ea typeface="ＭＳ Ｐゴシック" panose="020B0600070205080204" pitchFamily="34" charset="-128"/>
            </a:endParaRPr>
          </a:p>
        </p:txBody>
      </p:sp>
      <p:sp>
        <p:nvSpPr>
          <p:cNvPr id="18437" name="1 Marcador de pie de página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altLang="es-PE">
                <a:latin typeface="Arial" panose="020B0604020202020204" pitchFamily="34" charset="0"/>
              </a:rPr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30556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2AF1E441-9977-497A-B8BF-4F89E93D23BB}" type="slidenum">
              <a:rPr lang="es-ES" altLang="es-PE" sz="1200">
                <a:latin typeface="Calibri" panose="020F0502020204030204" pitchFamily="34" charset="0"/>
              </a:rPr>
              <a:pPr algn="r" eaLnBrk="1" hangingPunct="1"/>
              <a:t>10</a:t>
            </a:fld>
            <a:endParaRPr lang="es-ES" altLang="es-PE" sz="1200">
              <a:latin typeface="Calibri" panose="020F050202020403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62263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093AC-A021-410A-853B-FA3B2156FA4E}" type="datetime1">
              <a:rPr lang="es-ES_tradnl"/>
              <a:pPr>
                <a:defRPr/>
              </a:pPr>
              <a:t>28/01/2025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B18F2-AF42-497F-8849-B4B276A9E95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534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23D7B-D3ED-42F0-9FBF-6B8E0BA4EB06}" type="datetime1">
              <a:rPr lang="es-ES_tradnl"/>
              <a:pPr>
                <a:defRPr/>
              </a:pPr>
              <a:t>28/01/2025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23C66-062E-42DB-A3C9-B8386353474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761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18D47-358F-447A-876B-FD0FA1B4E507}" type="datetime1">
              <a:rPr lang="es-ES_tradnl"/>
              <a:pPr>
                <a:defRPr/>
              </a:pPr>
              <a:t>28/01/2025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91D3-6157-43C8-8952-99F0AC69975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645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787208" cy="1143000"/>
          </a:xfrm>
        </p:spPr>
        <p:txBody>
          <a:bodyPr>
            <a:normAutofit/>
          </a:bodyPr>
          <a:lstStyle>
            <a:lvl1pPr algn="ctr">
              <a:defRPr lang="es-PE" sz="2900" b="1" i="0" u="none" kern="1200" dirty="0">
                <a:solidFill>
                  <a:srgbClr val="33333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65754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jemp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1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03188"/>
            <a:ext cx="6111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-171400"/>
            <a:ext cx="8229600" cy="1052736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9973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028EC-9113-4239-873A-C849C226D721}" type="datetime1">
              <a:rPr lang="es-ES_tradnl"/>
              <a:pPr>
                <a:defRPr/>
              </a:pPr>
              <a:t>28/01/2025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D31A8-949D-421F-98A5-F408DF77D7B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8618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88E64-142E-4C93-9E7F-B03E03B38796}" type="datetime1">
              <a:rPr lang="es-ES_tradnl"/>
              <a:pPr>
                <a:defRPr/>
              </a:pPr>
              <a:t>28/01/2025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983B4-7E2B-4699-9992-803CB143D0E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510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93673-A37A-4D67-9E27-D83BA05B6C33}" type="datetime1">
              <a:rPr lang="es-ES_tradnl"/>
              <a:pPr>
                <a:defRPr/>
              </a:pPr>
              <a:t>28/01/2025</a:t>
            </a:fld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D1C1B-D470-4D37-86F1-5A42DFE7214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35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B309D-088B-44F5-A7E1-0EF1ECB3687F}" type="datetime1">
              <a:rPr lang="es-ES_tradnl"/>
              <a:pPr>
                <a:defRPr/>
              </a:pPr>
              <a:t>28/01/2025</a:t>
            </a:fld>
            <a:endParaRPr lang="es-ES_tradnl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F1601-8B6B-4DF3-9F22-94C4102E449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118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8831F-FCAF-43F8-81A4-1B921D5E32EA}" type="datetime1">
              <a:rPr lang="es-ES_tradnl"/>
              <a:pPr>
                <a:defRPr/>
              </a:pPr>
              <a:t>28/01/2025</a:t>
            </a:fld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5D8DB-50D6-4791-97F4-486AFA948C7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813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E585-71DE-48C4-8A38-0961888FE9E3}" type="datetime1">
              <a:rPr lang="es-ES_tradnl"/>
              <a:pPr>
                <a:defRPr/>
              </a:pPr>
              <a:t>28/01/2025</a:t>
            </a:fld>
            <a:endParaRPr lang="es-ES_tradnl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1D2A4-ADE4-4B62-AC11-22FF6E2E9BB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7689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79D41-E187-4B7F-A6B0-31C170EF8D76}" type="datetime1">
              <a:rPr lang="es-ES_tradnl"/>
              <a:pPr>
                <a:defRPr/>
              </a:pPr>
              <a:t>28/01/2025</a:t>
            </a:fld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5646C-12CD-4093-8848-15D9E615F74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0051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38B75-0B1D-49F3-B3EF-52E84158C74A}" type="datetime1">
              <a:rPr lang="es-ES_tradnl"/>
              <a:pPr>
                <a:defRPr/>
              </a:pPr>
              <a:t>28/01/2025</a:t>
            </a:fld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E7973-01EF-4C31-8E1B-9C74C9E5A1B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083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  <a:endParaRPr lang="es-ES_tradnl" altLang="es-PE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s-ES_tradnl" alt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569A94D-DC28-4E54-B71F-B98EF943CFD1}" type="datetime1">
              <a:rPr lang="es-ES_tradnl"/>
              <a:pPr>
                <a:defRPr/>
              </a:pPr>
              <a:t>28/01/2025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B8C2523-DC37-4622-862E-430BE952379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4DBCF28-614F-4907-94B1-29DE9C3055E9}"/>
              </a:ext>
            </a:extLst>
          </p:cNvPr>
          <p:cNvSpPr/>
          <p:nvPr/>
        </p:nvSpPr>
        <p:spPr>
          <a:xfrm>
            <a:off x="2166202" y="2355385"/>
            <a:ext cx="4811596" cy="2147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266" name="1 Título"/>
          <p:cNvSpPr>
            <a:spLocks noGrp="1"/>
          </p:cNvSpPr>
          <p:nvPr>
            <p:ph type="title"/>
          </p:nvPr>
        </p:nvSpPr>
        <p:spPr>
          <a:xfrm>
            <a:off x="486000" y="796171"/>
            <a:ext cx="8172000" cy="863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altLang="es-PE" dirty="0">
                <a:solidFill>
                  <a:srgbClr val="99CC00"/>
                </a:solidFill>
              </a:rPr>
              <a:t>Sesión 2.3: Inecuaciones polinómicas y racionales</a:t>
            </a:r>
          </a:p>
        </p:txBody>
      </p:sp>
      <p:sp>
        <p:nvSpPr>
          <p:cNvPr id="7171" name="7 CuadroTexto"/>
          <p:cNvSpPr txBox="1">
            <a:spLocks noChangeArrowheads="1"/>
          </p:cNvSpPr>
          <p:nvPr/>
        </p:nvSpPr>
        <p:spPr bwMode="auto">
          <a:xfrm>
            <a:off x="241992" y="5933937"/>
            <a:ext cx="878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La teoría, ejercicios y problemas fueron extraídos del libro “Matemática básica para administradores” de Curo-Martínez.</a:t>
            </a:r>
          </a:p>
        </p:txBody>
      </p:sp>
      <p:sp>
        <p:nvSpPr>
          <p:cNvPr id="6" name="3 Rectángulo redondeado"/>
          <p:cNvSpPr/>
          <p:nvPr/>
        </p:nvSpPr>
        <p:spPr>
          <a:xfrm>
            <a:off x="3011488" y="8564563"/>
            <a:ext cx="11811000" cy="384175"/>
          </a:xfrm>
          <a:prstGeom prst="roundRect">
            <a:avLst>
              <a:gd name="adj" fmla="val 74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1F69144-6FAC-465E-A159-AEC994B8DD30}"/>
                  </a:ext>
                </a:extLst>
              </p:cNvPr>
              <p:cNvSpPr txBox="1"/>
              <p:nvPr/>
            </p:nvSpPr>
            <p:spPr>
              <a:xfrm>
                <a:off x="2624159" y="2607268"/>
                <a:ext cx="3895682" cy="1652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320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s-PE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PE" sz="32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s-PE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PE" sz="3200" i="1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s-PE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PE" sz="3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PE" sz="3200" dirty="0"/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sz="3200" i="1" kern="12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dPr>
                        <m:e>
                          <m:r>
                            <a:rPr lang="es-PE" sz="32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PE" sz="32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sz="32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32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12</m:t>
                          </m:r>
                        </m:e>
                      </m:d>
                      <m:d>
                        <m:dPr>
                          <m:ctrlPr>
                            <a:rPr lang="es-PE" sz="32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dPr>
                        <m:e>
                          <m:r>
                            <a:rPr lang="es-PE" sz="3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sz="32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sz="3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s-PE" sz="32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s-PE" sz="3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3200" kern="1200" dirty="0">
                  <a:solidFill>
                    <a:srgbClr val="000000"/>
                  </a:solidFill>
                  <a:effectLst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</a:pPr>
                <a:r>
                  <a:rPr lang="es-PE" sz="3200" dirty="0">
                    <a:solidFill>
                      <a:srgbClr val="FF0000"/>
                    </a:solidFill>
                  </a:rPr>
                  <a:t>¿</a:t>
                </a:r>
                <a:r>
                  <a:rPr lang="es-PE" sz="3200" dirty="0"/>
                  <a:t>y qué más</a:t>
                </a:r>
                <a:r>
                  <a:rPr lang="es-PE" sz="32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1F69144-6FAC-465E-A159-AEC994B8D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159" y="2607268"/>
                <a:ext cx="3895682" cy="1652760"/>
              </a:xfrm>
              <a:prstGeom prst="rect">
                <a:avLst/>
              </a:prstGeom>
              <a:blipFill>
                <a:blip r:embed="rId3"/>
                <a:stretch>
                  <a:fillRect b="-129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BA3B70-23A7-4DCB-A583-835823E1C6D6}" type="slidenum">
              <a:rPr lang="es-ES_tradnl" altLang="es-PE" sz="16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s-ES_tradnl" altLang="es-PE" sz="1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PE" sz="1800">
              <a:latin typeface="Times New Roman" panose="02020603050405020304" pitchFamily="18" charset="0"/>
            </a:endParaRPr>
          </a:p>
        </p:txBody>
      </p:sp>
      <p:sp>
        <p:nvSpPr>
          <p:cNvPr id="1638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PE" sz="1800">
              <a:latin typeface="Times New Roman" panose="02020603050405020304" pitchFamily="18" charset="0"/>
            </a:endParaRPr>
          </a:p>
        </p:txBody>
      </p:sp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PE" sz="1800">
              <a:latin typeface="Times New Roman" panose="02020603050405020304" pitchFamily="18" charset="0"/>
            </a:endParaRPr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PE" sz="1800">
              <a:latin typeface="Times New Roman" panose="02020603050405020304" pitchFamily="18" charset="0"/>
            </a:endParaRP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PE" sz="18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2" name="Rectangle 11"/>
              <p:cNvSpPr>
                <a:spLocks noChangeArrowheads="1"/>
              </p:cNvSpPr>
              <p:nvPr/>
            </p:nvSpPr>
            <p:spPr bwMode="auto">
              <a:xfrm>
                <a:off x="612000" y="1384788"/>
                <a:ext cx="7920000" cy="352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ES_tradnl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el conjunto solución de las inecuaciones:</a:t>
                </a:r>
              </a:p>
              <a:p>
                <a:pPr ea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MX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altLang="es-PE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PE" altLang="es-PE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s-PE" altLang="es-PE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s-PE" altLang="es-PE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s-MX" altLang="es-PE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s-PE" altLang="es-PE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MX" altLang="es-PE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ES_tradnl" altLang="es-PE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es-MX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b. </a:t>
                </a:r>
                <a14:m>
                  <m:oMath xmlns:m="http://schemas.openxmlformats.org/officeDocument/2006/math"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s-MX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MX" altLang="es-PE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ES_tradnl" altLang="es-PE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MX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alt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alt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s-MX" altLang="es-PE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altLang="es-PE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s-MX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endParaRPr lang="es-ES_tradnl" altLang="es-PE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9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1384788"/>
                <a:ext cx="7920000" cy="3528000"/>
              </a:xfrm>
              <a:prstGeom prst="rect">
                <a:avLst/>
              </a:prstGeom>
              <a:blipFill>
                <a:blip r:embed="rId3"/>
                <a:stretch>
                  <a:fillRect l="-1538" b="-70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PE" sz="1800">
              <a:latin typeface="Times New Roman" panose="02020603050405020304" pitchFamily="18" charset="0"/>
            </a:endParaRPr>
          </a:p>
        </p:txBody>
      </p:sp>
      <p:sp>
        <p:nvSpPr>
          <p:cNvPr id="1639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PE" sz="1800">
              <a:latin typeface="Times New Roman" panose="02020603050405020304" pitchFamily="18" charset="0"/>
            </a:endParaRPr>
          </a:p>
        </p:txBody>
      </p:sp>
      <p:sp>
        <p:nvSpPr>
          <p:cNvPr id="16402" name="Rectangle 11"/>
          <p:cNvSpPr>
            <a:spLocks noChangeArrowheads="1"/>
          </p:cNvSpPr>
          <p:nvPr/>
        </p:nvSpPr>
        <p:spPr bwMode="auto">
          <a:xfrm>
            <a:off x="3150000" y="646676"/>
            <a:ext cx="2844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PE" dirty="0">
                <a:solidFill>
                  <a:srgbClr val="99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Trabajo en clase</a:t>
            </a:r>
          </a:p>
        </p:txBody>
      </p:sp>
      <p:sp>
        <p:nvSpPr>
          <p:cNvPr id="19" name="9 Marcador de pie de página">
            <a:extLst>
              <a:ext uri="{FF2B5EF4-FFF2-40B4-BE49-F238E27FC236}">
                <a16:creationId xmlns:a16="http://schemas.microsoft.com/office/drawing/2014/main" id="{E5A5168A-FEE2-495A-8E6C-8A649D88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56350"/>
            <a:ext cx="234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D6966-C2A3-42D9-B4E7-87C8554B6119}" type="slidenum">
              <a:rPr lang="es-ES_tradnl" altLang="es-PE" sz="16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s-ES_tradnl" altLang="es-PE" sz="1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18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422000" y="654311"/>
                <a:ext cx="6300000" cy="2880000"/>
              </a:xfrm>
            </p:spPr>
            <p:txBody>
              <a:bodyPr/>
              <a:lstStyle/>
              <a:p>
                <a:pPr eaLnBrk="1" hangingPunct="1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s-ES" altLang="es-PE" sz="3200" dirty="0">
                    <a:solidFill>
                      <a:srgbClr val="99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¿Cómo resolvemos esta desigualdad?</a:t>
                </a:r>
                <a:br>
                  <a:rPr lang="es-ES" altLang="es-PE" sz="3200" dirty="0">
                    <a:solidFill>
                      <a:srgbClr val="99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s-ES" altLang="es-PE" sz="1800" dirty="0">
                    <a:solidFill>
                      <a:srgbClr val="99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altLang="es-PE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PE" altLang="es-PE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PE" altLang="es-PE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s-MX" altLang="es-PE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es-PE" altLang="es-PE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PE" altLang="es-PE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altLang="es-PE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altLang="es-PE" sz="3200" dirty="0">
                  <a:solidFill>
                    <a:srgbClr val="99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435" name="Rectangle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22000" y="654311"/>
                <a:ext cx="6300000" cy="2880000"/>
              </a:xfrm>
              <a:blipFill>
                <a:blip r:embed="rId3"/>
                <a:stretch>
                  <a:fillRect l="-2321" t="-1268" r="-2321" b="-6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/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/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/>
          </a:p>
        </p:txBody>
      </p:sp>
      <p:sp>
        <p:nvSpPr>
          <p:cNvPr id="1844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/>
          </a:p>
        </p:txBody>
      </p:sp>
      <p:sp>
        <p:nvSpPr>
          <p:cNvPr id="1844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/>
          </a:p>
        </p:txBody>
      </p:sp>
      <p:sp>
        <p:nvSpPr>
          <p:cNvPr id="1844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/>
          </a:p>
        </p:txBody>
      </p: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pic>
        <p:nvPicPr>
          <p:cNvPr id="18445" name="Picture 24" descr="02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15" y="3025775"/>
            <a:ext cx="1982788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9 Marcador de pie de página">
            <a:extLst>
              <a:ext uri="{FF2B5EF4-FFF2-40B4-BE49-F238E27FC236}">
                <a16:creationId xmlns:a16="http://schemas.microsoft.com/office/drawing/2014/main" id="{31A183E3-6A7B-48D7-A825-6D2A0B63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56350"/>
            <a:ext cx="234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237BDD-AE89-42C7-9651-B1DC76EFB4F9}" type="slidenum">
              <a:rPr lang="es-ES_tradnl" altLang="es-PE" sz="16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s-ES_tradnl" altLang="es-PE" sz="1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2324100" y="492634"/>
            <a:ext cx="4495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3600" dirty="0">
                <a:solidFill>
                  <a:srgbClr val="99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Inecuaciones racionales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Text Box 3"/>
              <p:cNvSpPr txBox="1">
                <a:spLocks noChangeArrowheads="1"/>
              </p:cNvSpPr>
              <p:nvPr/>
            </p:nvSpPr>
            <p:spPr bwMode="auto">
              <a:xfrm>
                <a:off x="612000" y="1223805"/>
                <a:ext cx="7920000" cy="45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0"/>
                  </a:spcAft>
                  <a:buFontTx/>
                  <a:buNone/>
                </a:pPr>
                <a:r>
                  <a:rPr lang="es-ES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Son inecuaciones que pueden ser expresadas en la forma:</a:t>
                </a: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es-PE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PE" altLang="es-PE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PE" altLang="es-PE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PE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son</a:t>
                </a:r>
                <a:r>
                  <a:rPr lang="es-PE" altLang="es-PE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polinomios y </a:t>
                </a: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PE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P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PE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_tradnl" altLang="es-PE" sz="24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Ejemplo</m:t>
                      </m:r>
                      <m:r>
                        <m:rPr>
                          <m:nor/>
                        </m:rPr>
                        <a:rPr lang="es-ES_tradnl" altLang="es-PE" sz="24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4: </m:t>
                      </m:r>
                      <m:r>
                        <m:rPr>
                          <m:nor/>
                        </m:rPr>
                        <a:rPr lang="es-MX" altLang="es-PE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Resuelva</m:t>
                      </m:r>
                      <m:r>
                        <m:rPr>
                          <m:nor/>
                        </m:rPr>
                        <a:rPr lang="es-MX" altLang="es-PE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altLang="es-PE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la</m:t>
                      </m:r>
                      <m:r>
                        <m:rPr>
                          <m:nor/>
                        </m:rPr>
                        <a:rPr lang="es-MX" altLang="es-PE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altLang="es-PE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inecuaci</m:t>
                      </m:r>
                      <m:r>
                        <m:rPr>
                          <m:nor/>
                        </m:rPr>
                        <a:rPr lang="es-MX" altLang="es-PE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es-MX" altLang="es-PE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s-PE" altLang="es-PE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E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PE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P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P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PE" sz="24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3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_tradnl" altLang="es-PE" sz="24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Ejemplo</m:t>
                      </m:r>
                      <m:r>
                        <m:rPr>
                          <m:nor/>
                        </m:rPr>
                        <a:rPr lang="es-ES_tradnl" altLang="es-PE" sz="24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s-ES_tradnl" altLang="es-PE" sz="24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s-MX" altLang="es-PE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Resuelva</m:t>
                      </m:r>
                      <m:r>
                        <m:rPr>
                          <m:nor/>
                        </m:rPr>
                        <a:rPr lang="es-MX" altLang="es-PE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altLang="es-PE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la</m:t>
                      </m:r>
                      <m:r>
                        <m:rPr>
                          <m:nor/>
                        </m:rPr>
                        <a:rPr lang="es-MX" altLang="es-PE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altLang="es-PE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inecuaci</m:t>
                      </m:r>
                      <m:r>
                        <m:rPr>
                          <m:nor/>
                        </m:rPr>
                        <a:rPr lang="es-MX" altLang="es-PE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es-MX" altLang="es-PE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s-PE" altLang="es-PE" sz="24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PE" sz="24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3000"/>
                  </a:spcAft>
                  <a:buNone/>
                </a:pPr>
                <a:endParaRPr lang="es-PE" sz="24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3000"/>
                  </a:spcAft>
                  <a:buNone/>
                </a:pPr>
                <a:r>
                  <a:rPr lang="es-MX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endParaRPr lang="es-ES_tradnl" altLang="es-PE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3000"/>
                  </a:spcAft>
                  <a:buNone/>
                </a:pPr>
                <a:endParaRPr lang="es-PE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:endParaRPr lang="es-ES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1223805"/>
                <a:ext cx="7920000" cy="4500000"/>
              </a:xfrm>
              <a:prstGeom prst="rect">
                <a:avLst/>
              </a:prstGeom>
              <a:blipFill>
                <a:blip r:embed="rId3"/>
                <a:stretch>
                  <a:fillRect l="-1154" t="-6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12000" y="5714491"/>
            <a:ext cx="7920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PE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Revise el ejemplo desarrollado en el libro Matemática Básica para Administradores. Curo – Martínez. Tercera edición. Pág. 133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3762000" y="1928372"/>
                <a:ext cx="1620000" cy="1116000"/>
              </a:xfrm>
              <a:prstGeom prst="rect">
                <a:avLst/>
              </a:prstGeom>
              <a:solidFill>
                <a:schemeClr val="accent1">
                  <a:alpha val="1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0" bIns="72000"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PE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s-P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s-P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P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000" y="1928372"/>
                <a:ext cx="1620000" cy="111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9 Marcador de pie de página">
            <a:extLst>
              <a:ext uri="{FF2B5EF4-FFF2-40B4-BE49-F238E27FC236}">
                <a16:creationId xmlns:a16="http://schemas.microsoft.com/office/drawing/2014/main" id="{5AB39AC6-ADB1-40D6-808C-33316434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56350"/>
            <a:ext cx="234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  <p:extLst>
      <p:ext uri="{BB962C8B-B14F-4D97-AF65-F5344CB8AC3E}">
        <p14:creationId xmlns:p14="http://schemas.microsoft.com/office/powerpoint/2010/main" val="315856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15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id="{D623E6CD-D403-45F2-9508-FCB20B5972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226" y="385568"/>
                <a:ext cx="4500000" cy="10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rgbClr val="333333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l" eaLnBrk="1" hangingPunct="1">
                  <a:tabLst>
                    <a:tab pos="22431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altLang="es-PE" sz="3200" b="1" dirty="0" smtClean="0">
                          <a:solidFill>
                            <a:srgbClr val="99CC00"/>
                          </a:solidFill>
                        </a:rPr>
                        <m:t>Ejemplo</m:t>
                      </m:r>
                      <m:r>
                        <m:rPr>
                          <m:nor/>
                        </m:rPr>
                        <a:rPr lang="es-MX" altLang="es-PE" sz="3200" b="1" dirty="0" smtClean="0">
                          <a:solidFill>
                            <a:srgbClr val="99CC00"/>
                          </a:solidFill>
                        </a:rPr>
                        <m:t> 4:</m:t>
                      </m:r>
                      <m:r>
                        <a:rPr lang="es-PE" altLang="es-PE" sz="3200" b="0" i="1" dirty="0" smtClean="0">
                          <a:solidFill>
                            <a:srgbClr val="99CC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MX" altLang="es-PE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altLang="es-PE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altLang="es-PE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altLang="es-P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s-PE" altLang="es-PE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s-PE" altLang="es-PE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PE" altLang="es-PE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MX" altLang="es-PE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PE" altLang="es-PE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s-PE" altLang="es-PE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PE" altLang="es-PE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s-MX" altLang="es-PE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s-PE" altLang="es-P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ES" altLang="es-PE" sz="3200" b="1" dirty="0"/>
              </a:p>
            </p:txBody>
          </p:sp>
        </mc:Choice>
        <mc:Fallback xmlns="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id="{D623E6CD-D403-45F2-9508-FCB20B597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226" y="385568"/>
                <a:ext cx="4500000" cy="108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07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5">
                <a:extLst>
                  <a:ext uri="{FF2B5EF4-FFF2-40B4-BE49-F238E27FC236}">
                    <a16:creationId xmlns:a16="http://schemas.microsoft.com/office/drawing/2014/main" id="{6980C804-6C83-46A3-BFED-D884EBD15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226" y="385568"/>
                <a:ext cx="3960000" cy="10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rgbClr val="333333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l" eaLnBrk="1" hangingPunct="1">
                  <a:tabLst>
                    <a:tab pos="22431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altLang="es-PE" sz="3200" b="1" dirty="0" smtClean="0">
                          <a:solidFill>
                            <a:srgbClr val="99CC00"/>
                          </a:solidFill>
                        </a:rPr>
                        <m:t>Ejemplo</m:t>
                      </m:r>
                      <m:r>
                        <m:rPr>
                          <m:nor/>
                        </m:rPr>
                        <a:rPr lang="es-MX" altLang="es-PE" sz="3200" b="1" dirty="0" smtClean="0">
                          <a:solidFill>
                            <a:srgbClr val="99CC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3200" b="1" i="0" dirty="0" smtClean="0">
                          <a:solidFill>
                            <a:srgbClr val="99CC00"/>
                          </a:solidFill>
                        </a:rPr>
                        <m:t>5</m:t>
                      </m:r>
                      <m:r>
                        <m:rPr>
                          <m:nor/>
                        </m:rPr>
                        <a:rPr lang="es-MX" altLang="es-PE" sz="3200" b="1" dirty="0" smtClean="0">
                          <a:solidFill>
                            <a:srgbClr val="99CC00"/>
                          </a:solidFill>
                        </a:rPr>
                        <m:t>:</m:t>
                      </m:r>
                      <m:r>
                        <a:rPr lang="es-PE" altLang="es-PE" sz="3200" b="0" i="1" dirty="0" smtClean="0">
                          <a:solidFill>
                            <a:srgbClr val="99CC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PE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P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P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s-PE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s-P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PE" sz="32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5">
                <a:extLst>
                  <a:ext uri="{FF2B5EF4-FFF2-40B4-BE49-F238E27FC236}">
                    <a16:creationId xmlns:a16="http://schemas.microsoft.com/office/drawing/2014/main" id="{6980C804-6C83-46A3-BFED-D884EBD1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226" y="385568"/>
                <a:ext cx="3960000" cy="108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70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319F4C6D-1699-4B8A-9099-16DD7DFF77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225" y="651031"/>
                <a:ext cx="7946819" cy="140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rgbClr val="333333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just" eaLnBrk="1" hangingPunct="1">
                  <a:tabLst>
                    <a:tab pos="22431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altLang="es-PE" sz="3200" b="1" dirty="0" smtClean="0">
                          <a:solidFill>
                            <a:srgbClr val="99CC00"/>
                          </a:solidFill>
                        </a:rPr>
                        <m:t>Ejemplo</m:t>
                      </m:r>
                      <m:r>
                        <m:rPr>
                          <m:nor/>
                        </m:rPr>
                        <a:rPr lang="es-MX" altLang="es-PE" sz="3200" b="1" dirty="0" smtClean="0">
                          <a:solidFill>
                            <a:srgbClr val="99CC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3200" b="1" i="0" dirty="0" smtClean="0">
                          <a:solidFill>
                            <a:srgbClr val="99CC00"/>
                          </a:solidFill>
                        </a:rPr>
                        <m:t>6</m:t>
                      </m:r>
                      <m:r>
                        <m:rPr>
                          <m:nor/>
                        </m:rPr>
                        <a:rPr lang="es-MX" altLang="es-PE" sz="3200" b="1" dirty="0" smtClean="0">
                          <a:solidFill>
                            <a:srgbClr val="99CC00"/>
                          </a:solidFill>
                        </a:rPr>
                        <m:t>:</m:t>
                      </m:r>
                    </m:oMath>
                  </m:oMathPara>
                </a14:m>
                <a:endParaRPr lang="es-PE" altLang="es-PE" sz="3200" b="1" dirty="0">
                  <a:solidFill>
                    <a:srgbClr val="99CC00"/>
                  </a:solidFill>
                </a:endParaRPr>
              </a:p>
              <a:p>
                <a:pPr algn="l" eaLnBrk="1" hangingPunct="1">
                  <a:tabLst>
                    <a:tab pos="22431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es-PE" sz="3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m:t>¿</m:t>
                      </m:r>
                      <m:r>
                        <m:rPr>
                          <m:nor/>
                        </m:rPr>
                        <a:rPr lang="es-ES" altLang="es-PE" sz="3200" dirty="0">
                          <a:latin typeface="Times New Roman" panose="02020603050405020304" pitchFamily="18" charset="0"/>
                        </a:rPr>
                        <m:t>El</m:t>
                      </m:r>
                      <m:r>
                        <m:rPr>
                          <m:nor/>
                        </m:rPr>
                        <a:rPr lang="es-ES" altLang="es-PE" sz="32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es-PE" sz="3200" dirty="0">
                          <a:latin typeface="Times New Roman" panose="020206030504050203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ES" altLang="es-PE" sz="32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es-PE" sz="3200" dirty="0">
                          <a:latin typeface="Times New Roman" panose="02020603050405020304" pitchFamily="18" charset="0"/>
                        </a:rPr>
                        <m:t>soluci</m:t>
                      </m:r>
                      <m:r>
                        <m:rPr>
                          <m:nor/>
                        </m:rPr>
                        <a:rPr lang="es-ES" altLang="es-PE" sz="3200" dirty="0">
                          <a:latin typeface="Times New Roman" panose="02020603050405020304" pitchFamily="18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es-ES" altLang="es-PE" sz="3200" dirty="0">
                          <a:latin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s-ES" altLang="es-PE" sz="3200" dirty="0">
                          <a:latin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es-PE" sz="3200" dirty="0">
                          <a:latin typeface="Times New Roman" panose="020206030504050203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es-PE" altLang="es-PE" sz="3200" b="0" i="0" dirty="0" smtClean="0">
                          <a:latin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s-PE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PE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s-P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s-PE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altLang="es-PE" sz="3200" dirty="0">
                          <a:latin typeface="Times New Roman" panose="02020603050405020304" pitchFamily="18" charset="0"/>
                        </a:rPr>
                        <m:t>es</m:t>
                      </m:r>
                      <m:r>
                        <a:rPr lang="es-PE" altLang="es-PE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3200" i="1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s-PE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s-PE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nor/>
                        </m:rPr>
                        <a:rPr lang="es-MX" altLang="es-PE" sz="3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m:t>?</m:t>
                      </m:r>
                    </m:oMath>
                  </m:oMathPara>
                </a14:m>
                <a:endParaRPr lang="es-ES" altLang="es-PE" sz="32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319F4C6D-1699-4B8A-9099-16DD7DFF7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225" y="651031"/>
                <a:ext cx="7946819" cy="1404000"/>
              </a:xfrm>
              <a:prstGeom prst="rect">
                <a:avLst/>
              </a:prstGeom>
              <a:blipFill>
                <a:blip r:embed="rId3"/>
                <a:stretch>
                  <a:fillRect b="-4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67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319F4C6D-1699-4B8A-9099-16DD7DFF77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062" y="1053809"/>
                <a:ext cx="7920000" cy="140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rgbClr val="333333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just" eaLnBrk="1" hangingPunct="1">
                  <a:lnSpc>
                    <a:spcPct val="114000"/>
                  </a:lnSpc>
                  <a:spcAft>
                    <a:spcPts val="600"/>
                  </a:spcAft>
                  <a:tabLst>
                    <a:tab pos="22431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altLang="es-PE" sz="3200" b="1" dirty="0" smtClean="0">
                          <a:solidFill>
                            <a:srgbClr val="99CC00"/>
                          </a:solidFill>
                        </a:rPr>
                        <m:t>Ejemplo</m:t>
                      </m:r>
                      <m:r>
                        <m:rPr>
                          <m:nor/>
                        </m:rPr>
                        <a:rPr lang="es-MX" altLang="es-PE" sz="3200" b="1" dirty="0" smtClean="0">
                          <a:solidFill>
                            <a:srgbClr val="99CC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es-PE" sz="3200" b="1" i="0" dirty="0" smtClean="0">
                          <a:solidFill>
                            <a:srgbClr val="99CC00"/>
                          </a:solidFill>
                        </a:rPr>
                        <m:t>7</m:t>
                      </m:r>
                      <m:r>
                        <m:rPr>
                          <m:nor/>
                        </m:rPr>
                        <a:rPr lang="es-MX" altLang="es-PE" sz="3200" b="1" dirty="0" smtClean="0">
                          <a:solidFill>
                            <a:srgbClr val="99CC00"/>
                          </a:solidFill>
                        </a:rPr>
                        <m:t>:</m:t>
                      </m:r>
                    </m:oMath>
                  </m:oMathPara>
                </a14:m>
                <a:endParaRPr lang="es-PE" altLang="es-PE" sz="3200" b="1" dirty="0">
                  <a:solidFill>
                    <a:srgbClr val="99CC00"/>
                  </a:solidFill>
                </a:endParaRPr>
              </a:p>
              <a:p>
                <a:pPr algn="just" eaLnBrk="1" hangingPunct="1">
                  <a:lnSpc>
                    <a:spcPct val="114000"/>
                  </a:lnSpc>
                  <a:spcAft>
                    <a:spcPts val="600"/>
                  </a:spcAft>
                  <a:tabLst>
                    <a:tab pos="2243138" algn="l"/>
                  </a:tabLst>
                </a:pPr>
                <a:r>
                  <a:rPr lang="es-ES" altLang="es-PE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el conjunto solución de la inecuación:</a:t>
                </a:r>
              </a:p>
              <a:p>
                <a:pPr algn="l" eaLnBrk="1" hangingPunct="1">
                  <a:lnSpc>
                    <a:spcPct val="114000"/>
                  </a:lnSpc>
                  <a:spcAft>
                    <a:spcPts val="600"/>
                  </a:spcAft>
                  <a:tabLst>
                    <a:tab pos="22431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E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s-PE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PE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s-ES" altLang="es-PE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319F4C6D-1699-4B8A-9099-16DD7DFF7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062" y="1053809"/>
                <a:ext cx="7920000" cy="1404000"/>
              </a:xfrm>
              <a:prstGeom prst="rect">
                <a:avLst/>
              </a:prstGeom>
              <a:blipFill>
                <a:blip r:embed="rId3"/>
                <a:stretch>
                  <a:fillRect l="-1617" t="-20435" b="-230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134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319F4C6D-1699-4B8A-9099-16DD7DFF77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062" y="653135"/>
                <a:ext cx="7920000" cy="5301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rgbClr val="333333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just" eaLnBrk="1" hangingPunct="1">
                  <a:lnSpc>
                    <a:spcPct val="114000"/>
                  </a:lnSpc>
                  <a:spcAft>
                    <a:spcPts val="600"/>
                  </a:spcAft>
                  <a:tabLst>
                    <a:tab pos="22431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altLang="es-PE" sz="3200" b="1" dirty="0" smtClean="0">
                          <a:solidFill>
                            <a:srgbClr val="99CC00"/>
                          </a:solidFill>
                        </a:rPr>
                        <m:t>Ejemplo</m:t>
                      </m:r>
                      <m:r>
                        <m:rPr>
                          <m:nor/>
                        </m:rPr>
                        <a:rPr lang="es-MX" altLang="es-PE" sz="3200" b="1" dirty="0" smtClean="0">
                          <a:solidFill>
                            <a:srgbClr val="99CC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es-PE" sz="3200" b="1" i="0" dirty="0" smtClean="0">
                          <a:solidFill>
                            <a:srgbClr val="99CC00"/>
                          </a:solidFill>
                        </a:rPr>
                        <m:t>8</m:t>
                      </m:r>
                      <m:r>
                        <m:rPr>
                          <m:nor/>
                        </m:rPr>
                        <a:rPr lang="es-MX" altLang="es-PE" sz="3200" b="1" dirty="0" smtClean="0">
                          <a:solidFill>
                            <a:srgbClr val="99CC00"/>
                          </a:solidFill>
                        </a:rPr>
                        <m:t>:</m:t>
                      </m:r>
                    </m:oMath>
                  </m:oMathPara>
                </a14:m>
                <a:endParaRPr lang="es-PE" altLang="es-PE" sz="3200" b="1" dirty="0">
                  <a:solidFill>
                    <a:srgbClr val="99CC00"/>
                  </a:solidFill>
                </a:endParaRPr>
              </a:p>
              <a:p>
                <a:pPr algn="just" eaLnBrk="1" hangingPunct="1">
                  <a:lnSpc>
                    <a:spcPct val="114000"/>
                  </a:lnSpc>
                  <a:spcAft>
                    <a:spcPts val="600"/>
                  </a:spcAft>
                  <a:tabLst>
                    <a:tab pos="2243138" algn="l"/>
                  </a:tabLst>
                </a:pPr>
                <a:r>
                  <a:rPr lang="es-ES" altLang="es-PE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el conjunto solución de la inecuación:</a:t>
                </a:r>
              </a:p>
              <a:p>
                <a:pPr algn="l" eaLnBrk="1" hangingPunct="1">
                  <a:lnSpc>
                    <a:spcPct val="114000"/>
                  </a:lnSpc>
                  <a:spcAft>
                    <a:spcPts val="600"/>
                  </a:spcAft>
                  <a:tabLst>
                    <a:tab pos="22431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sSup>
                            <m:sSupPr>
                              <m:ctrlPr>
                                <a:rPr lang="es-PE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PE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altLang="es-PE" sz="2800" dirty="0">
                  <a:latin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114000"/>
                  </a:lnSpc>
                  <a:spcAft>
                    <a:spcPts val="600"/>
                  </a:spcAft>
                  <a:tabLst>
                    <a:tab pos="2243138" algn="l"/>
                  </a:tabLst>
                </a:pPr>
                <a:endParaRPr lang="es-ES" altLang="es-PE" sz="2800" dirty="0">
                  <a:latin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114000"/>
                  </a:lnSpc>
                  <a:spcAft>
                    <a:spcPts val="600"/>
                  </a:spcAft>
                  <a:tabLst>
                    <a:tab pos="2243138" algn="l"/>
                  </a:tabLst>
                </a:pPr>
                <a:endParaRPr lang="es-ES" altLang="es-PE" sz="2800" dirty="0">
                  <a:latin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114000"/>
                  </a:lnSpc>
                  <a:spcAft>
                    <a:spcPts val="600"/>
                  </a:spcAft>
                  <a:tabLst>
                    <a:tab pos="2243138" algn="l"/>
                  </a:tabLst>
                </a:pPr>
                <a:endParaRPr lang="es-ES" altLang="es-PE" sz="2800" dirty="0">
                  <a:latin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114000"/>
                  </a:lnSpc>
                  <a:spcAft>
                    <a:spcPts val="600"/>
                  </a:spcAft>
                  <a:tabLst>
                    <a:tab pos="2243138" algn="l"/>
                  </a:tabLst>
                </a:pPr>
                <a:endParaRPr lang="es-ES" altLang="es-PE" sz="2800" dirty="0">
                  <a:latin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114000"/>
                  </a:lnSpc>
                  <a:spcAft>
                    <a:spcPts val="600"/>
                  </a:spcAft>
                  <a:tabLst>
                    <a:tab pos="2243138" algn="l"/>
                  </a:tabLst>
                </a:pPr>
                <a:endParaRPr lang="es-ES" altLang="es-PE" sz="2800" dirty="0">
                  <a:latin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114000"/>
                  </a:lnSpc>
                  <a:spcAft>
                    <a:spcPts val="600"/>
                  </a:spcAft>
                  <a:tabLst>
                    <a:tab pos="2243138" algn="l"/>
                  </a:tabLst>
                </a:pPr>
                <a:r>
                  <a:rPr lang="es-ES" altLang="es-PE" sz="173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Resuelva los ejercicios que faltan de los ejemplos 5 y 6 del texto mencionado. Pág. 134.</a:t>
                </a:r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319F4C6D-1699-4B8A-9099-16DD7DFF7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062" y="653135"/>
                <a:ext cx="7920000" cy="5301338"/>
              </a:xfrm>
              <a:prstGeom prst="rect">
                <a:avLst/>
              </a:prstGeom>
              <a:blipFill>
                <a:blip r:embed="rId3"/>
                <a:stretch>
                  <a:fillRect l="-1617" r="-308" b="-22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39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319F4C6D-1699-4B8A-9099-16DD7DFF77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00" y="740229"/>
                <a:ext cx="7920000" cy="5290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rgbClr val="333333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lnSpc>
                    <a:spcPct val="114000"/>
                  </a:lnSpc>
                  <a:spcAft>
                    <a:spcPts val="3000"/>
                  </a:spcAft>
                  <a:tabLst>
                    <a:tab pos="2243138" algn="l"/>
                  </a:tabLst>
                </a:pPr>
                <a:r>
                  <a:rPr lang="es-PE" altLang="es-PE" sz="3200" dirty="0">
                    <a:solidFill>
                      <a:srgbClr val="99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Trabajo en casa</a:t>
                </a:r>
              </a:p>
              <a:p>
                <a:pPr marL="358775" indent="-358775" algn="just" eaLnBrk="1" hangingPunct="1">
                  <a:lnSpc>
                    <a:spcPct val="114000"/>
                  </a:lnSpc>
                  <a:spcAft>
                    <a:spcPts val="0"/>
                  </a:spcAft>
                </a:pPr>
                <a:r>
                  <a:rPr lang="es-ES" altLang="es-PE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	Determine  el </a:t>
                </a: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intervalo  al que pertenece </a:t>
                </a:r>
                <a:r>
                  <a:rPr lang="es-ES" altLang="es-PE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a partir</a:t>
                </a:r>
                <a:endParaRPr lang="es-ES" altLang="es-PE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58775" algn="l" eaLnBrk="1" hangingPunct="1">
                  <a:lnSpc>
                    <a:spcPct val="114000"/>
                  </a:lnSpc>
                  <a:spcAft>
                    <a:spcPts val="6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es-PE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la</m:t>
                      </m:r>
                      <m:r>
                        <m:rPr>
                          <m:nor/>
                        </m:rPr>
                        <a:rPr lang="es-PE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expresi</m:t>
                      </m:r>
                      <m:r>
                        <m:rPr>
                          <m:nor/>
                        </m:rPr>
                        <a:rPr lang="es-PE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es-PE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s-PE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]"/>
                          <m:endChr m:val="]"/>
                          <m:ctrlPr>
                            <a:rPr lang="es-PE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s-PE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s-P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ES" altLang="es-PE" sz="2800" dirty="0">
                  <a:latin typeface="Times New Roman" panose="02020603050405020304" pitchFamily="18" charset="0"/>
                </a:endParaRPr>
              </a:p>
              <a:p>
                <a:pPr marL="358775" indent="-358775" algn="just" eaLnBrk="1" hangingPunct="1">
                  <a:lnSpc>
                    <a:spcPct val="114000"/>
                  </a:lnSpc>
                  <a:spcAft>
                    <a:spcPts val="0"/>
                  </a:spcAft>
                </a:pPr>
                <a:r>
                  <a:rPr lang="es-ES" altLang="es-PE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	Se sabe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s-E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["/>
                        <m:ctrlPr>
                          <a:rPr lang="es-PE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P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s-PE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¿a qué intervalo pertenece </a:t>
                </a:r>
                <a:r>
                  <a:rPr lang="es-ES" altLang="es-PE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s-ES" altLang="es-PE" sz="2800" dirty="0">
                  <a:latin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114000"/>
                  </a:lnSpc>
                  <a:spcAft>
                    <a:spcPts val="600"/>
                  </a:spcAft>
                  <a:tabLst>
                    <a:tab pos="2243138" algn="l"/>
                  </a:tabLst>
                </a:pPr>
                <a:endParaRPr lang="es-ES" altLang="es-PE" sz="2800" dirty="0">
                  <a:latin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114000"/>
                  </a:lnSpc>
                  <a:spcAft>
                    <a:spcPts val="600"/>
                  </a:spcAft>
                  <a:tabLst>
                    <a:tab pos="2243138" algn="l"/>
                  </a:tabLst>
                </a:pPr>
                <a:endParaRPr lang="es-ES" altLang="es-PE" sz="2800" dirty="0">
                  <a:latin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114000"/>
                  </a:lnSpc>
                  <a:spcAft>
                    <a:spcPts val="600"/>
                  </a:spcAft>
                  <a:tabLst>
                    <a:tab pos="2243138" algn="l"/>
                  </a:tabLst>
                </a:pPr>
                <a:r>
                  <a:rPr lang="es-ES" altLang="es-PE" sz="173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Resuelva los ejercicios 1.12 del texto. Pág. 138.</a:t>
                </a:r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319F4C6D-1699-4B8A-9099-16DD7DFF7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740229"/>
                <a:ext cx="7920000" cy="5290457"/>
              </a:xfrm>
              <a:prstGeom prst="rect">
                <a:avLst/>
              </a:prstGeom>
              <a:blipFill>
                <a:blip r:embed="rId3"/>
                <a:stretch>
                  <a:fillRect l="-1538" t="-3687" r="-1538" b="-43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9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0A6D5B-547E-891C-C965-ABA069DB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2021E071-9F3B-BD2B-9F48-598A908C5C04}"/>
                  </a:ext>
                </a:extLst>
              </p:cNvPr>
              <p:cNvSpPr txBox="1"/>
              <p:nvPr/>
            </p:nvSpPr>
            <p:spPr>
              <a:xfrm>
                <a:off x="612000" y="546963"/>
                <a:ext cx="7920000" cy="5688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4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</m:t>
                      </m:r>
                      <m:sSup>
                        <m:sSupPr>
                          <m:ctrlPr>
                            <a:rPr lang="es-PE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24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sz="18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sz="18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s-PE" sz="18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sz="18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0    </m:t>
                      </m:r>
                      <m:r>
                        <a:rPr lang="es-PE" sz="1800" i="1" kern="1200">
                          <a:solidFill>
                            <a:srgbClr val="00CC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∧    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1800" kern="1200" dirty="0">
                  <a:solidFill>
                    <a:srgbClr val="000000"/>
                  </a:solidFill>
                  <a:effectLst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2400"/>
                  </a:spcAft>
                </a:pPr>
                <a:r>
                  <a:rPr lang="es-PE" sz="1800" kern="1200" dirty="0">
                    <a:solidFill>
                      <a:srgbClr val="D6009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Valores de referencia: </a:t>
                </a:r>
                <a14:m>
                  <m:oMath xmlns:m="http://schemas.openxmlformats.org/officeDocument/2006/math">
                    <m:r>
                      <a:rPr lang="es-PE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1800" i="1" kern="12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4    </m:t>
                    </m:r>
                    <m:r>
                      <a:rPr lang="es-PE" sz="1800" i="1" kern="1200">
                        <a:solidFill>
                          <a:srgbClr val="00CC00"/>
                        </a:solidFill>
                        <a:effectLst/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∧    </m:t>
                    </m:r>
                    <m:r>
                      <a:rPr lang="es-PE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1800" i="1" kern="12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s-PE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s-PE" sz="18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12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800" kern="120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s-PE" sz="1800" kern="120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m:t>alores</m:t>
                      </m:r>
                      <m:r>
                        <m:rPr>
                          <m:nor/>
                        </m:rPr>
                        <a:rPr lang="es-PE" sz="1800" kern="120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1800" kern="120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m:t>de</m:t>
                      </m:r>
                      <m:r>
                        <m:rPr>
                          <m:nor/>
                        </m:rPr>
                        <a:rPr lang="es-PE" sz="1800" kern="120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1800" kern="120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m:t>prueba</m:t>
                      </m:r>
                      <m:r>
                        <m:rPr>
                          <m:nor/>
                        </m:rPr>
                        <a:rPr lang="es-PE" sz="1800" kern="120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s-PE" sz="1800" i="1" kern="120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3                     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0                        </m:t>
                      </m:r>
                      <m:r>
                        <a:rPr lang="es-PE" sz="1800" i="1" kern="1200">
                          <a:solidFill>
                            <a:srgbClr val="00CC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1800" b="0" i="1" kern="1200" smtClean="0">
                          <a:solidFill>
                            <a:srgbClr val="00CC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s-PE" dirty="0"/>
              </a:p>
              <a:p>
                <a:pPr algn="ctr">
                  <a:lnSpc>
                    <a:spcPct val="114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800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CS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]"/>
                          <m:endChr m:val="]"/>
                          <m:ctrlPr>
                            <a:rPr lang="es-PE" sz="18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dPr>
                        <m:e>
                          <m:r>
                            <a:rPr lang="es-PE" sz="18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1800" i="1" kern="1200"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∞</m:t>
                          </m:r>
                          <m:r>
                            <a:rPr lang="es-PE" sz="18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;−</m:t>
                          </m:r>
                          <m:r>
                            <a:rPr lang="es-PE" sz="1800" i="1" kern="1200"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∪</m:t>
                      </m:r>
                      <m:d>
                        <m:dPr>
                          <m:begChr m:val="["/>
                          <m:endChr m:val="["/>
                          <m:ctrlPr>
                            <a:rPr lang="es-PE" sz="18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dPr>
                        <m:e>
                          <m:r>
                            <a:rPr lang="es-PE" sz="1800" i="1" kern="1200"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PE" sz="18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sz="1800" i="1" kern="1200"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2021E071-9F3B-BD2B-9F48-598A908C5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546963"/>
                <a:ext cx="7920000" cy="56884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Arco 158">
            <a:extLst>
              <a:ext uri="{FF2B5EF4-FFF2-40B4-BE49-F238E27FC236}">
                <a16:creationId xmlns:a16="http://schemas.microsoft.com/office/drawing/2014/main" id="{7D15B2B0-BC0C-AA13-BBEF-D0F8FD9ADB08}"/>
              </a:ext>
            </a:extLst>
          </p:cNvPr>
          <p:cNvSpPr/>
          <p:nvPr/>
        </p:nvSpPr>
        <p:spPr>
          <a:xfrm rot="10800000" flipV="1">
            <a:off x="5631570" y="4296141"/>
            <a:ext cx="3276000" cy="720000"/>
          </a:xfrm>
          <a:prstGeom prst="arc">
            <a:avLst/>
          </a:prstGeom>
          <a:pattFill prst="wdUpDiag">
            <a:fgClr>
              <a:srgbClr val="CCFF99"/>
            </a:fgClr>
            <a:bgClr>
              <a:schemeClr val="bg1"/>
            </a:bgClr>
          </a:pattFill>
          <a:ln w="63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160" name="Redondear rectángulo de esquina del mismo lado 11">
            <a:extLst>
              <a:ext uri="{FF2B5EF4-FFF2-40B4-BE49-F238E27FC236}">
                <a16:creationId xmlns:a16="http://schemas.microsoft.com/office/drawing/2014/main" id="{125C62F8-3BA6-2DA7-F901-DA77587D1DEE}"/>
              </a:ext>
            </a:extLst>
          </p:cNvPr>
          <p:cNvSpPr/>
          <p:nvPr/>
        </p:nvSpPr>
        <p:spPr>
          <a:xfrm rot="10800000">
            <a:off x="3472386" y="4664230"/>
            <a:ext cx="2158345" cy="360000"/>
          </a:xfrm>
          <a:prstGeom prst="round2SameRect">
            <a:avLst>
              <a:gd name="adj1" fmla="val 50000"/>
              <a:gd name="adj2" fmla="val 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161" name="Arco 160">
            <a:extLst>
              <a:ext uri="{FF2B5EF4-FFF2-40B4-BE49-F238E27FC236}">
                <a16:creationId xmlns:a16="http://schemas.microsoft.com/office/drawing/2014/main" id="{85F271B9-CB76-B783-D058-EA4B2E2B1130}"/>
              </a:ext>
            </a:extLst>
          </p:cNvPr>
          <p:cNvSpPr/>
          <p:nvPr/>
        </p:nvSpPr>
        <p:spPr>
          <a:xfrm rot="10800000" flipH="1" flipV="1">
            <a:off x="252000" y="4294701"/>
            <a:ext cx="3240000" cy="720000"/>
          </a:xfrm>
          <a:prstGeom prst="arc">
            <a:avLst/>
          </a:prstGeom>
          <a:pattFill prst="wdUpDiag">
            <a:fgClr>
              <a:srgbClr val="CCFF99"/>
            </a:fgClr>
            <a:bgClr>
              <a:schemeClr val="bg1"/>
            </a:bgClr>
          </a:pattFill>
          <a:ln w="63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2C89B2F3-6A49-E805-8BC4-9DA165EF6570}"/>
              </a:ext>
            </a:extLst>
          </p:cNvPr>
          <p:cNvCxnSpPr>
            <a:cxnSpLocks/>
          </p:cNvCxnSpPr>
          <p:nvPr/>
        </p:nvCxnSpPr>
        <p:spPr>
          <a:xfrm>
            <a:off x="1872000" y="4665141"/>
            <a:ext cx="540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Elipse 162">
            <a:extLst>
              <a:ext uri="{FF2B5EF4-FFF2-40B4-BE49-F238E27FC236}">
                <a16:creationId xmlns:a16="http://schemas.microsoft.com/office/drawing/2014/main" id="{77DC41AD-35D3-8155-BE99-9A583271B2E4}"/>
              </a:ext>
            </a:extLst>
          </p:cNvPr>
          <p:cNvSpPr/>
          <p:nvPr/>
        </p:nvSpPr>
        <p:spPr>
          <a:xfrm>
            <a:off x="5598989" y="4627341"/>
            <a:ext cx="72000" cy="72000"/>
          </a:xfrm>
          <a:prstGeom prst="ellipse">
            <a:avLst/>
          </a:prstGeom>
          <a:solidFill>
            <a:schemeClr val="accent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850AA935-8035-82BA-1544-CF518103FFA0}"/>
              </a:ext>
            </a:extLst>
          </p:cNvPr>
          <p:cNvSpPr/>
          <p:nvPr/>
        </p:nvSpPr>
        <p:spPr>
          <a:xfrm>
            <a:off x="3440644" y="4627341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Cuadro de texto 17">
                <a:extLst>
                  <a:ext uri="{FF2B5EF4-FFF2-40B4-BE49-F238E27FC236}">
                    <a16:creationId xmlns:a16="http://schemas.microsoft.com/office/drawing/2014/main" id="{F5B16591-F9DA-58AE-8A62-C5648799AE1C}"/>
                  </a:ext>
                </a:extLst>
              </p:cNvPr>
              <p:cNvSpPr txBox="1"/>
              <p:nvPr/>
            </p:nvSpPr>
            <p:spPr>
              <a:xfrm>
                <a:off x="1872000" y="4703285"/>
                <a:ext cx="5400000" cy="2162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∞</m:t>
                      </m:r>
                      <m:r>
                        <a:rPr lang="es-PE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     </m:t>
                      </m:r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      </m:t>
                      </m:r>
                      <m:r>
                        <a:rPr lang="es-PE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s-PE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4      </m:t>
                      </m:r>
                      <m:r>
                        <a:rPr lang="es-PE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s-P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∞</m:t>
                      </m:r>
                      <m:r>
                        <m:rPr>
                          <m:nor/>
                        </m:rPr>
                        <a:rPr lang="es-PE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P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5" name="Cuadro de texto 17">
                <a:extLst>
                  <a:ext uri="{FF2B5EF4-FFF2-40B4-BE49-F238E27FC236}">
                    <a16:creationId xmlns:a16="http://schemas.microsoft.com/office/drawing/2014/main" id="{F5B16591-F9DA-58AE-8A62-C5648799A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000" y="4703285"/>
                <a:ext cx="5400000" cy="216251"/>
              </a:xfrm>
              <a:prstGeom prst="rect">
                <a:avLst/>
              </a:prstGeom>
              <a:blipFill>
                <a:blip r:embed="rId3"/>
                <a:stretch>
                  <a:fillRect b="-11429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Cuadro de texto 12">
                <a:extLst>
                  <a:ext uri="{FF2B5EF4-FFF2-40B4-BE49-F238E27FC236}">
                    <a16:creationId xmlns:a16="http://schemas.microsoft.com/office/drawing/2014/main" id="{CBE28838-983A-BF5F-2FE5-6E8221228784}"/>
                  </a:ext>
                </a:extLst>
              </p:cNvPr>
              <p:cNvSpPr txBox="1"/>
              <p:nvPr/>
            </p:nvSpPr>
            <p:spPr>
              <a:xfrm>
                <a:off x="4519816" y="4696942"/>
                <a:ext cx="179564" cy="17995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es-P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Cuadro de texto 12">
                <a:extLst>
                  <a:ext uri="{FF2B5EF4-FFF2-40B4-BE49-F238E27FC236}">
                    <a16:creationId xmlns:a16="http://schemas.microsoft.com/office/drawing/2014/main" id="{CBE28838-983A-BF5F-2FE5-6E8221228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816" y="4696942"/>
                <a:ext cx="179564" cy="179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Cuadro de texto 13">
                <a:extLst>
                  <a:ext uri="{FF2B5EF4-FFF2-40B4-BE49-F238E27FC236}">
                    <a16:creationId xmlns:a16="http://schemas.microsoft.com/office/drawing/2014/main" id="{1E13C00D-0667-4D74-42C1-5F5DA0EEF061}"/>
                  </a:ext>
                </a:extLst>
              </p:cNvPr>
              <p:cNvSpPr txBox="1"/>
              <p:nvPr/>
            </p:nvSpPr>
            <p:spPr>
              <a:xfrm>
                <a:off x="6418035" y="4338993"/>
                <a:ext cx="179016" cy="17991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s-P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Cuadro de texto 13">
                <a:extLst>
                  <a:ext uri="{FF2B5EF4-FFF2-40B4-BE49-F238E27FC236}">
                    <a16:creationId xmlns:a16="http://schemas.microsoft.com/office/drawing/2014/main" id="{1E13C00D-0667-4D74-42C1-5F5DA0EEF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035" y="4338993"/>
                <a:ext cx="179016" cy="179914"/>
              </a:xfrm>
              <a:prstGeom prst="rect">
                <a:avLst/>
              </a:prstGeom>
              <a:blipFill>
                <a:blip r:embed="rId5"/>
                <a:stretch>
                  <a:fillRect b="-2758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uadro de texto 32">
                <a:extLst>
                  <a:ext uri="{FF2B5EF4-FFF2-40B4-BE49-F238E27FC236}">
                    <a16:creationId xmlns:a16="http://schemas.microsoft.com/office/drawing/2014/main" id="{3FBDB66E-FC2C-6ABB-B352-777109ECA033}"/>
                  </a:ext>
                </a:extLst>
              </p:cNvPr>
              <p:cNvSpPr txBox="1"/>
              <p:nvPr/>
            </p:nvSpPr>
            <p:spPr>
              <a:xfrm>
                <a:off x="2601394" y="4359040"/>
                <a:ext cx="179016" cy="17927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s-P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8" name="Cuadro de texto 32">
                <a:extLst>
                  <a:ext uri="{FF2B5EF4-FFF2-40B4-BE49-F238E27FC236}">
                    <a16:creationId xmlns:a16="http://schemas.microsoft.com/office/drawing/2014/main" id="{3FBDB66E-FC2C-6ABB-B352-777109ECA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94" y="4359040"/>
                <a:ext cx="179016" cy="179278"/>
              </a:xfrm>
              <a:prstGeom prst="rect">
                <a:avLst/>
              </a:prstGeom>
              <a:blipFill>
                <a:blip r:embed="rId6"/>
                <a:stretch>
                  <a:fillRect b="-31034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63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1" grpId="0" animBg="1"/>
      <p:bldP spid="163" grpId="0" animBg="1"/>
      <p:bldP spid="164" grpId="0" animBg="1"/>
      <p:bldP spid="165" grpId="0"/>
      <p:bldP spid="166" grpId="0"/>
      <p:bldP spid="167" grpId="0"/>
      <p:bldP spid="1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0A6D5B-547E-891C-C965-ABA069DB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EAFD400-DAB8-EC33-D738-8D51D1CD587C}"/>
              </a:ext>
            </a:extLst>
          </p:cNvPr>
          <p:cNvSpPr txBox="1"/>
          <p:nvPr/>
        </p:nvSpPr>
        <p:spPr>
          <a:xfrm>
            <a:off x="612000" y="585000"/>
            <a:ext cx="7920000" cy="888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spcAft>
                <a:spcPts val="1200"/>
              </a:spcAft>
            </a:pPr>
            <a:r>
              <a:rPr lang="es-ES" sz="2000" dirty="0">
                <a:solidFill>
                  <a:srgbClr val="99CC00"/>
                </a:solidFill>
                <a:cs typeface="Times New Roman" panose="02020603050405020304" pitchFamily="18" charset="0"/>
              </a:rPr>
              <a:t>Inecuaciones racionales</a:t>
            </a:r>
          </a:p>
          <a:p>
            <a:pPr algn="just" eaLnBrk="1" hangingPunct="1">
              <a:lnSpc>
                <a:spcPct val="114000"/>
              </a:lnSpc>
              <a:spcAft>
                <a:spcPts val="1200"/>
              </a:spcAft>
            </a:pPr>
            <a:r>
              <a:rPr lang="es-PE" altLang="es-PE" dirty="0"/>
              <a:t>Cálculo del dominio de funciones</a:t>
            </a:r>
          </a:p>
        </p:txBody>
      </p:sp>
      <p:sp>
        <p:nvSpPr>
          <p:cNvPr id="42" name="Redondear rectángulo de esquina del mismo lado 68">
            <a:extLst>
              <a:ext uri="{FF2B5EF4-FFF2-40B4-BE49-F238E27FC236}">
                <a16:creationId xmlns:a16="http://schemas.microsoft.com/office/drawing/2014/main" id="{DEFD4595-82BE-1A50-FB2A-024FD6E7339F}"/>
              </a:ext>
            </a:extLst>
          </p:cNvPr>
          <p:cNvSpPr/>
          <p:nvPr/>
        </p:nvSpPr>
        <p:spPr>
          <a:xfrm rot="10800000">
            <a:off x="3900471" y="5173715"/>
            <a:ext cx="1818007" cy="35999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43" name="Arco 42">
            <a:extLst>
              <a:ext uri="{FF2B5EF4-FFF2-40B4-BE49-F238E27FC236}">
                <a16:creationId xmlns:a16="http://schemas.microsoft.com/office/drawing/2014/main" id="{E7625C60-20D7-0B67-6E1E-BB3BE5C5E1C8}"/>
              </a:ext>
            </a:extLst>
          </p:cNvPr>
          <p:cNvSpPr/>
          <p:nvPr/>
        </p:nvSpPr>
        <p:spPr>
          <a:xfrm rot="10800000" flipV="1">
            <a:off x="5720067" y="4794806"/>
            <a:ext cx="3114000" cy="719996"/>
          </a:xfrm>
          <a:prstGeom prst="arc">
            <a:avLst/>
          </a:prstGeom>
          <a:pattFill prst="wdUpDiag">
            <a:fgClr>
              <a:srgbClr val="CCFF99"/>
            </a:fgClr>
            <a:bgClr>
              <a:schemeClr val="bg1"/>
            </a:bgClr>
          </a:pattFill>
          <a:ln w="63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 dirty="0"/>
          </a:p>
        </p:txBody>
      </p:sp>
      <p:sp>
        <p:nvSpPr>
          <p:cNvPr id="44" name="Redondear rectángulo de esquina del mismo lado 22">
            <a:extLst>
              <a:ext uri="{FF2B5EF4-FFF2-40B4-BE49-F238E27FC236}">
                <a16:creationId xmlns:a16="http://schemas.microsoft.com/office/drawing/2014/main" id="{4230D0D2-6E59-094A-C065-47283301B832}"/>
              </a:ext>
            </a:extLst>
          </p:cNvPr>
          <p:cNvSpPr/>
          <p:nvPr/>
        </p:nvSpPr>
        <p:spPr>
          <a:xfrm rot="10800000" flipV="1">
            <a:off x="3287465" y="4812059"/>
            <a:ext cx="612003" cy="359998"/>
          </a:xfrm>
          <a:prstGeom prst="round2SameRect">
            <a:avLst>
              <a:gd name="adj1" fmla="val 50000"/>
              <a:gd name="adj2" fmla="val 0"/>
            </a:avLst>
          </a:prstGeom>
          <a:pattFill prst="wdUpDiag">
            <a:fgClr>
              <a:srgbClr val="CCFF99"/>
            </a:fgClr>
            <a:bgClr>
              <a:schemeClr val="bg1"/>
            </a:bgClr>
          </a:patt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 dirty="0"/>
          </a:p>
        </p:txBody>
      </p:sp>
      <p:sp>
        <p:nvSpPr>
          <p:cNvPr id="45" name="Arco 44">
            <a:extLst>
              <a:ext uri="{FF2B5EF4-FFF2-40B4-BE49-F238E27FC236}">
                <a16:creationId xmlns:a16="http://schemas.microsoft.com/office/drawing/2014/main" id="{676B842E-53C9-ABD9-C6FF-F1E979CA3740}"/>
              </a:ext>
            </a:extLst>
          </p:cNvPr>
          <p:cNvSpPr/>
          <p:nvPr/>
        </p:nvSpPr>
        <p:spPr>
          <a:xfrm rot="10800000" flipH="1">
            <a:off x="447094" y="4813854"/>
            <a:ext cx="2844009" cy="719995"/>
          </a:xfrm>
          <a:prstGeom prst="arc">
            <a:avLst/>
          </a:prstGeom>
          <a:solidFill>
            <a:schemeClr val="bg1"/>
          </a:solidFill>
          <a:ln w="63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F8C0626-86D0-26B1-C8CF-40BE81E9EC8A}"/>
              </a:ext>
            </a:extLst>
          </p:cNvPr>
          <p:cNvCxnSpPr>
            <a:cxnSpLocks/>
          </p:cNvCxnSpPr>
          <p:nvPr/>
        </p:nvCxnSpPr>
        <p:spPr>
          <a:xfrm>
            <a:off x="1875410" y="5172194"/>
            <a:ext cx="540002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A5E3D57B-CC65-71CF-61B6-025ECD7528D1}"/>
              </a:ext>
            </a:extLst>
          </p:cNvPr>
          <p:cNvSpPr/>
          <p:nvPr/>
        </p:nvSpPr>
        <p:spPr>
          <a:xfrm>
            <a:off x="5677252" y="5139323"/>
            <a:ext cx="72000" cy="72000"/>
          </a:xfrm>
          <a:prstGeom prst="ellipse">
            <a:avLst/>
          </a:prstGeom>
          <a:solidFill>
            <a:schemeClr val="accent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0F16AC64-37F8-F6D6-FA03-8D2B5C6514A1}"/>
              </a:ext>
            </a:extLst>
          </p:cNvPr>
          <p:cNvSpPr/>
          <p:nvPr/>
        </p:nvSpPr>
        <p:spPr>
          <a:xfrm>
            <a:off x="3250867" y="513297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 de texto 27">
                <a:extLst>
                  <a:ext uri="{FF2B5EF4-FFF2-40B4-BE49-F238E27FC236}">
                    <a16:creationId xmlns:a16="http://schemas.microsoft.com/office/drawing/2014/main" id="{DA2A0A3B-B260-890C-6456-2EE6C9DCE2FA}"/>
                  </a:ext>
                </a:extLst>
              </p:cNvPr>
              <p:cNvSpPr txBox="1"/>
              <p:nvPr/>
            </p:nvSpPr>
            <p:spPr>
              <a:xfrm>
                <a:off x="1835193" y="5224823"/>
                <a:ext cx="5472024" cy="288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∞             </m:t>
                      </m:r>
                      <m:r>
                        <a:rPr lang="es-PE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2    </m:t>
                      </m:r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1          </m:t>
                      </m:r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  </m:t>
                      </m:r>
                      <m:r>
                        <m:rPr>
                          <m:nor/>
                        </m:rPr>
                        <a:rPr lang="es-PE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P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2   </m:t>
                      </m:r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s-PE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es-P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∞</m:t>
                      </m:r>
                    </m:oMath>
                  </m:oMathPara>
                </a14:m>
                <a:endParaRPr lang="es-P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Cuadro de texto 27">
                <a:extLst>
                  <a:ext uri="{FF2B5EF4-FFF2-40B4-BE49-F238E27FC236}">
                    <a16:creationId xmlns:a16="http://schemas.microsoft.com/office/drawing/2014/main" id="{DA2A0A3B-B260-890C-6456-2EE6C9DCE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193" y="5224823"/>
                <a:ext cx="5472024" cy="288000"/>
              </a:xfrm>
              <a:prstGeom prst="rect">
                <a:avLst/>
              </a:prstGeom>
              <a:blipFill>
                <a:blip r:embed="rId3"/>
                <a:stretch>
                  <a:fillRect l="-445" r="-891" b="-425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 de texto 28">
                <a:extLst>
                  <a:ext uri="{FF2B5EF4-FFF2-40B4-BE49-F238E27FC236}">
                    <a16:creationId xmlns:a16="http://schemas.microsoft.com/office/drawing/2014/main" id="{95D0A58A-6AA6-51D2-ABFD-85302FBCB038}"/>
                  </a:ext>
                </a:extLst>
              </p:cNvPr>
              <p:cNvSpPr txBox="1"/>
              <p:nvPr/>
            </p:nvSpPr>
            <p:spPr>
              <a:xfrm>
                <a:off x="2505776" y="5177408"/>
                <a:ext cx="179021" cy="17869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es-P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Cuadro de texto 28">
                <a:extLst>
                  <a:ext uri="{FF2B5EF4-FFF2-40B4-BE49-F238E27FC236}">
                    <a16:creationId xmlns:a16="http://schemas.microsoft.com/office/drawing/2014/main" id="{95D0A58A-6AA6-51D2-ABFD-85302FBCB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776" y="5177408"/>
                <a:ext cx="179021" cy="178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 de texto 30">
                <a:extLst>
                  <a:ext uri="{FF2B5EF4-FFF2-40B4-BE49-F238E27FC236}">
                    <a16:creationId xmlns:a16="http://schemas.microsoft.com/office/drawing/2014/main" id="{C35056D4-9A52-36C3-5191-130501BCED9C}"/>
                  </a:ext>
                </a:extLst>
              </p:cNvPr>
              <p:cNvSpPr txBox="1"/>
              <p:nvPr/>
            </p:nvSpPr>
            <p:spPr>
              <a:xfrm>
                <a:off x="6475661" y="4856019"/>
                <a:ext cx="179021" cy="17869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s-P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Cuadro de texto 30">
                <a:extLst>
                  <a:ext uri="{FF2B5EF4-FFF2-40B4-BE49-F238E27FC236}">
                    <a16:creationId xmlns:a16="http://schemas.microsoft.com/office/drawing/2014/main" id="{C35056D4-9A52-36C3-5191-130501BCE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61" y="4856019"/>
                <a:ext cx="179021" cy="178693"/>
              </a:xfrm>
              <a:prstGeom prst="rect">
                <a:avLst/>
              </a:prstGeom>
              <a:blipFill>
                <a:blip r:embed="rId5"/>
                <a:stretch>
                  <a:fillRect b="-2758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 de texto 29">
                <a:extLst>
                  <a:ext uri="{FF2B5EF4-FFF2-40B4-BE49-F238E27FC236}">
                    <a16:creationId xmlns:a16="http://schemas.microsoft.com/office/drawing/2014/main" id="{27C1EDE9-DD92-D4B3-9273-0858DF4C237F}"/>
                  </a:ext>
                </a:extLst>
              </p:cNvPr>
              <p:cNvSpPr txBox="1"/>
              <p:nvPr/>
            </p:nvSpPr>
            <p:spPr>
              <a:xfrm>
                <a:off x="4714103" y="5189684"/>
                <a:ext cx="179021" cy="17869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es-P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Cuadro de texto 29">
                <a:extLst>
                  <a:ext uri="{FF2B5EF4-FFF2-40B4-BE49-F238E27FC236}">
                    <a16:creationId xmlns:a16="http://schemas.microsoft.com/office/drawing/2014/main" id="{27C1EDE9-DD92-D4B3-9273-0858DF4C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03" y="5189684"/>
                <a:ext cx="179021" cy="1786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>
            <a:extLst>
              <a:ext uri="{FF2B5EF4-FFF2-40B4-BE49-F238E27FC236}">
                <a16:creationId xmlns:a16="http://schemas.microsoft.com/office/drawing/2014/main" id="{8445317F-221F-3702-62E0-10D3441BD2CD}"/>
              </a:ext>
            </a:extLst>
          </p:cNvPr>
          <p:cNvSpPr/>
          <p:nvPr/>
        </p:nvSpPr>
        <p:spPr>
          <a:xfrm>
            <a:off x="3866640" y="5139324"/>
            <a:ext cx="72000" cy="7200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 de texto 67">
                <a:extLst>
                  <a:ext uri="{FF2B5EF4-FFF2-40B4-BE49-F238E27FC236}">
                    <a16:creationId xmlns:a16="http://schemas.microsoft.com/office/drawing/2014/main" id="{9E67C0F9-1A02-A0D7-E825-B34FD6D7207D}"/>
                  </a:ext>
                </a:extLst>
              </p:cNvPr>
              <p:cNvSpPr txBox="1"/>
              <p:nvPr/>
            </p:nvSpPr>
            <p:spPr>
              <a:xfrm>
                <a:off x="3520556" y="4832876"/>
                <a:ext cx="179032" cy="17869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s-P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Cuadro de texto 67">
                <a:extLst>
                  <a:ext uri="{FF2B5EF4-FFF2-40B4-BE49-F238E27FC236}">
                    <a16:creationId xmlns:a16="http://schemas.microsoft.com/office/drawing/2014/main" id="{9E67C0F9-1A02-A0D7-E825-B34FD6D72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56" y="4832876"/>
                <a:ext cx="179032" cy="178693"/>
              </a:xfrm>
              <a:prstGeom prst="rect">
                <a:avLst/>
              </a:prstGeom>
              <a:blipFill>
                <a:blip r:embed="rId7"/>
                <a:stretch>
                  <a:fillRect b="-2758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CB5306A-EDDE-BA2E-A3BC-C5BADF010AB5}"/>
                  </a:ext>
                </a:extLst>
              </p:cNvPr>
              <p:cNvSpPr txBox="1"/>
              <p:nvPr/>
            </p:nvSpPr>
            <p:spPr>
              <a:xfrm>
                <a:off x="612000" y="1533690"/>
                <a:ext cx="3240000" cy="1179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eaLnBrk="1" hangingPunct="1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altLang="es-PE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alt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altLang="es-P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alt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PE" alt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PE" alt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PE" alt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altLang="es-P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PE" altLang="es-P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PE" alt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altLang="es-PE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s-PE" altLang="es-P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PE" alt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PE" altLang="es-P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PE" altLang="es-P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CB5306A-EDDE-BA2E-A3BC-C5BADF01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1533690"/>
                <a:ext cx="3240000" cy="11791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1DD6A2B-B736-81E9-80B2-65CB2DE5495B}"/>
                  </a:ext>
                </a:extLst>
              </p:cNvPr>
              <p:cNvSpPr txBox="1"/>
              <p:nvPr/>
            </p:nvSpPr>
            <p:spPr>
              <a:xfrm>
                <a:off x="612000" y="3773970"/>
                <a:ext cx="7920000" cy="2347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800" kern="1200">
                          <a:solidFill>
                            <a:srgbClr val="D6009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VR</m:t>
                      </m:r>
                      <m:r>
                        <m:rPr>
                          <m:nor/>
                        </m:rPr>
                        <a:rPr lang="es-PE" sz="1800" kern="1200">
                          <a:solidFill>
                            <a:srgbClr val="D6009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s-PE" sz="1800" kern="1200">
                          <a:solidFill>
                            <a:srgbClr val="D6009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2    </m:t>
                      </m:r>
                      <m:r>
                        <a:rPr lang="es-PE" sz="1800" i="1" kern="1200">
                          <a:solidFill>
                            <a:srgbClr val="00CC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∧    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2     </m:t>
                      </m:r>
                      <m:r>
                        <a:rPr lang="es-PE" sz="1800" i="1" kern="1200">
                          <a:solidFill>
                            <a:srgbClr val="00CC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∧    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≠−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s-PE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  <a:spcAft>
                    <a:spcPts val="9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800" kern="120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Valores</m:t>
                      </m:r>
                      <m:r>
                        <m:rPr>
                          <m:nor/>
                        </m:rPr>
                        <a:rPr lang="es-PE" sz="1800" kern="120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1800" kern="120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es-PE" sz="1800" kern="120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1800" kern="120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paso</m:t>
                      </m:r>
                      <m:r>
                        <m:rPr>
                          <m:nor/>
                        </m:rPr>
                        <a:rPr lang="es-PE" sz="1800" kern="120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s-PE" sz="1800" i="1" kern="120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3 </m:t>
                      </m:r>
                      <m:r>
                        <a:rPr lang="es-PE" sz="18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s-PE" sz="1800" i="1" kern="1200"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1,5   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s-PE" sz="18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1800" i="1" kern="1200"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0        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s-PE" sz="1800" i="1" kern="1200">
                          <a:solidFill>
                            <a:srgbClr val="00CC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s-PE" sz="1800" b="0" i="1" kern="1200" smtClean="0">
                          <a:solidFill>
                            <a:srgbClr val="00CC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es-PE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8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CS</m:t>
                      </m:r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["/>
                          <m:ctrlPr>
                            <a:rPr lang="es-PE" sz="18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dPr>
                        <m:e>
                          <m:r>
                            <a:rPr lang="es-PE" sz="18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1800" i="1" kern="1200"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PE" sz="18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;−</m:t>
                          </m:r>
                          <m:r>
                            <a:rPr lang="es-PE" sz="1800" i="1" kern="1200"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s-PE" sz="18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∪</m:t>
                      </m:r>
                      <m:d>
                        <m:dPr>
                          <m:begChr m:val="["/>
                          <m:endChr m:val="["/>
                          <m:ctrlPr>
                            <a:rPr lang="es-PE" sz="18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dPr>
                        <m:e>
                          <m:r>
                            <a:rPr lang="es-PE" sz="1800" i="1" kern="1200"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PE" sz="18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sz="1800" i="1" kern="1200"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1DD6A2B-B736-81E9-80B2-65CB2DE54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3773970"/>
                <a:ext cx="7920000" cy="23477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58C8679-5271-E923-4FEE-D4EE1179027E}"/>
                  </a:ext>
                </a:extLst>
              </p:cNvPr>
              <p:cNvSpPr txBox="1"/>
              <p:nvPr/>
            </p:nvSpPr>
            <p:spPr>
              <a:xfrm>
                <a:off x="4444860" y="1715744"/>
                <a:ext cx="3672000" cy="2733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eaLnBrk="1" hangingPunct="1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altLang="es-PE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PE" i="1" kern="12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E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PE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PE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s-PE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s-PE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PE" i="1" kern="12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PE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PE" i="1" kern="12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s-PE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s-PE" i="1" kern="12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PE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PE" i="1" kern="12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PE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s-PE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s-PE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s-PE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i="1" kern="12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s-PE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s-PE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0    </m:t>
                      </m:r>
                      <m:r>
                        <a:rPr lang="es-PE" i="1" kern="1200">
                          <a:solidFill>
                            <a:srgbClr val="00CC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∧    </m:t>
                      </m:r>
                      <m:r>
                        <a:rPr lang="es-PE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PE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s-PE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1200"/>
                  </a:spcAft>
                </a:pPr>
                <a:endParaRPr lang="es-P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58C8679-5271-E923-4FEE-D4EE11790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860" y="1715744"/>
                <a:ext cx="3672000" cy="27330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6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/>
      <p:bldP spid="50" grpId="0"/>
      <p:bldP spid="51" grpId="0"/>
      <p:bldP spid="52" grpId="0"/>
      <p:bldP spid="53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FD272-E341-DB77-14D5-4F124A20A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8CC8DD-70B4-EEB8-76EF-155645D7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849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6CB0DAC-6181-E92D-471D-14980BA42E6C}"/>
              </a:ext>
            </a:extLst>
          </p:cNvPr>
          <p:cNvSpPr txBox="1"/>
          <p:nvPr/>
        </p:nvSpPr>
        <p:spPr>
          <a:xfrm>
            <a:off x="612000" y="549000"/>
            <a:ext cx="7920000" cy="41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spcAft>
                <a:spcPts val="600"/>
              </a:spcAft>
            </a:pPr>
            <a:r>
              <a:rPr lang="es-ES" sz="2000" dirty="0">
                <a:solidFill>
                  <a:srgbClr val="99CC00"/>
                </a:solidFill>
                <a:cs typeface="Times New Roman" panose="02020603050405020304" pitchFamily="18" charset="0"/>
              </a:rPr>
              <a:t>Inecuaciones polinómicas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74562EDC-4720-33A6-FA3F-73ED8CF20677}"/>
              </a:ext>
            </a:extLst>
          </p:cNvPr>
          <p:cNvSpPr/>
          <p:nvPr/>
        </p:nvSpPr>
        <p:spPr>
          <a:xfrm rot="10800000" flipH="1">
            <a:off x="-165572" y="5014424"/>
            <a:ext cx="3600004" cy="719997"/>
          </a:xfrm>
          <a:prstGeom prst="arc">
            <a:avLst/>
          </a:prstGeom>
          <a:noFill/>
          <a:ln w="63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DB2B32F7-1073-7BF2-3071-26041EE201BF}"/>
              </a:ext>
            </a:extLst>
          </p:cNvPr>
          <p:cNvSpPr/>
          <p:nvPr/>
        </p:nvSpPr>
        <p:spPr>
          <a:xfrm rot="10800000">
            <a:off x="5602917" y="5007473"/>
            <a:ext cx="3780000" cy="719996"/>
          </a:xfrm>
          <a:prstGeom prst="arc">
            <a:avLst/>
          </a:prstGeom>
          <a:noFill/>
          <a:ln w="63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8" name="Redondear rectángulo de esquina del mismo lado 71">
            <a:extLst>
              <a:ext uri="{FF2B5EF4-FFF2-40B4-BE49-F238E27FC236}">
                <a16:creationId xmlns:a16="http://schemas.microsoft.com/office/drawing/2014/main" id="{AEF744F5-6C17-9E94-5130-275FD5588DB6}"/>
              </a:ext>
            </a:extLst>
          </p:cNvPr>
          <p:cNvSpPr/>
          <p:nvPr/>
        </p:nvSpPr>
        <p:spPr>
          <a:xfrm rot="10800000" flipV="1">
            <a:off x="3430243" y="4996401"/>
            <a:ext cx="2178006" cy="359998"/>
          </a:xfrm>
          <a:prstGeom prst="round2SameRect">
            <a:avLst>
              <a:gd name="adj1" fmla="val 50000"/>
              <a:gd name="adj2" fmla="val 0"/>
            </a:avLst>
          </a:prstGeom>
          <a:pattFill prst="wdUpDiag">
            <a:fgClr>
              <a:srgbClr val="CCFF99"/>
            </a:fgClr>
            <a:bgClr>
              <a:schemeClr val="bg1"/>
            </a:bgClr>
          </a:patt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10D2173-3555-7E52-0ECE-727384DFBC5D}"/>
              </a:ext>
            </a:extLst>
          </p:cNvPr>
          <p:cNvCxnSpPr>
            <a:cxnSpLocks/>
          </p:cNvCxnSpPr>
          <p:nvPr/>
        </p:nvCxnSpPr>
        <p:spPr>
          <a:xfrm>
            <a:off x="1615689" y="5359089"/>
            <a:ext cx="59040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0EDCB268-1100-B3C6-DE9D-12D5E267A98A}"/>
              </a:ext>
            </a:extLst>
          </p:cNvPr>
          <p:cNvSpPr/>
          <p:nvPr/>
        </p:nvSpPr>
        <p:spPr>
          <a:xfrm>
            <a:off x="5571378" y="5323682"/>
            <a:ext cx="72001" cy="720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7AF4AEA-D003-F7CC-FF22-9F27540E2C07}"/>
              </a:ext>
            </a:extLst>
          </p:cNvPr>
          <p:cNvSpPr/>
          <p:nvPr/>
        </p:nvSpPr>
        <p:spPr>
          <a:xfrm>
            <a:off x="3391847" y="5324109"/>
            <a:ext cx="72001" cy="720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 de texto 77">
                <a:extLst>
                  <a:ext uri="{FF2B5EF4-FFF2-40B4-BE49-F238E27FC236}">
                    <a16:creationId xmlns:a16="http://schemas.microsoft.com/office/drawing/2014/main" id="{790E7D0E-C0C5-E736-6C74-F138363740DB}"/>
                  </a:ext>
                </a:extLst>
              </p:cNvPr>
              <p:cNvSpPr txBox="1"/>
              <p:nvPr/>
            </p:nvSpPr>
            <p:spPr>
              <a:xfrm>
                <a:off x="4431761" y="5033389"/>
                <a:ext cx="179999" cy="17956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s-PE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uadro de texto 77">
                <a:extLst>
                  <a:ext uri="{FF2B5EF4-FFF2-40B4-BE49-F238E27FC236}">
                    <a16:creationId xmlns:a16="http://schemas.microsoft.com/office/drawing/2014/main" id="{790E7D0E-C0C5-E736-6C74-F1383637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61" y="5033389"/>
                <a:ext cx="179999" cy="179565"/>
              </a:xfrm>
              <a:prstGeom prst="rect">
                <a:avLst/>
              </a:prstGeom>
              <a:blipFill>
                <a:blip r:embed="rId3"/>
                <a:stretch>
                  <a:fillRect b="-2758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 de texto 78">
                <a:extLst>
                  <a:ext uri="{FF2B5EF4-FFF2-40B4-BE49-F238E27FC236}">
                    <a16:creationId xmlns:a16="http://schemas.microsoft.com/office/drawing/2014/main" id="{A288A7BF-B02B-3CC4-30F3-89A316B9EC27}"/>
                  </a:ext>
                </a:extLst>
              </p:cNvPr>
              <p:cNvSpPr txBox="1"/>
              <p:nvPr/>
            </p:nvSpPr>
            <p:spPr>
              <a:xfrm>
                <a:off x="2427465" y="5363865"/>
                <a:ext cx="179069" cy="17863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es-PE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Cuadro de texto 78">
                <a:extLst>
                  <a:ext uri="{FF2B5EF4-FFF2-40B4-BE49-F238E27FC236}">
                    <a16:creationId xmlns:a16="http://schemas.microsoft.com/office/drawing/2014/main" id="{A288A7BF-B02B-3CC4-30F3-89A316B9E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465" y="5363865"/>
                <a:ext cx="179069" cy="1786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 de texto 76">
                <a:extLst>
                  <a:ext uri="{FF2B5EF4-FFF2-40B4-BE49-F238E27FC236}">
                    <a16:creationId xmlns:a16="http://schemas.microsoft.com/office/drawing/2014/main" id="{52EF1482-747F-69A6-4EC9-99F1D1681AA4}"/>
                  </a:ext>
                </a:extLst>
              </p:cNvPr>
              <p:cNvSpPr txBox="1"/>
              <p:nvPr/>
            </p:nvSpPr>
            <p:spPr>
              <a:xfrm>
                <a:off x="1597689" y="5403243"/>
                <a:ext cx="5940017" cy="288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∞                           6</m:t>
                      </m:r>
                      <m:r>
                        <a:rPr lang="es-PE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                  </m:t>
                      </m:r>
                      <m:r>
                        <a:rPr lang="es-P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9,5                               ∞</m:t>
                      </m:r>
                    </m:oMath>
                  </m:oMathPara>
                </a14:m>
                <a:endParaRPr lang="es-P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Cuadro de texto 76">
                <a:extLst>
                  <a:ext uri="{FF2B5EF4-FFF2-40B4-BE49-F238E27FC236}">
                    <a16:creationId xmlns:a16="http://schemas.microsoft.com/office/drawing/2014/main" id="{52EF1482-747F-69A6-4EC9-99F1D1681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89" y="5403243"/>
                <a:ext cx="5940017" cy="28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C8BA343-5439-331E-57CF-4E351616BFF2}"/>
                  </a:ext>
                </a:extLst>
              </p:cNvPr>
              <p:cNvSpPr txBox="1"/>
              <p:nvPr/>
            </p:nvSpPr>
            <p:spPr>
              <a:xfrm>
                <a:off x="840600" y="952860"/>
                <a:ext cx="2700000" cy="3371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eaLnBrk="1" hangingPunct="1">
                  <a:lnSpc>
                    <a:spcPct val="114000"/>
                  </a:lnSpc>
                  <a:spcAft>
                    <a:spcPts val="1200"/>
                  </a:spcAft>
                </a:pPr>
                <a:r>
                  <a:rPr lang="es-PE" altLang="es-PE" b="1" dirty="0"/>
                  <a:t>Problemas de modelación</a:t>
                </a:r>
              </a:p>
              <a:p>
                <a:pPr algn="just" eaLnBrk="1" hangingPunct="1">
                  <a:lnSpc>
                    <a:spcPct val="114000"/>
                  </a:lnSpc>
                  <a:spcAft>
                    <a:spcPts val="1200"/>
                  </a:spcAft>
                </a:pPr>
                <a:r>
                  <a:rPr lang="es-PE" altLang="es-PE" dirty="0">
                    <a:cs typeface="Times New Roman" panose="02020603050405020304" pitchFamily="18" charset="0"/>
                  </a:rPr>
                  <a:t>Un analista encontró que la utilidad de su empresa, en miles de soles, está dada por:</a:t>
                </a:r>
                <a:endParaRPr lang="es-PE" altLang="es-PE" dirty="0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altLang="es-PE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PE" alt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PE" altLang="es-PE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s-PE" altLang="es-P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altLang="es-P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alt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alt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altLang="es-PE" i="1">
                          <a:latin typeface="Cambria Math" panose="02040503050406030204" pitchFamily="18" charset="0"/>
                        </a:rPr>
                        <m:t>31</m:t>
                      </m:r>
                      <m:r>
                        <a:rPr lang="es-PE" altLang="es-P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alt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PE" altLang="es-PE" i="1">
                          <a:latin typeface="Cambria Math" panose="02040503050406030204" pitchFamily="18" charset="0"/>
                        </a:rPr>
                        <m:t>84</m:t>
                      </m:r>
                    </m:oMath>
                  </m:oMathPara>
                </a14:m>
                <a:endParaRPr lang="es-PE" altLang="es-PE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14000"/>
                  </a:lnSpc>
                  <a:spcAft>
                    <a:spcPts val="1200"/>
                  </a:spcAft>
                </a:pPr>
                <a:r>
                  <a:rPr lang="es-PE" altLang="es-PE" dirty="0">
                    <a:cs typeface="Times New Roman" panose="02020603050405020304" pitchFamily="18" charset="0"/>
                  </a:rPr>
                  <a:t>donde</a:t>
                </a:r>
                <a:r>
                  <a:rPr lang="es-PE" altLang="es-PE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s-PE" altLang="es-PE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s-PE" altLang="es-PE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s-PE" altLang="es-PE" dirty="0">
                    <a:cs typeface="Times New Roman" panose="02020603050405020304" pitchFamily="18" charset="0"/>
                  </a:rPr>
                  <a:t>es la cantidad, en cientos de unidades.</a:t>
                </a:r>
                <a:endParaRPr lang="es-ES" altLang="es-PE" dirty="0">
                  <a:solidFill>
                    <a:srgbClr val="FF33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C8BA343-5439-331E-57CF-4E351616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0" y="952860"/>
                <a:ext cx="2700000" cy="3371308"/>
              </a:xfrm>
              <a:prstGeom prst="rect">
                <a:avLst/>
              </a:prstGeom>
              <a:blipFill>
                <a:blip r:embed="rId6"/>
                <a:stretch>
                  <a:fillRect l="-2032" t="-542" r="-180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982F664-7023-2E00-ABC2-F83186F98F78}"/>
                  </a:ext>
                </a:extLst>
              </p:cNvPr>
              <p:cNvSpPr txBox="1"/>
              <p:nvPr/>
            </p:nvSpPr>
            <p:spPr>
              <a:xfrm>
                <a:off x="612000" y="4435279"/>
                <a:ext cx="7920000" cy="1793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algn="just">
                  <a:lnSpc>
                    <a:spcPct val="114000"/>
                  </a:lnSpc>
                  <a:spcAft>
                    <a:spcPts val="8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solidFill>
                            <a:srgbClr val="00B0F0"/>
                          </a:solidFill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VP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s-PE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5          </m:t>
                      </m:r>
                      <m:r>
                        <a:rPr lang="es-P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P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7       </m:t>
                      </m:r>
                      <m:r>
                        <a:rPr lang="es-P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P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P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10</m:t>
                      </m:r>
                    </m:oMath>
                  </m:oMathPara>
                </a14:m>
                <a:endParaRPr lang="es-PE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ea typeface="Times New Roman" panose="02020603050405020304" pitchFamily="18" charset="0"/>
                        </a:rPr>
                        <m:t>CS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]"/>
                          <m:endChr m:val="["/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9,5</m:t>
                          </m: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982F664-7023-2E00-ABC2-F83186F98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4435279"/>
                <a:ext cx="7920000" cy="17938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565AAB5-D763-D2D1-E091-633A11C12FAD}"/>
                  </a:ext>
                </a:extLst>
              </p:cNvPr>
              <p:cNvSpPr txBox="1"/>
              <p:nvPr/>
            </p:nvSpPr>
            <p:spPr>
              <a:xfrm>
                <a:off x="4268400" y="1421490"/>
                <a:ext cx="3960000" cy="3022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  <a:spcAft>
                    <a:spcPts val="1200"/>
                  </a:spcAft>
                </a:pPr>
                <a:r>
                  <a:rPr lang="es-PE" altLang="es-PE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¿</a:t>
                </a:r>
                <a:r>
                  <a:rPr lang="es-PE" altLang="es-PE" dirty="0">
                    <a:cs typeface="Times New Roman" panose="02020603050405020304" pitchFamily="18" charset="0"/>
                  </a:rPr>
                  <a:t>Para qué valores de</a:t>
                </a:r>
                <a:r>
                  <a:rPr lang="es-PE" altLang="es-PE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s-PE" altLang="es-PE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s-PE" altLang="es-PE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s-PE" altLang="es-PE" dirty="0">
                    <a:cs typeface="Times New Roman" panose="02020603050405020304" pitchFamily="18" charset="0"/>
                  </a:rPr>
                  <a:t>la ganancia de la empresa supera los 30 mil soles</a:t>
                </a:r>
                <a:r>
                  <a:rPr lang="es-PE" altLang="es-PE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?</a:t>
                </a:r>
                <a:r>
                  <a:rPr lang="es-PE" altLang="es-PE" dirty="0">
                    <a:solidFill>
                      <a:srgbClr val="FF3300"/>
                    </a:solidFill>
                    <a:cs typeface="Times New Roman" panose="02020603050405020304" pitchFamily="18" charset="0"/>
                  </a:rPr>
                  <a:t> </a:t>
                </a:r>
                <a:endParaRPr lang="es-ES" altLang="es-PE" dirty="0">
                  <a:solidFill>
                    <a:srgbClr val="FF3300"/>
                  </a:solidFill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31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84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30</m:t>
                      </m:r>
                    </m:oMath>
                  </m:oMathPara>
                </a14:m>
                <a:endParaRPr lang="es-PE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31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114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19</m:t>
                          </m:r>
                        </m:e>
                      </m:d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</m:d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0 </m:t>
                      </m:r>
                    </m:oMath>
                  </m:oMathPara>
                </a14:m>
                <a:endParaRPr lang="es-PE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D60093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VR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D60093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D60093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∧    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lang="es-PE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565AAB5-D763-D2D1-E091-633A11C1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400" y="1421490"/>
                <a:ext cx="3960000" cy="3022751"/>
              </a:xfrm>
              <a:prstGeom prst="rect">
                <a:avLst/>
              </a:prstGeom>
              <a:blipFill>
                <a:blip r:embed="rId8"/>
                <a:stretch>
                  <a:fillRect l="-1231" t="-605" r="-138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 de texto 78">
                <a:extLst>
                  <a:ext uri="{FF2B5EF4-FFF2-40B4-BE49-F238E27FC236}">
                    <a16:creationId xmlns:a16="http://schemas.microsoft.com/office/drawing/2014/main" id="{897862AF-2CBA-BE02-7AD5-EED301D30484}"/>
                  </a:ext>
                </a:extLst>
              </p:cNvPr>
              <p:cNvSpPr txBox="1"/>
              <p:nvPr/>
            </p:nvSpPr>
            <p:spPr>
              <a:xfrm>
                <a:off x="6524088" y="5356400"/>
                <a:ext cx="179069" cy="17863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es-P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uadro de texto 78">
                <a:extLst>
                  <a:ext uri="{FF2B5EF4-FFF2-40B4-BE49-F238E27FC236}">
                    <a16:creationId xmlns:a16="http://schemas.microsoft.com/office/drawing/2014/main" id="{897862AF-2CBA-BE02-7AD5-EED301D3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088" y="5356400"/>
                <a:ext cx="179069" cy="1786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8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/>
      <p:bldP spid="13" grpId="0"/>
      <p:bldP spid="1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61E369-F801-496C-ACFE-4C7B46943B9A}" type="slidenum">
              <a:rPr lang="es-ES_tradnl" altLang="es-PE" sz="16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s-ES_tradnl" altLang="es-PE" sz="1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Rectangle 3"/>
              <p:cNvSpPr>
                <a:spLocks noChangeArrowheads="1"/>
              </p:cNvSpPr>
              <p:nvPr/>
            </p:nvSpPr>
            <p:spPr bwMode="auto">
              <a:xfrm>
                <a:off x="612000" y="1860924"/>
                <a:ext cx="7920000" cy="28306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FontTx/>
                  <a:buNone/>
                </a:pPr>
                <a:r>
                  <a:rPr lang="es-ES_tradnl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Está basado en las siguientes propiedades de los números reales:</a:t>
                </a:r>
              </a:p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ES_tradnl" alt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E" altLang="es-P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s-PE" altLang="es-PE" sz="2400" b="0" i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Si</m:t>
                              </m:r>
                              <m:r>
                                <m:rPr>
                                  <m:nor/>
                                </m:rPr>
                                <a:rPr lang="es-PE" altLang="es-PE" sz="2400" b="0" i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PE" altLang="es-P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s-PE" altLang="es-PE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s-PE" altLang="es-P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s-PE" altLang="es-PE" sz="2400" b="0" i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PE" altLang="es-PE" sz="2400" b="0" i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s-PE" altLang="es-PE" sz="2400" b="0" i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PE" altLang="es-P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s-PE" altLang="es-PE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s-PE" altLang="es-P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s-PE" altLang="es-PE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⇒</m:t>
                              </m:r>
                              <m:r>
                                <a:rPr lang="es-PE" altLang="es-P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𝑎𝑏</m:t>
                              </m:r>
                              <m:r>
                                <a:rPr lang="es-PE" altLang="es-PE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s-PE" altLang="es-P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s-PE" altLang="es-PE" sz="2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Si</m:t>
                              </m:r>
                              <m:r>
                                <m:rPr>
                                  <m:nor/>
                                </m:rPr>
                                <a:rPr lang="es-PE" altLang="es-PE" sz="2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s-PE" altLang="es-PE" sz="2400"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PE" altLang="es-PE" sz="2400"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s-PE" altLang="es-PE" sz="2400"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s-PE" altLang="es-PE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⇒</m:t>
                              </m:r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𝑎𝑏</m:t>
                              </m:r>
                              <m: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s-PE" altLang="es-PE" sz="2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Si</m:t>
                              </m:r>
                              <m:r>
                                <m:rPr>
                                  <m:nor/>
                                </m:rPr>
                                <a:rPr lang="es-PE" altLang="es-PE" sz="2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s-PE" altLang="es-PE" sz="2400"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PE" altLang="es-PE" sz="2400"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s-PE" altLang="es-PE" sz="2400"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⇒</m:t>
                              </m:r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𝑎𝑏</m:t>
                              </m:r>
                              <m: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s-PE" altLang="es-PE" sz="2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Si</m:t>
                              </m:r>
                              <m:r>
                                <m:rPr>
                                  <m:nor/>
                                </m:rPr>
                                <a:rPr lang="es-PE" altLang="es-PE" sz="2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s-PE" altLang="es-PE" sz="2400"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PE" altLang="es-PE" sz="2400"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s-PE" altLang="es-PE" sz="2400"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⇒</m:t>
                              </m:r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𝑎𝑏</m:t>
                              </m:r>
                              <m: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_tradnl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1860924"/>
                <a:ext cx="7920000" cy="2830648"/>
              </a:xfrm>
              <a:prstGeom prst="rect">
                <a:avLst/>
              </a:prstGeom>
              <a:blipFill>
                <a:blip r:embed="rId3"/>
                <a:stretch>
                  <a:fillRect l="-1154" t="-1075" r="-11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335088" y="645712"/>
            <a:ext cx="64738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PE" sz="3600" dirty="0">
                <a:solidFill>
                  <a:srgbClr val="99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de los puntos de referencia</a:t>
            </a:r>
          </a:p>
        </p:txBody>
      </p:sp>
      <p:sp>
        <p:nvSpPr>
          <p:cNvPr id="7" name="9 Marcador de pie de página">
            <a:extLst>
              <a:ext uri="{FF2B5EF4-FFF2-40B4-BE49-F238E27FC236}">
                <a16:creationId xmlns:a16="http://schemas.microsoft.com/office/drawing/2014/main" id="{1FF86BD2-9CC8-4803-9F74-FC6F8D1F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56350"/>
            <a:ext cx="234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C36110-AB3B-47E6-8E27-2662EFFA6283}" type="slidenum">
              <a:rPr lang="es-ES_tradnl" altLang="es-PE" sz="16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s-ES_tradnl" altLang="es-PE" sz="1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612000" y="1837601"/>
            <a:ext cx="792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desigualdades que se pueden escribir de la forma:</a:t>
            </a: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2196000" y="642216"/>
            <a:ext cx="4752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PE" sz="3600" dirty="0">
                <a:solidFill>
                  <a:srgbClr val="99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Inecuaciones </a:t>
            </a:r>
            <a:r>
              <a:rPr lang="es-MX" altLang="es-PE" sz="3600" dirty="0">
                <a:solidFill>
                  <a:srgbClr val="99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altLang="es-PE" sz="3600" dirty="0" err="1">
                <a:solidFill>
                  <a:srgbClr val="99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olinómicas</a:t>
            </a:r>
            <a:endParaRPr lang="es-ES" altLang="es-PE" sz="3600" dirty="0">
              <a:solidFill>
                <a:srgbClr val="99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>
                <a:spLocks noChangeArrowheads="1"/>
              </p:cNvSpPr>
              <p:nvPr/>
            </p:nvSpPr>
            <p:spPr bwMode="auto">
              <a:xfrm>
                <a:off x="612000" y="4313428"/>
                <a:ext cx="7920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PE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PE" altLang="es-PE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s-PE" alt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E" altLang="es-PE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E" altLang="es-PE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PE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son reales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s-PE" altLang="es-PE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s-PE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4313428"/>
                <a:ext cx="7920000" cy="523220"/>
              </a:xfrm>
              <a:prstGeom prst="rect">
                <a:avLst/>
              </a:prstGeom>
              <a:blipFill>
                <a:blip r:embed="rId3"/>
                <a:stretch>
                  <a:fillRect l="-1538" t="-1294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440000" y="2964147"/>
                <a:ext cx="6264000" cy="693738"/>
              </a:xfrm>
              <a:prstGeom prst="rect">
                <a:avLst/>
              </a:prstGeom>
              <a:solidFill>
                <a:schemeClr val="accent1">
                  <a:alpha val="1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altLang="es-P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PE" altLang="es-P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PE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s-PE" altLang="es-P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PE" altLang="es-PE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altLang="es-P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PE" altLang="es-P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PE" altLang="es-P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PE" altLang="es-PE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PE" altLang="es-P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altLang="es-P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altLang="es-P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PE" altLang="es-PE" sz="28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...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altLang="es-P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PE" altLang="es-P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PE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altLang="es-P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altLang="es-P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PE" altLang="es-P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PE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altLang="es-PE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s-PE" altLang="es-P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32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2964147"/>
                <a:ext cx="6264000" cy="693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3" name="Rectangle 3"/>
          <p:cNvSpPr>
            <a:spLocks noChangeArrowheads="1"/>
          </p:cNvSpPr>
          <p:nvPr/>
        </p:nvSpPr>
        <p:spPr bwMode="auto">
          <a:xfrm>
            <a:off x="612000" y="5525009"/>
            <a:ext cx="7920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alt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ejercicios de esta sesión han sido tomados del libro de Curo – Martínez, </a:t>
            </a:r>
            <a:r>
              <a:rPr lang="es-ES_tradnl" altLang="es-P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Matemática Básica para Administradores.</a:t>
            </a:r>
          </a:p>
        </p:txBody>
      </p:sp>
      <p:sp>
        <p:nvSpPr>
          <p:cNvPr id="14" name="9 Marcador de pie de página">
            <a:extLst>
              <a:ext uri="{FF2B5EF4-FFF2-40B4-BE49-F238E27FC236}">
                <a16:creationId xmlns:a16="http://schemas.microsoft.com/office/drawing/2014/main" id="{BA92ECED-4DAD-475E-8304-F6EBBB5A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56350"/>
            <a:ext cx="234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  <p:bldP spid="7" grpId="0"/>
      <p:bldP spid="2" grpId="0" animBg="1"/>
      <p:bldP spid="92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83D6B93-FACA-B50E-5CDE-A6186EBE920F}"/>
                  </a:ext>
                </a:extLst>
              </p:cNvPr>
              <p:cNvSpPr txBox="1"/>
              <p:nvPr/>
            </p:nvSpPr>
            <p:spPr>
              <a:xfrm>
                <a:off x="612000" y="93238"/>
                <a:ext cx="7920000" cy="6547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2563" algn="just">
                  <a:lnSpc>
                    <a:spcPct val="114000"/>
                  </a:lnSpc>
                  <a:spcAft>
                    <a:spcPts val="1800"/>
                  </a:spcAft>
                </a:pPr>
                <a:r>
                  <a:rPr lang="es-MX" altLang="es-PE" sz="3200" b="1" dirty="0">
                    <a:solidFill>
                      <a:srgbClr val="99CC00"/>
                    </a:solidFill>
                  </a:rPr>
                  <a:t>Ejemplo 1: </a:t>
                </a:r>
                <a:r>
                  <a:rPr lang="es-MX" altLang="es-PE" sz="3200" dirty="0">
                    <a:cs typeface="Times New Roman" panose="02020603050405020304" pitchFamily="18" charset="0"/>
                  </a:rPr>
                  <a:t>Resuelva la inecuación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altLang="es-PE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s-MX" altLang="es-PE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s-PE" altLang="es-PE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s-MX" altLang="es-PE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PE" altLang="es-PE" sz="3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</m:t>
                      </m:r>
                      <m:sSup>
                        <m:sSupPr>
                          <m:ctrlP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PE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0    </m:t>
                      </m:r>
                      <m:r>
                        <a:rPr lang="es-PE" sz="2000" i="1" kern="1200">
                          <a:solidFill>
                            <a:srgbClr val="00CC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∧    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kern="1200">
                          <a:solidFill>
                            <a:srgbClr val="D60093"/>
                          </a:solidFill>
                          <a:effectLst/>
                          <a:ea typeface="Times New Roman" panose="02020603050405020304" pitchFamily="18" charset="0"/>
                        </a:rPr>
                        <m:t>VR</m:t>
                      </m:r>
                      <m:r>
                        <m:rPr>
                          <m:nor/>
                        </m:rPr>
                        <a:rPr lang="en-US" sz="2000" kern="1200">
                          <a:solidFill>
                            <a:srgbClr val="D60093"/>
                          </a:solidFill>
                          <a:effectLst/>
                          <a:ea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2000" kern="1200">
                          <a:solidFill>
                            <a:srgbClr val="D6009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0    </m:t>
                      </m:r>
                      <m:r>
                        <a:rPr lang="en-US" sz="2000" i="1" kern="1200">
                          <a:solidFill>
                            <a:srgbClr val="00CC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∧    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es-PE" sz="2000" dirty="0"/>
              </a:p>
              <a:p>
                <a:pPr>
                  <a:lnSpc>
                    <a:spcPct val="114000"/>
                  </a:lnSpc>
                  <a:spcAft>
                    <a:spcPts val="8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kern="1200" smtClean="0">
                          <a:solidFill>
                            <a:srgbClr val="00B0F0"/>
                          </a:solidFill>
                          <a:effectLst/>
                          <a:ea typeface="MS PGothic" panose="020B0600070205080204" pitchFamily="34" charset="-128"/>
                        </a:rPr>
                        <m:t>VP</m:t>
                      </m:r>
                      <m:r>
                        <m:rPr>
                          <m:nor/>
                        </m:rPr>
                        <a:rPr lang="en-US" sz="2000" kern="120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000" i="1" kern="120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1   </m:t>
                      </m:r>
                      <m:r>
                        <a:rPr lang="es-PE" sz="20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            </m:t>
                      </m:r>
                      <m:r>
                        <a:rPr lang="en-US" sz="2000" i="1" kern="1200">
                          <a:solidFill>
                            <a:srgbClr val="00CC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1       </m:t>
                      </m:r>
                      <m:r>
                        <a:rPr lang="es-PE" sz="20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s-PE" sz="20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 kern="1200">
                          <a:solidFill>
                            <a:srgbClr val="00CC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s-PE" sz="20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          </m:t>
                      </m:r>
                    </m:oMath>
                  </m:oMathPara>
                </a14:m>
                <a:endParaRPr lang="es-PE" sz="2000" kern="1200" dirty="0">
                  <a:solidFill>
                    <a:srgbClr val="000000"/>
                  </a:solidFill>
                  <a:effectLst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kern="1200" smtClean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m:t>CS</m:t>
                      </m:r>
                      <m:r>
                        <a:rPr lang="en-US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PE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sz="2000" i="1" kern="1200"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∪</m:t>
                      </m:r>
                      <m:d>
                        <m:dPr>
                          <m:begChr m:val="["/>
                          <m:endChr m:val="["/>
                          <m:ctrlPr>
                            <a:rPr lang="es-PE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sz="2000" i="1" kern="1200"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sz="2000" i="1" kern="1200"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s-PE" sz="2000" dirty="0"/>
              </a:p>
              <a:p>
                <a:pPr algn="ctr"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PE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0    </m:t>
                      </m:r>
                      <m:r>
                        <a:rPr lang="es-PE" sz="200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r>
                        <a:rPr lang="es-PE" sz="20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s-P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0    </m:t>
                      </m:r>
                      <m:r>
                        <a:rPr lang="en-US" sz="200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r>
                        <a:rPr lang="en-US" sz="20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s-P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000" kern="12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m:t>CS</m:t>
                      </m:r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PE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dPr>
                        <m:e>
                          <m:r>
                            <a:rPr lang="es-PE" sz="2000" i="1" kern="1200"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∪</m:t>
                      </m:r>
                      <m:d>
                        <m:dPr>
                          <m:begChr m:val="["/>
                          <m:endChr m:val="["/>
                          <m:ctrlPr>
                            <a:rPr lang="es-PE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dPr>
                        <m:e>
                          <m:r>
                            <a:rPr lang="es-PE" sz="2000" i="1" kern="1200"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PE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sz="2000" i="1" kern="1200"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s-PE" sz="20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83D6B93-FACA-B50E-5CDE-A6186EBE9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93238"/>
                <a:ext cx="7920000" cy="6547626"/>
              </a:xfrm>
              <a:prstGeom prst="rect">
                <a:avLst/>
              </a:prstGeom>
              <a:blipFill>
                <a:blip r:embed="rId3"/>
                <a:stretch>
                  <a:fillRect t="-9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o 4">
            <a:extLst>
              <a:ext uri="{FF2B5EF4-FFF2-40B4-BE49-F238E27FC236}">
                <a16:creationId xmlns:a16="http://schemas.microsoft.com/office/drawing/2014/main" id="{266E0B71-7DEC-033C-F115-8A96892410DE}"/>
              </a:ext>
            </a:extLst>
          </p:cNvPr>
          <p:cNvSpPr/>
          <p:nvPr/>
        </p:nvSpPr>
        <p:spPr>
          <a:xfrm rot="10800000" flipV="1">
            <a:off x="5655215" y="3085406"/>
            <a:ext cx="4320000" cy="720000"/>
          </a:xfrm>
          <a:prstGeom prst="arc">
            <a:avLst/>
          </a:prstGeom>
          <a:pattFill prst="wdUpDiag">
            <a:fgClr>
              <a:srgbClr val="CCFF99"/>
            </a:fgClr>
            <a:bgClr>
              <a:schemeClr val="bg1"/>
            </a:bgClr>
          </a:pattFill>
          <a:ln w="63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6" name="Redondear rectángulo de esquina del mismo lado 35">
            <a:extLst>
              <a:ext uri="{FF2B5EF4-FFF2-40B4-BE49-F238E27FC236}">
                <a16:creationId xmlns:a16="http://schemas.microsoft.com/office/drawing/2014/main" id="{ECB32C73-485D-E423-F5B3-B70BCCC70309}"/>
              </a:ext>
            </a:extLst>
          </p:cNvPr>
          <p:cNvSpPr/>
          <p:nvPr/>
        </p:nvSpPr>
        <p:spPr>
          <a:xfrm rot="10800000">
            <a:off x="3492000" y="3429874"/>
            <a:ext cx="2160000" cy="360000"/>
          </a:xfrm>
          <a:prstGeom prst="round2SameRect">
            <a:avLst>
              <a:gd name="adj1" fmla="val 50000"/>
              <a:gd name="adj2" fmla="val 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6BB48DC2-9FC5-C227-41B8-26ADDB898656}"/>
              </a:ext>
            </a:extLst>
          </p:cNvPr>
          <p:cNvSpPr/>
          <p:nvPr/>
        </p:nvSpPr>
        <p:spPr>
          <a:xfrm rot="10800000" flipH="1">
            <a:off x="-828316" y="3080179"/>
            <a:ext cx="4320000" cy="720000"/>
          </a:xfrm>
          <a:prstGeom prst="arc">
            <a:avLst/>
          </a:prstGeom>
          <a:noFill/>
          <a:ln w="63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04D1C0E-30DF-85FB-AD1C-32982E7423B7}"/>
              </a:ext>
            </a:extLst>
          </p:cNvPr>
          <p:cNvCxnSpPr>
            <a:cxnSpLocks/>
          </p:cNvCxnSpPr>
          <p:nvPr/>
        </p:nvCxnSpPr>
        <p:spPr>
          <a:xfrm>
            <a:off x="1332000" y="3430426"/>
            <a:ext cx="648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ACA99BD6-BD2F-28EC-3ADA-B26D9349F71B}"/>
              </a:ext>
            </a:extLst>
          </p:cNvPr>
          <p:cNvSpPr/>
          <p:nvPr/>
        </p:nvSpPr>
        <p:spPr>
          <a:xfrm>
            <a:off x="5622607" y="3391533"/>
            <a:ext cx="72000" cy="72000"/>
          </a:xfrm>
          <a:prstGeom prst="ellipse">
            <a:avLst/>
          </a:prstGeom>
          <a:solidFill>
            <a:schemeClr val="accent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6412006-11FD-0999-DF40-6CFC53D9EB8B}"/>
              </a:ext>
            </a:extLst>
          </p:cNvPr>
          <p:cNvSpPr/>
          <p:nvPr/>
        </p:nvSpPr>
        <p:spPr>
          <a:xfrm>
            <a:off x="3455717" y="3391533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 de texto 40">
                <a:extLst>
                  <a:ext uri="{FF2B5EF4-FFF2-40B4-BE49-F238E27FC236}">
                    <a16:creationId xmlns:a16="http://schemas.microsoft.com/office/drawing/2014/main" id="{4959CCF4-D3F8-47BF-13E1-E8B0AF0F7723}"/>
                  </a:ext>
                </a:extLst>
              </p:cNvPr>
              <p:cNvSpPr txBox="1"/>
              <p:nvPr/>
            </p:nvSpPr>
            <p:spPr>
              <a:xfrm>
                <a:off x="1321840" y="3455196"/>
                <a:ext cx="6480000" cy="17928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∞                   </m:t>
                      </m:r>
                      <m:r>
                        <m:rPr>
                          <m:nor/>
                        </m:rPr>
                        <a:rPr lang="es-PE" sz="20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0</m:t>
                      </m:r>
                      <m:r>
                        <a:rPr lang="es-PE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s-P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m:rPr>
                          <m:nor/>
                        </m:rPr>
                        <a:rPr lang="es-PE" sz="20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s-PE" sz="2000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000" i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                                 ∞</m:t>
                      </m:r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Cuadro de texto 40">
                <a:extLst>
                  <a:ext uri="{FF2B5EF4-FFF2-40B4-BE49-F238E27FC236}">
                    <a16:creationId xmlns:a16="http://schemas.microsoft.com/office/drawing/2014/main" id="{4959CCF4-D3F8-47BF-13E1-E8B0AF0F7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40" y="3455196"/>
                <a:ext cx="6480000" cy="179281"/>
              </a:xfrm>
              <a:prstGeom prst="rect">
                <a:avLst/>
              </a:prstGeom>
              <a:blipFill>
                <a:blip r:embed="rId4"/>
                <a:stretch>
                  <a:fillRect b="-41379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 de texto 41">
                <a:extLst>
                  <a:ext uri="{FF2B5EF4-FFF2-40B4-BE49-F238E27FC236}">
                    <a16:creationId xmlns:a16="http://schemas.microsoft.com/office/drawing/2014/main" id="{2E926BFA-94B4-72F8-A360-024473C90FD6}"/>
                  </a:ext>
                </a:extLst>
              </p:cNvPr>
              <p:cNvSpPr txBox="1"/>
              <p:nvPr/>
            </p:nvSpPr>
            <p:spPr>
              <a:xfrm>
                <a:off x="4388776" y="3431524"/>
                <a:ext cx="360000" cy="360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s-PE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Cuadro de texto 41">
                <a:extLst>
                  <a:ext uri="{FF2B5EF4-FFF2-40B4-BE49-F238E27FC236}">
                    <a16:creationId xmlns:a16="http://schemas.microsoft.com/office/drawing/2014/main" id="{2E926BFA-94B4-72F8-A360-024473C90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776" y="3431524"/>
                <a:ext cx="36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 de texto 42">
                <a:extLst>
                  <a:ext uri="{FF2B5EF4-FFF2-40B4-BE49-F238E27FC236}">
                    <a16:creationId xmlns:a16="http://schemas.microsoft.com/office/drawing/2014/main" id="{39DA31D6-846B-2E3E-E5CB-882798D137D9}"/>
                  </a:ext>
                </a:extLst>
              </p:cNvPr>
              <p:cNvSpPr txBox="1"/>
              <p:nvPr/>
            </p:nvSpPr>
            <p:spPr>
              <a:xfrm>
                <a:off x="6655812" y="3124118"/>
                <a:ext cx="360000" cy="360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Cuadro de texto 42">
                <a:extLst>
                  <a:ext uri="{FF2B5EF4-FFF2-40B4-BE49-F238E27FC236}">
                    <a16:creationId xmlns:a16="http://schemas.microsoft.com/office/drawing/2014/main" id="{39DA31D6-846B-2E3E-E5CB-882798D13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812" y="3124118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 de texto 43">
                <a:extLst>
                  <a:ext uri="{FF2B5EF4-FFF2-40B4-BE49-F238E27FC236}">
                    <a16:creationId xmlns:a16="http://schemas.microsoft.com/office/drawing/2014/main" id="{1D76448D-3053-F5A5-4C5A-14015AC695B8}"/>
                  </a:ext>
                </a:extLst>
              </p:cNvPr>
              <p:cNvSpPr txBox="1"/>
              <p:nvPr/>
            </p:nvSpPr>
            <p:spPr>
              <a:xfrm>
                <a:off x="2177686" y="3431524"/>
                <a:ext cx="360000" cy="360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Cuadro de texto 43">
                <a:extLst>
                  <a:ext uri="{FF2B5EF4-FFF2-40B4-BE49-F238E27FC236}">
                    <a16:creationId xmlns:a16="http://schemas.microsoft.com/office/drawing/2014/main" id="{1D76448D-3053-F5A5-4C5A-14015AC69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86" y="3431524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5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A3BD845-FBBE-A74D-BD9E-F000005ACA57}"/>
                  </a:ext>
                </a:extLst>
              </p:cNvPr>
              <p:cNvSpPr txBox="1"/>
              <p:nvPr/>
            </p:nvSpPr>
            <p:spPr>
              <a:xfrm>
                <a:off x="612000" y="181054"/>
                <a:ext cx="7920000" cy="6321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63525" eaLnBrk="1" hangingPunct="1">
                  <a:lnSpc>
                    <a:spcPct val="114000"/>
                  </a:lnSpc>
                  <a:spcAft>
                    <a:spcPts val="2400"/>
                  </a:spcAft>
                </a:pPr>
                <a:r>
                  <a:rPr lang="es-MX" altLang="es-PE" sz="2400" b="1" dirty="0">
                    <a:solidFill>
                      <a:srgbClr val="99CC00"/>
                    </a:solidFill>
                  </a:rPr>
                  <a:t>Ejemplo 2: </a:t>
                </a:r>
                <a:r>
                  <a:rPr lang="es-MX" altLang="es-PE" sz="2400" dirty="0">
                    <a:cs typeface="Times New Roman" panose="02020603050405020304" pitchFamily="18" charset="0"/>
                  </a:rPr>
                  <a:t>Resuelva la inecuación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400" i="1" kern="12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PE" sz="2400" i="1" kern="1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s-PE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2400" i="1" kern="1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PE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PE" sz="2400" i="1" kern="1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s-PE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s-PE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sz="2400" i="1" kern="12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≥</m:t>
                    </m:r>
                    <m:r>
                      <a:rPr lang="es-PE" sz="24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0340" algn="just">
                  <a:lnSpc>
                    <a:spcPct val="114000"/>
                  </a:lnSpc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0    </m:t>
                      </m:r>
                      <m:r>
                        <a:rPr lang="es-PE" sz="2000" i="1" kern="1200">
                          <a:solidFill>
                            <a:srgbClr val="00CC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∧   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0340" algn="ctr">
                  <a:lnSpc>
                    <a:spcPct val="114000"/>
                  </a:lnSpc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kern="1200">
                          <a:solidFill>
                            <a:srgbClr val="D60093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VR</m:t>
                      </m:r>
                      <m:r>
                        <m:rPr>
                          <m:nor/>
                        </m:rPr>
                        <a:rPr lang="en-US" sz="2000" kern="1200">
                          <a:solidFill>
                            <a:srgbClr val="D60093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2000" kern="1200">
                          <a:solidFill>
                            <a:srgbClr val="D6009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1    </m:t>
                      </m:r>
                      <m:r>
                        <a:rPr lang="en-US" sz="2000" i="1" kern="1200">
                          <a:solidFill>
                            <a:srgbClr val="00CC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∧    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4000"/>
                  </a:lnSpc>
                  <a:spcAft>
                    <a:spcPts val="9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kern="1200">
                          <a:solidFill>
                            <a:srgbClr val="000000"/>
                          </a:solidFill>
                          <a:effectLst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VP</m:t>
                      </m:r>
                      <m:r>
                        <m:rPr>
                          <m:nor/>
                        </m:rP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s-PE" sz="20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4                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0          </m:t>
                      </m:r>
                      <m:r>
                        <a:rPr lang="es-PE" sz="20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sz="2000" i="1" kern="1200">
                          <a:solidFill>
                            <a:srgbClr val="00CC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2 </m:t>
                      </m:r>
                      <m:r>
                        <a:rPr lang="es-PE" sz="20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3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kern="12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CS</m:t>
                      </m:r>
                      <m:r>
                        <a:rPr lang="en-US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]"/>
                          <m:endChr m:val="]"/>
                          <m:ctrlPr>
                            <a:rPr lang="es-PE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 kern="1200"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∞</m:t>
                          </m:r>
                          <m:r>
                            <a:rPr lang="en-US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sz="2000" i="1" kern="1200"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PE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2000" i="1" kern="12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PE" sz="2000" i="1" kern="12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s-PE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s-PE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0340" algn="just">
                  <a:lnSpc>
                    <a:spcPct val="114000"/>
                  </a:lnSpc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s-P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0    </m:t>
                      </m:r>
                      <m:r>
                        <a:rPr lang="es-PE" sz="200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r>
                        <a:rPr lang="es-PE" sz="20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P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0340" algn="just">
                  <a:lnSpc>
                    <a:spcPct val="114000"/>
                  </a:lnSpc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1    </m:t>
                      </m:r>
                      <m:r>
                        <a:rPr lang="en-US" sz="200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r>
                        <a:rPr lang="en-US" sz="20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s-P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s-PE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000" kern="12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m:t>CS</m:t>
                      </m:r>
                      <m:r>
                        <a:rPr lang="es-PE" sz="20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]"/>
                          <m:endChr m:val="]"/>
                          <m:ctrlPr>
                            <a:rPr lang="es-PE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dPr>
                        <m:e>
                          <m:r>
                            <a:rPr lang="es-PE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2000" i="1" kern="1200"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∞</m:t>
                          </m:r>
                          <m:r>
                            <a:rPr lang="es-PE" sz="20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sz="2000" i="1" kern="1200"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A3BD845-FBBE-A74D-BD9E-F000005AC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181054"/>
                <a:ext cx="7920000" cy="6321089"/>
              </a:xfrm>
              <a:prstGeom prst="rect">
                <a:avLst/>
              </a:prstGeom>
              <a:blipFill>
                <a:blip r:embed="rId3"/>
                <a:stretch>
                  <a:fillRect t="-48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dondear rectángulo de esquina del mismo lado 46">
            <a:extLst>
              <a:ext uri="{FF2B5EF4-FFF2-40B4-BE49-F238E27FC236}">
                <a16:creationId xmlns:a16="http://schemas.microsoft.com/office/drawing/2014/main" id="{9309EF7A-3571-320A-709E-037206FA8867}"/>
              </a:ext>
            </a:extLst>
          </p:cNvPr>
          <p:cNvSpPr/>
          <p:nvPr/>
        </p:nvSpPr>
        <p:spPr>
          <a:xfrm rot="10800000" flipV="1">
            <a:off x="3698388" y="2759548"/>
            <a:ext cx="1728000" cy="360000"/>
          </a:xfrm>
          <a:prstGeom prst="round2SameRect">
            <a:avLst>
              <a:gd name="adj1" fmla="val 50000"/>
              <a:gd name="adj2" fmla="val 0"/>
            </a:avLst>
          </a:prstGeom>
          <a:pattFill prst="wdUpDiag">
            <a:fgClr>
              <a:srgbClr val="CCFF99"/>
            </a:fgClr>
            <a:bgClr>
              <a:schemeClr val="bg1"/>
            </a:bgClr>
          </a:patt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2AC54042-46A8-E756-FEA0-0DD1FC923C44}"/>
              </a:ext>
            </a:extLst>
          </p:cNvPr>
          <p:cNvSpPr/>
          <p:nvPr/>
        </p:nvSpPr>
        <p:spPr>
          <a:xfrm rot="10800000" flipH="1" flipV="1">
            <a:off x="248836" y="2733733"/>
            <a:ext cx="3456000" cy="720000"/>
          </a:xfrm>
          <a:prstGeom prst="arc">
            <a:avLst/>
          </a:prstGeom>
          <a:pattFill prst="wdUpDiag">
            <a:fgClr>
              <a:srgbClr val="CCFF99"/>
            </a:fgClr>
            <a:bgClr>
              <a:schemeClr val="bg1"/>
            </a:bgClr>
          </a:pattFill>
          <a:ln w="63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AA1600F9-8298-F4F7-4ADC-914DB83076D5}"/>
              </a:ext>
            </a:extLst>
          </p:cNvPr>
          <p:cNvSpPr/>
          <p:nvPr/>
        </p:nvSpPr>
        <p:spPr>
          <a:xfrm rot="10800000">
            <a:off x="5420982" y="2757895"/>
            <a:ext cx="3456000" cy="720000"/>
          </a:xfrm>
          <a:prstGeom prst="arc">
            <a:avLst/>
          </a:prstGeom>
          <a:noFill/>
          <a:ln w="63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4A8BACD-D23D-441D-7DB1-B6A565DF80DC}"/>
              </a:ext>
            </a:extLst>
          </p:cNvPr>
          <p:cNvCxnSpPr>
            <a:cxnSpLocks/>
          </p:cNvCxnSpPr>
          <p:nvPr/>
        </p:nvCxnSpPr>
        <p:spPr>
          <a:xfrm>
            <a:off x="1980000" y="3115879"/>
            <a:ext cx="5184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257173F5-0B49-6BBC-3C6E-E780066AF7CE}"/>
              </a:ext>
            </a:extLst>
          </p:cNvPr>
          <p:cNvSpPr/>
          <p:nvPr/>
        </p:nvSpPr>
        <p:spPr>
          <a:xfrm>
            <a:off x="5393657" y="3074481"/>
            <a:ext cx="72000" cy="72000"/>
          </a:xfrm>
          <a:prstGeom prst="ellipse">
            <a:avLst/>
          </a:prstGeom>
          <a:solidFill>
            <a:schemeClr val="accent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80144C3-1406-9E7F-5DA3-616900867E6D}"/>
              </a:ext>
            </a:extLst>
          </p:cNvPr>
          <p:cNvSpPr/>
          <p:nvPr/>
        </p:nvSpPr>
        <p:spPr>
          <a:xfrm>
            <a:off x="3664692" y="3080831"/>
            <a:ext cx="72000" cy="72000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 de texto 52">
                <a:extLst>
                  <a:ext uri="{FF2B5EF4-FFF2-40B4-BE49-F238E27FC236}">
                    <a16:creationId xmlns:a16="http://schemas.microsoft.com/office/drawing/2014/main" id="{B3EC4098-7C23-988E-9CD9-EA83D12CD51E}"/>
                  </a:ext>
                </a:extLst>
              </p:cNvPr>
              <p:cNvSpPr txBox="1"/>
              <p:nvPr/>
            </p:nvSpPr>
            <p:spPr>
              <a:xfrm>
                <a:off x="4380487" y="2769774"/>
                <a:ext cx="360000" cy="360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uadro de texto 52">
                <a:extLst>
                  <a:ext uri="{FF2B5EF4-FFF2-40B4-BE49-F238E27FC236}">
                    <a16:creationId xmlns:a16="http://schemas.microsoft.com/office/drawing/2014/main" id="{B3EC4098-7C23-988E-9CD9-EA83D12C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87" y="2769774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 de texto 53">
                <a:extLst>
                  <a:ext uri="{FF2B5EF4-FFF2-40B4-BE49-F238E27FC236}">
                    <a16:creationId xmlns:a16="http://schemas.microsoft.com/office/drawing/2014/main" id="{F14964C2-3DC2-E5B2-8C69-7D6F783E9C8C}"/>
                  </a:ext>
                </a:extLst>
              </p:cNvPr>
              <p:cNvSpPr txBox="1"/>
              <p:nvPr/>
            </p:nvSpPr>
            <p:spPr>
              <a:xfrm>
                <a:off x="6188378" y="3108041"/>
                <a:ext cx="360000" cy="360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es-PE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2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PE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2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PE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2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PE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2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PE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2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PE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2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PE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2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PE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Cuadro de texto 53">
                <a:extLst>
                  <a:ext uri="{FF2B5EF4-FFF2-40B4-BE49-F238E27FC236}">
                    <a16:creationId xmlns:a16="http://schemas.microsoft.com/office/drawing/2014/main" id="{F14964C2-3DC2-E5B2-8C69-7D6F783E9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378" y="3108041"/>
                <a:ext cx="36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 de texto 51">
                <a:extLst>
                  <a:ext uri="{FF2B5EF4-FFF2-40B4-BE49-F238E27FC236}">
                    <a16:creationId xmlns:a16="http://schemas.microsoft.com/office/drawing/2014/main" id="{0B6C0EE0-012F-9391-30E4-DDAD15405D3D}"/>
                  </a:ext>
                </a:extLst>
              </p:cNvPr>
              <p:cNvSpPr txBox="1"/>
              <p:nvPr/>
            </p:nvSpPr>
            <p:spPr>
              <a:xfrm>
                <a:off x="1962000" y="3160079"/>
                <a:ext cx="5220000" cy="288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∞            </m:t>
                      </m:r>
                      <m:r>
                        <a:rPr lang="es-PE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P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s-PE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3      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      </m:t>
                      </m:r>
                      <m:r>
                        <a:rPr lang="es-P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1            </m:t>
                      </m:r>
                      <m:r>
                        <a:rPr lang="es-PE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s-P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∞</m:t>
                      </m:r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Cuadro de texto 51">
                <a:extLst>
                  <a:ext uri="{FF2B5EF4-FFF2-40B4-BE49-F238E27FC236}">
                    <a16:creationId xmlns:a16="http://schemas.microsoft.com/office/drawing/2014/main" id="{0B6C0EE0-012F-9391-30E4-DDAD15405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000" y="3160079"/>
                <a:ext cx="5220000" cy="288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 de texto 54">
                <a:extLst>
                  <a:ext uri="{FF2B5EF4-FFF2-40B4-BE49-F238E27FC236}">
                    <a16:creationId xmlns:a16="http://schemas.microsoft.com/office/drawing/2014/main" id="{B42ECCCF-4D13-4703-CFCD-61C438A88654}"/>
                  </a:ext>
                </a:extLst>
              </p:cNvPr>
              <p:cNvSpPr txBox="1"/>
              <p:nvPr/>
            </p:nvSpPr>
            <p:spPr>
              <a:xfrm>
                <a:off x="2681946" y="2776124"/>
                <a:ext cx="360000" cy="360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s-P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uadro de texto 54">
                <a:extLst>
                  <a:ext uri="{FF2B5EF4-FFF2-40B4-BE49-F238E27FC236}">
                    <a16:creationId xmlns:a16="http://schemas.microsoft.com/office/drawing/2014/main" id="{B42ECCCF-4D13-4703-CFCD-61C438A8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46" y="2776124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0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83A4309-BB4E-FD90-714F-65259141D8CA}"/>
                  </a:ext>
                </a:extLst>
              </p:cNvPr>
              <p:cNvSpPr txBox="1"/>
              <p:nvPr/>
            </p:nvSpPr>
            <p:spPr>
              <a:xfrm>
                <a:off x="612000" y="282641"/>
                <a:ext cx="7920000" cy="5728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66700" eaLnBrk="1" hangingPunct="1">
                  <a:lnSpc>
                    <a:spcPct val="114000"/>
                  </a:lnSpc>
                  <a:spcAft>
                    <a:spcPts val="2400"/>
                  </a:spcAft>
                </a:pPr>
                <a:r>
                  <a:rPr lang="es-MX" altLang="es-PE" sz="2400" b="1" dirty="0">
                    <a:solidFill>
                      <a:srgbClr val="99CC00"/>
                    </a:solidFill>
                  </a:rPr>
                  <a:t>Ejemplo 3: </a:t>
                </a:r>
                <a:r>
                  <a:rPr lang="es-MX" altLang="es-PE" sz="2400" dirty="0">
                    <a:cs typeface="Times New Roman" panose="02020603050405020304" pitchFamily="18" charset="0"/>
                  </a:rPr>
                  <a:t>Resuelva la inecuación</a:t>
                </a:r>
              </a:p>
              <a:p>
                <a:pPr marL="354013" indent="-354013" eaLnBrk="1" hangingPunct="1">
                  <a:lnSpc>
                    <a:spcPct val="114000"/>
                  </a:lnSpc>
                  <a:spcAft>
                    <a:spcPts val="1200"/>
                  </a:spcAft>
                  <a:buClr>
                    <a:srgbClr val="FF0000"/>
                  </a:buClr>
                  <a:buAutoNum type="alphaLcPeriod"/>
                </a:pPr>
                <a:r>
                  <a:rPr lang="es-MX" altLang="es-PE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¿Cuál es el conjunto solución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altLang="es-P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PE" altLang="es-PE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PE" altLang="es-P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s-PE" altLang="es-PE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MX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s-ES" altLang="es-PE" sz="2400" dirty="0">
                    <a:cs typeface="Times New Roman" panose="02020603050405020304" pitchFamily="18" charset="0"/>
                  </a:rPr>
                  <a:t>?</a:t>
                </a:r>
              </a:p>
              <a:p>
                <a:pPr algn="ctr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2400" i="1" kern="12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PE" sz="2400" i="1" kern="12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PE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PE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4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&gt;−</m:t>
                      </m:r>
                      <m:r>
                        <a:rPr lang="es-PE" sz="2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s-P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CS</m:t>
                      </m:r>
                      <m:r>
                        <a:rPr lang="es-PE" sz="24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400" i="1" kern="1200"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ℝ</m:t>
                      </m:r>
                    </m:oMath>
                  </m:oMathPara>
                </a14:m>
                <a:endParaRPr lang="es-P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55600" indent="-355600" algn="just">
                  <a:lnSpc>
                    <a:spcPct val="11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+mj-lt"/>
                  <a:buAutoNum type="alphaLcPeriod" startAt="2"/>
                </a:pPr>
                <a:r>
                  <a:rPr lang="es-MX" altLang="es-PE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¿Cuál es el conjunto solución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altLang="es-P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PE" altLang="es-PE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PE" altLang="es-P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s-PE" altLang="es-PE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MX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s-ES" altLang="es-PE" sz="2400" dirty="0">
                    <a:cs typeface="Times New Roman" panose="02020603050405020304" pitchFamily="18" charset="0"/>
                  </a:rPr>
                  <a:t>?</a:t>
                </a:r>
                <a:endParaRPr lang="es-PE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CS</m:t>
                      </m:r>
                      <m:r>
                        <a:rPr lang="es-PE" sz="2400" i="1" kern="12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PE" sz="24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dPr>
                        <m:e>
                          <m:r>
                            <a:rPr lang="es-PE" sz="2400" i="1" kern="12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  <a:p>
                <a:pPr marL="355600" lvl="0" algn="just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400" i="1" kern="1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2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s-PE" sz="2400" i="1" dirty="0">
                  <a:solidFill>
                    <a:srgbClr val="000000"/>
                  </a:solidFill>
                  <a:latin typeface="Cambria Math" panose="020405030504060302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  <a:p>
                <a:pPr marL="355600" lvl="0" algn="just">
                  <a:lnSpc>
                    <a:spcPct val="114000"/>
                  </a:lnSpc>
                  <a:spcAft>
                    <a:spcPts val="1200"/>
                  </a:spcAft>
                </a:pPr>
                <a:r>
                  <a:rPr lang="es-PE" sz="2400" kern="1200" dirty="0">
                    <a:solidFill>
                      <a:srgbClr val="000000"/>
                    </a:solidFill>
                    <a:effectLst/>
                    <a:ea typeface="MS PGothic" panose="020B0600070205080204" pitchFamily="34" charset="-128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s-PE" sz="24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1</m:t>
                    </m:r>
                    <m:r>
                      <a:rPr 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&gt;−</m:t>
                    </m:r>
                    <m:r>
                      <a:rPr lang="es-P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s-PE" sz="2400" i="1" dirty="0">
                  <a:solidFill>
                    <a:srgbClr val="000000"/>
                  </a:solidFill>
                  <a:latin typeface="Cambria Math" panose="020405030504060302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  <a:p>
                <a:pPr marL="355600" lvl="0" algn="just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kumimoji="0" lang="es-PE" altLang="es-PE" sz="2400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83A4309-BB4E-FD90-714F-65259141D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282641"/>
                <a:ext cx="7920000" cy="5728107"/>
              </a:xfrm>
              <a:prstGeom prst="rect">
                <a:avLst/>
              </a:prstGeom>
              <a:blipFill>
                <a:blip r:embed="rId3"/>
                <a:stretch>
                  <a:fillRect l="-1000" t="-53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o 4">
            <a:extLst>
              <a:ext uri="{FF2B5EF4-FFF2-40B4-BE49-F238E27FC236}">
                <a16:creationId xmlns:a16="http://schemas.microsoft.com/office/drawing/2014/main" id="{D22A0FA0-3B30-6A22-3AF6-76BA7D2B2797}"/>
              </a:ext>
            </a:extLst>
          </p:cNvPr>
          <p:cNvGrpSpPr/>
          <p:nvPr/>
        </p:nvGrpSpPr>
        <p:grpSpPr>
          <a:xfrm>
            <a:off x="3413248" y="5334630"/>
            <a:ext cx="4358298" cy="365239"/>
            <a:chOff x="-358677" y="-4225"/>
            <a:chExt cx="4357083" cy="364436"/>
          </a:xfrm>
        </p:grpSpPr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ED582F98-2121-A4EB-1470-9BA0F551DB8C}"/>
                </a:ext>
              </a:extLst>
            </p:cNvPr>
            <p:cNvCxnSpPr/>
            <p:nvPr/>
          </p:nvCxnSpPr>
          <p:spPr>
            <a:xfrm>
              <a:off x="-358677" y="29688"/>
              <a:ext cx="43187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8FBBEE6-8A01-8830-3185-84A5E6182AF7}"/>
                </a:ext>
              </a:extLst>
            </p:cNvPr>
            <p:cNvSpPr/>
            <p:nvPr/>
          </p:nvSpPr>
          <p:spPr>
            <a:xfrm>
              <a:off x="2492998" y="-4225"/>
              <a:ext cx="71980" cy="71842"/>
            </a:xfrm>
            <a:prstGeom prst="ellipse">
              <a:avLst/>
            </a:prstGeom>
            <a:solidFill>
              <a:schemeClr val="accent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P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 de texto 84">
                  <a:extLst>
                    <a:ext uri="{FF2B5EF4-FFF2-40B4-BE49-F238E27FC236}">
                      <a16:creationId xmlns:a16="http://schemas.microsoft.com/office/drawing/2014/main" id="{7A9D946B-7BB9-6A13-7944-A3F94E54ABE1}"/>
                    </a:ext>
                  </a:extLst>
                </p:cNvPr>
                <p:cNvSpPr txBox="1"/>
                <p:nvPr/>
              </p:nvSpPr>
              <p:spPr>
                <a:xfrm>
                  <a:off x="-356380" y="72844"/>
                  <a:ext cx="4354786" cy="28736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E" sz="20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∞</m:t>
                        </m:r>
                        <m:r>
                          <a:rPr lang="es-PE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PE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2    </m:t>
                        </m:r>
                        <m:r>
                          <a:rPr lang="es-PE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s-PE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a:rPr lang="es-PE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PE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s-PE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a:rPr lang="es-PE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PE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      </m:t>
                        </m:r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PE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PE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PE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   </m:t>
                        </m:r>
                        <m:r>
                          <a:rPr lang="es-PE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      </m:t>
                        </m:r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∞</m:t>
                        </m:r>
                      </m:oMath>
                    </m:oMathPara>
                  </a14:m>
                  <a:endParaRPr lang="es-P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Cuadro de texto 84">
                  <a:extLst>
                    <a:ext uri="{FF2B5EF4-FFF2-40B4-BE49-F238E27FC236}">
                      <a16:creationId xmlns:a16="http://schemas.microsoft.com/office/drawing/2014/main" id="{7A9D946B-7BB9-6A13-7944-A3F94E54A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56380" y="72844"/>
                  <a:ext cx="4354786" cy="2873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869E9E5-F1C3-68AF-4710-AFE7113109ED}"/>
                </a:ext>
              </a:extLst>
            </p:cNvPr>
            <p:cNvSpPr/>
            <p:nvPr/>
          </p:nvSpPr>
          <p:spPr>
            <a:xfrm>
              <a:off x="325470" y="-4225"/>
              <a:ext cx="71980" cy="71842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PE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50C987AB-ED46-C2D0-D299-BAB6BBCD592E}"/>
              </a:ext>
            </a:extLst>
          </p:cNvPr>
          <p:cNvGrpSpPr/>
          <p:nvPr/>
        </p:nvGrpSpPr>
        <p:grpSpPr>
          <a:xfrm>
            <a:off x="3371637" y="4549603"/>
            <a:ext cx="4392000" cy="369473"/>
            <a:chOff x="173518" y="-8449"/>
            <a:chExt cx="4390775" cy="368660"/>
          </a:xfrm>
        </p:grpSpPr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490F5A08-5343-FCE9-FA26-C808D0723692}"/>
                </a:ext>
              </a:extLst>
            </p:cNvPr>
            <p:cNvCxnSpPr/>
            <p:nvPr/>
          </p:nvCxnSpPr>
          <p:spPr>
            <a:xfrm>
              <a:off x="213754" y="29688"/>
              <a:ext cx="43187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DC46E43-1FBE-F1CE-1524-EAC85558256B}"/>
                </a:ext>
              </a:extLst>
            </p:cNvPr>
            <p:cNvSpPr/>
            <p:nvPr/>
          </p:nvSpPr>
          <p:spPr>
            <a:xfrm>
              <a:off x="3796125" y="-8449"/>
              <a:ext cx="71980" cy="71842"/>
            </a:xfrm>
            <a:prstGeom prst="ellipse">
              <a:avLst/>
            </a:prstGeom>
            <a:solidFill>
              <a:schemeClr val="accent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P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 de texto 33">
                  <a:extLst>
                    <a:ext uri="{FF2B5EF4-FFF2-40B4-BE49-F238E27FC236}">
                      <a16:creationId xmlns:a16="http://schemas.microsoft.com/office/drawing/2014/main" id="{DF76F31B-3803-6563-6B0E-D6C623D8CB60}"/>
                    </a:ext>
                  </a:extLst>
                </p:cNvPr>
                <p:cNvSpPr txBox="1"/>
                <p:nvPr/>
              </p:nvSpPr>
              <p:spPr>
                <a:xfrm>
                  <a:off x="173518" y="72844"/>
                  <a:ext cx="4390775" cy="28736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E" sz="20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∞        </m:t>
                        </m:r>
                        <m:r>
                          <a:rPr lang="es-PE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PE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s-PE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s-PE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PE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a:rPr lang="es-PE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     </m:t>
                        </m:r>
                        <m:r>
                          <a:rPr lang="es-PE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s-PE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PE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es-PE" sz="20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PE" sz="2000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    </m:t>
                        </m:r>
                        <m:r>
                          <a:rPr lang="es-PE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PE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s-PE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PE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s-PE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PE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∞</m:t>
                        </m:r>
                      </m:oMath>
                    </m:oMathPara>
                  </a14:m>
                  <a:endParaRPr lang="es-P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Cuadro de texto 33">
                  <a:extLst>
                    <a:ext uri="{FF2B5EF4-FFF2-40B4-BE49-F238E27FC236}">
                      <a16:creationId xmlns:a16="http://schemas.microsoft.com/office/drawing/2014/main" id="{DF76F31B-3803-6563-6B0E-D6C623D8C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18" y="72844"/>
                  <a:ext cx="4390775" cy="2873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6F39E11-BF14-79D9-44AA-4DF736A6CB0C}"/>
                </a:ext>
              </a:extLst>
            </p:cNvPr>
            <p:cNvSpPr/>
            <p:nvPr/>
          </p:nvSpPr>
          <p:spPr>
            <a:xfrm>
              <a:off x="1623575" y="-8449"/>
              <a:ext cx="71980" cy="71842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20809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Diapositiva 1&quot;/&gt;&lt;property id=&quot;20307&quot; value=&quot;273&quot;/&gt;&lt;/object&gt;&lt;object type=&quot;3&quot; unique_id=&quot;10005&quot;&gt;&lt;property id=&quot;20148&quot; value=&quot;5&quot;/&gt;&lt;property id=&quot;20300&quot; value=&quot;Diapositiva 2 - &amp;quot;Administración&amp;quot;&quot;/&gt;&lt;property id=&quot;20307&quot; value=&quot;271&quot;/&gt;&lt;/object&gt;&lt;object type=&quot;3&quot; unique_id=&quot;10006&quot;&gt;&lt;property id=&quot;20148&quot; value=&quot;5&quot;/&gt;&lt;property id=&quot;20300&quot; value=&quot;Diapositiva 3&quot;/&gt;&lt;property id=&quot;20307&quot; value=&quot;267&quot;/&gt;&lt;/object&gt;&lt;object type=&quot;3&quot; unique_id=&quot;10007&quot;&gt;&lt;property id=&quot;20148&quot; value=&quot;5&quot;/&gt;&lt;property id=&quot;20300&quot; value=&quot;Diapositiva 4&quot;/&gt;&lt;property id=&quot;20307&quot; value=&quot;274&quot;/&gt;&lt;/object&gt;&lt;object type=&quot;3&quot; unique_id=&quot;10008&quot;&gt;&lt;property id=&quot;20148&quot; value=&quot;5&quot;/&gt;&lt;property id=&quot;20300&quot; value=&quot;Diapositiva 5&quot;/&gt;&lt;property id=&quot;20307&quot; value=&quot;278&quot;/&gt;&lt;/object&gt;&lt;object type=&quot;3&quot; unique_id=&quot;10009&quot;&gt;&lt;property id=&quot;20148&quot; value=&quot;5&quot;/&gt;&lt;property id=&quot;20300&quot; value=&quot;Diapositiva 6 - &amp;quot;¿Cómo resolvemos esta desigualdad?&amp;quot;&quot;/&gt;&lt;property id=&quot;20307&quot; value=&quot;258&quot;/&gt;&lt;/object&gt;&lt;object type=&quot;3&quot; unique_id=&quot;10010&quot;&gt;&lt;property id=&quot;20148&quot; value=&quot;5&quot;/&gt;&lt;property id=&quot;20300&quot; value=&quot;Diapositiva 7&quot;/&gt;&lt;property id=&quot;20307&quot; value=&quot;259&quot;/&gt;&lt;/object&gt;&lt;object type=&quot;3&quot; unique_id=&quot;10011&quot;&gt;&lt;property id=&quot;20148&quot; value=&quot;5&quot;/&gt;&lt;property id=&quot;20300&quot; value=&quot;Diapositiva 8&quot;/&gt;&lt;property id=&quot;20307&quot; value=&quot;276&quot;/&gt;&lt;/object&gt;&lt;object type=&quot;3&quot; unique_id=&quot;10012&quot;&gt;&lt;property id=&quot;20148&quot; value=&quot;5&quot;/&gt;&lt;property id=&quot;20300&quot; value=&quot;Diapositiva 9&quot;/&gt;&lt;property id=&quot;20307&quot; value=&quot;2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907</Words>
  <Application>Microsoft Office PowerPoint</Application>
  <PresentationFormat>Presentación en pantalla (4:3)</PresentationFormat>
  <Paragraphs>179</Paragraphs>
  <Slides>18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ＭＳ Ｐゴシック</vt:lpstr>
      <vt:lpstr>ＭＳ Ｐゴシック</vt:lpstr>
      <vt:lpstr>Arial</vt:lpstr>
      <vt:lpstr>Calibri</vt:lpstr>
      <vt:lpstr>Cambria Math</vt:lpstr>
      <vt:lpstr>Times New Roman</vt:lpstr>
      <vt:lpstr>Tema de Office</vt:lpstr>
      <vt:lpstr>Sesión 2.3: Inecuaciones polinómicas y racionales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¿Cómo resolvemos esta desigualdad?  x/(2x-1)≤3/(x+2)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Windows 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WinuE</dc:creator>
  <cp:lastModifiedBy>Alfonso Piero de Jesús Arrué Arbieto</cp:lastModifiedBy>
  <cp:revision>183</cp:revision>
  <dcterms:created xsi:type="dcterms:W3CDTF">2009-05-04T01:31:35Z</dcterms:created>
  <dcterms:modified xsi:type="dcterms:W3CDTF">2025-01-28T14:53:32Z</dcterms:modified>
</cp:coreProperties>
</file>