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8" r:id="rId3"/>
    <p:sldId id="403" r:id="rId4"/>
    <p:sldId id="406" r:id="rId5"/>
    <p:sldId id="395" r:id="rId6"/>
    <p:sldId id="394" r:id="rId7"/>
    <p:sldId id="396" r:id="rId8"/>
    <p:sldId id="400" r:id="rId9"/>
    <p:sldId id="401" r:id="rId10"/>
    <p:sldId id="402" r:id="rId11"/>
    <p:sldId id="399" r:id="rId12"/>
    <p:sldId id="378" r:id="rId13"/>
    <p:sldId id="379" r:id="rId14"/>
    <p:sldId id="391" r:id="rId15"/>
    <p:sldId id="381" r:id="rId16"/>
    <p:sldId id="382" r:id="rId17"/>
    <p:sldId id="383" r:id="rId18"/>
    <p:sldId id="392" r:id="rId19"/>
    <p:sldId id="384" r:id="rId20"/>
    <p:sldId id="404" r:id="rId21"/>
    <p:sldId id="387" r:id="rId22"/>
    <p:sldId id="405" r:id="rId23"/>
  </p:sldIdLst>
  <p:sldSz cx="9144000" cy="6858000" type="screen4x3"/>
  <p:notesSz cx="6669088" cy="9775825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EF30B-BCC5-492E-B129-FC67F65EBD71}" v="24" dt="2022-08-29T13:39:22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2400" autoAdjust="0"/>
  </p:normalViewPr>
  <p:slideViewPr>
    <p:cSldViewPr>
      <p:cViewPr>
        <p:scale>
          <a:sx n="100" d="100"/>
          <a:sy n="100" d="100"/>
        </p:scale>
        <p:origin x="216" y="-108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2F1FD495-2851-42ED-8B0E-C16FE9078EDE}"/>
    <pc:docChg chg="modSld">
      <pc:chgData name="Alfonso Piero de Jesús Arrué Arbieto" userId="1904f002d41b4795" providerId="LiveId" clId="{2F1FD495-2851-42ED-8B0E-C16FE9078EDE}" dt="2022-01-20T19:24:41.666" v="27"/>
      <pc:docMkLst>
        <pc:docMk/>
      </pc:docMkLst>
      <pc:sldChg chg="modSp mod">
        <pc:chgData name="Alfonso Piero de Jesús Arrué Arbieto" userId="1904f002d41b4795" providerId="LiveId" clId="{2F1FD495-2851-42ED-8B0E-C16FE9078EDE}" dt="2022-01-20T16:16:22.569" v="9" actId="1035"/>
        <pc:sldMkLst>
          <pc:docMk/>
          <pc:sldMk cId="0" sldId="383"/>
        </pc:sldMkLst>
        <pc:spChg chg="mod">
          <ac:chgData name="Alfonso Piero de Jesús Arrué Arbieto" userId="1904f002d41b4795" providerId="LiveId" clId="{2F1FD495-2851-42ED-8B0E-C16FE9078EDE}" dt="2022-01-20T16:16:22.569" v="9" actId="1035"/>
          <ac:spMkLst>
            <pc:docMk/>
            <pc:sldMk cId="0" sldId="383"/>
            <ac:spMk id="196635" creationId="{00000000-0000-0000-0000-000000000000}"/>
          </ac:spMkLst>
        </pc:spChg>
      </pc:sldChg>
      <pc:sldChg chg="modSp">
        <pc:chgData name="Alfonso Piero de Jesús Arrué Arbieto" userId="1904f002d41b4795" providerId="LiveId" clId="{2F1FD495-2851-42ED-8B0E-C16FE9078EDE}" dt="2022-01-20T18:44:44.428" v="10" actId="6549"/>
        <pc:sldMkLst>
          <pc:docMk/>
          <pc:sldMk cId="4111189838" sldId="396"/>
        </pc:sldMkLst>
        <pc:spChg chg="mod">
          <ac:chgData name="Alfonso Piero de Jesús Arrué Arbieto" userId="1904f002d41b4795" providerId="LiveId" clId="{2F1FD495-2851-42ED-8B0E-C16FE9078EDE}" dt="2022-01-20T18:44:44.428" v="10" actId="6549"/>
          <ac:spMkLst>
            <pc:docMk/>
            <pc:sldMk cId="4111189838" sldId="396"/>
            <ac:spMk id="58" creationId="{00000000-0000-0000-0000-000000000000}"/>
          </ac:spMkLst>
        </pc:spChg>
      </pc:sldChg>
      <pc:sldChg chg="modAnim">
        <pc:chgData name="Alfonso Piero de Jesús Arrué Arbieto" userId="1904f002d41b4795" providerId="LiveId" clId="{2F1FD495-2851-42ED-8B0E-C16FE9078EDE}" dt="2022-01-20T19:24:41.666" v="27"/>
        <pc:sldMkLst>
          <pc:docMk/>
          <pc:sldMk cId="2939779822" sldId="404"/>
        </pc:sldMkLst>
      </pc:sldChg>
    </pc:docChg>
  </pc:docChgLst>
  <pc:docChgLst>
    <pc:chgData name="Alfonso Piero de Jesús Arrué Arbieto" userId="1904f002d41b4795" providerId="LiveId" clId="{DC8EF30B-BCC5-492E-B129-FC67F65EBD71}"/>
    <pc:docChg chg="custSel delSld modSld">
      <pc:chgData name="Alfonso Piero de Jesús Arrué Arbieto" userId="1904f002d41b4795" providerId="LiveId" clId="{DC8EF30B-BCC5-492E-B129-FC67F65EBD71}" dt="2022-08-29T13:39:22.026" v="162" actId="403"/>
      <pc:docMkLst>
        <pc:docMk/>
      </pc:docMkLst>
      <pc:sldChg chg="del">
        <pc:chgData name="Alfonso Piero de Jesús Arrué Arbieto" userId="1904f002d41b4795" providerId="LiveId" clId="{DC8EF30B-BCC5-492E-B129-FC67F65EBD71}" dt="2022-08-29T12:33:32.420" v="0" actId="47"/>
        <pc:sldMkLst>
          <pc:docMk/>
          <pc:sldMk cId="0" sldId="373"/>
        </pc:sldMkLst>
      </pc:sldChg>
      <pc:sldChg chg="del">
        <pc:chgData name="Alfonso Piero de Jesús Arrué Arbieto" userId="1904f002d41b4795" providerId="LiveId" clId="{DC8EF30B-BCC5-492E-B129-FC67F65EBD71}" dt="2022-08-29T12:33:34.692" v="1" actId="47"/>
        <pc:sldMkLst>
          <pc:docMk/>
          <pc:sldMk cId="0" sldId="374"/>
        </pc:sldMkLst>
      </pc:sldChg>
      <pc:sldChg chg="del">
        <pc:chgData name="Alfonso Piero de Jesús Arrué Arbieto" userId="1904f002d41b4795" providerId="LiveId" clId="{DC8EF30B-BCC5-492E-B129-FC67F65EBD71}" dt="2022-08-29T12:33:35.786" v="2" actId="47"/>
        <pc:sldMkLst>
          <pc:docMk/>
          <pc:sldMk cId="0" sldId="375"/>
        </pc:sldMkLst>
      </pc:sldChg>
      <pc:sldChg chg="del">
        <pc:chgData name="Alfonso Piero de Jesús Arrué Arbieto" userId="1904f002d41b4795" providerId="LiveId" clId="{DC8EF30B-BCC5-492E-B129-FC67F65EBD71}" dt="2022-08-29T12:33:37.193" v="3" actId="47"/>
        <pc:sldMkLst>
          <pc:docMk/>
          <pc:sldMk cId="0" sldId="376"/>
        </pc:sldMkLst>
      </pc:sldChg>
      <pc:sldChg chg="del">
        <pc:chgData name="Alfonso Piero de Jesús Arrué Arbieto" userId="1904f002d41b4795" providerId="LiveId" clId="{DC8EF30B-BCC5-492E-B129-FC67F65EBD71}" dt="2022-08-29T12:34:27.824" v="4" actId="47"/>
        <pc:sldMkLst>
          <pc:docMk/>
          <pc:sldMk cId="0" sldId="377"/>
        </pc:sldMkLst>
      </pc:sldChg>
      <pc:sldChg chg="addSp delSp modSp mod delAnim modAnim">
        <pc:chgData name="Alfonso Piero de Jesús Arrué Arbieto" userId="1904f002d41b4795" providerId="LiveId" clId="{DC8EF30B-BCC5-492E-B129-FC67F65EBD71}" dt="2022-08-29T13:38:13.286" v="97"/>
        <pc:sldMkLst>
          <pc:docMk/>
          <pc:sldMk cId="0" sldId="383"/>
        </pc:sldMkLst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0" sldId="383"/>
            <ac:spMk id="14438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0" sldId="383"/>
            <ac:spMk id="14439" creationId="{00000000-0000-0000-0000-000000000000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0" sldId="383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0" sldId="383"/>
            <ac:graphicFrameMk id="6" creationId="{00000000-0000-0000-0000-000000000000}"/>
          </ac:graphicFrameMkLst>
        </pc:graphicFrameChg>
      </pc:sldChg>
      <pc:sldChg chg="addSp delSp modSp mod delAnim modAnim">
        <pc:chgData name="Alfonso Piero de Jesús Arrué Arbieto" userId="1904f002d41b4795" providerId="LiveId" clId="{DC8EF30B-BCC5-492E-B129-FC67F65EBD71}" dt="2022-08-29T13:38:14.798" v="133" actId="27636"/>
        <pc:sldMkLst>
          <pc:docMk/>
          <pc:sldMk cId="0" sldId="387"/>
        </pc:sldMkLst>
        <pc:spChg chg="add mod">
          <ac:chgData name="Alfonso Piero de Jesús Arrué Arbieto" userId="1904f002d41b4795" providerId="LiveId" clId="{DC8EF30B-BCC5-492E-B129-FC67F65EBD71}" dt="2022-08-29T13:38:14.780" v="132" actId="27636"/>
          <ac:spMkLst>
            <pc:docMk/>
            <pc:sldMk cId="0" sldId="387"/>
            <ac:spMk id="5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715" v="130" actId="27636"/>
          <ac:spMkLst>
            <pc:docMk/>
            <pc:sldMk cId="0" sldId="387"/>
            <ac:spMk id="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758" v="131" actId="27636"/>
          <ac:spMkLst>
            <pc:docMk/>
            <pc:sldMk cId="0" sldId="387"/>
            <ac:spMk id="4710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798" v="133" actId="27636"/>
          <ac:spMkLst>
            <pc:docMk/>
            <pc:sldMk cId="0" sldId="387"/>
            <ac:spMk id="47107" creationId="{00000000-0000-0000-0000-000000000000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0" sldId="387"/>
            <ac:graphicFrameMk id="7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0" sldId="387"/>
            <ac:graphicFrameMk id="9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0" sldId="387"/>
            <ac:graphicFrameMk id="11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0" sldId="387"/>
            <ac:graphicFrameMk id="13" creationId="{00000000-0000-0000-0000-000000000000}"/>
          </ac:graphicFrameMkLst>
        </pc:graphicFrameChg>
      </pc:sldChg>
      <pc:sldChg chg="del">
        <pc:chgData name="Alfonso Piero de Jesús Arrué Arbieto" userId="1904f002d41b4795" providerId="LiveId" clId="{DC8EF30B-BCC5-492E-B129-FC67F65EBD71}" dt="2022-08-29T12:34:37.183" v="6" actId="47"/>
        <pc:sldMkLst>
          <pc:docMk/>
          <pc:sldMk cId="3231077416" sldId="390"/>
        </pc:sldMkLst>
      </pc:sldChg>
      <pc:sldChg chg="addSp delSp modSp mod delAnim modAnim">
        <pc:chgData name="Alfonso Piero de Jesús Arrué Arbieto" userId="1904f002d41b4795" providerId="LiveId" clId="{DC8EF30B-BCC5-492E-B129-FC67F65EBD71}" dt="2022-08-29T13:38:14.572" v="128" actId="27636"/>
        <pc:sldMkLst>
          <pc:docMk/>
          <pc:sldMk cId="927212605" sldId="391"/>
        </pc:sldMkLst>
        <pc:spChg chg="add mod">
          <ac:chgData name="Alfonso Piero de Jesús Arrué Arbieto" userId="1904f002d41b4795" providerId="LiveId" clId="{DC8EF30B-BCC5-492E-B129-FC67F65EBD71}" dt="2022-08-29T13:38:14.530" v="125" actId="27636"/>
          <ac:spMkLst>
            <pc:docMk/>
            <pc:sldMk cId="927212605" sldId="391"/>
            <ac:spMk id="33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508" v="123" actId="27636"/>
          <ac:spMkLst>
            <pc:docMk/>
            <pc:sldMk cId="927212605" sldId="391"/>
            <ac:spMk id="34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927212605" sldId="391"/>
            <ac:spMk id="35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572" v="128" actId="27636"/>
          <ac:spMkLst>
            <pc:docMk/>
            <pc:sldMk cId="927212605" sldId="391"/>
            <ac:spMk id="3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558" v="127" actId="27636"/>
          <ac:spMkLst>
            <pc:docMk/>
            <pc:sldMk cId="927212605" sldId="391"/>
            <ac:spMk id="37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927212605" sldId="391"/>
            <ac:spMk id="38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927212605" sldId="391"/>
            <ac:spMk id="39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927212605" sldId="391"/>
            <ac:spMk id="40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519" v="124" actId="27636"/>
          <ac:spMkLst>
            <pc:docMk/>
            <pc:sldMk cId="927212605" sldId="391"/>
            <ac:spMk id="41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546" v="126" actId="27636"/>
          <ac:spMkLst>
            <pc:docMk/>
            <pc:sldMk cId="927212605" sldId="391"/>
            <ac:spMk id="42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927212605" sldId="391"/>
            <ac:spMk id="29743" creationId="{00000000-0000-0000-0000-000000000000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4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6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1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1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14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16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1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2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927212605" sldId="391"/>
            <ac:graphicFrameMk id="22" creationId="{00000000-0000-0000-0000-000000000000}"/>
          </ac:graphicFrameMkLst>
        </pc:graphicFrameChg>
      </pc:sldChg>
      <pc:sldChg chg="addSp delSp modSp mod delAnim modAnim">
        <pc:chgData name="Alfonso Piero de Jesús Arrué Arbieto" userId="1904f002d41b4795" providerId="LiveId" clId="{DC8EF30B-BCC5-492E-B129-FC67F65EBD71}" dt="2022-08-29T13:38:13.509" v="101" actId="27636"/>
        <pc:sldMkLst>
          <pc:docMk/>
          <pc:sldMk cId="1379027123" sldId="394"/>
        </pc:sldMkLst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35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36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37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3.455" v="98" actId="27636"/>
          <ac:spMkLst>
            <pc:docMk/>
            <pc:sldMk cId="1379027123" sldId="394"/>
            <ac:spMk id="38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39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42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3.471" v="99" actId="27636"/>
          <ac:spMkLst>
            <pc:docMk/>
            <pc:sldMk cId="1379027123" sldId="394"/>
            <ac:spMk id="49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51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52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53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3.509" v="101" actId="27636"/>
          <ac:spMkLst>
            <pc:docMk/>
            <pc:sldMk cId="1379027123" sldId="394"/>
            <ac:spMk id="54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55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379027123" sldId="394"/>
            <ac:spMk id="5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3.486" v="100" actId="27636"/>
          <ac:spMkLst>
            <pc:docMk/>
            <pc:sldMk cId="1379027123" sldId="394"/>
            <ac:spMk id="57" creationId="{00000000-0000-0000-0000-000000000000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6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1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13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15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17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19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2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24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26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2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3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379027123" sldId="394"/>
            <ac:graphicFrameMk id="34" creationId="{00000000-0000-0000-0000-000000000000}"/>
          </ac:graphicFrameMkLst>
        </pc:graphicFrameChg>
      </pc:sldChg>
      <pc:sldChg chg="addSp delSp modSp mod delAnim modAnim">
        <pc:chgData name="Alfonso Piero de Jesús Arrué Arbieto" userId="1904f002d41b4795" providerId="LiveId" clId="{DC8EF30B-BCC5-492E-B129-FC67F65EBD71}" dt="2022-08-29T13:38:14.916" v="135" actId="27636"/>
        <pc:sldMkLst>
          <pc:docMk/>
          <pc:sldMk cId="1021722233" sldId="395"/>
        </pc:sldMkLst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20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25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2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916" v="135" actId="27636"/>
          <ac:spMkLst>
            <pc:docMk/>
            <pc:sldMk cId="1021722233" sldId="395"/>
            <ac:spMk id="27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32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33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34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35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864" v="134" actId="27636"/>
          <ac:spMkLst>
            <pc:docMk/>
            <pc:sldMk cId="1021722233" sldId="395"/>
            <ac:spMk id="36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37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1021722233" sldId="395"/>
            <ac:spMk id="43" creationId="{7C5E379C-65B6-4AC6-8960-DC5F5A882573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1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1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14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17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19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2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3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46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1021722233" sldId="395"/>
            <ac:graphicFrameMk id="48" creationId="{7C5E379C-65B6-4AC6-8960-DC5F5A882573}"/>
          </ac:graphicFrameMkLst>
        </pc:graphicFrameChg>
      </pc:sldChg>
      <pc:sldChg chg="addSp delSp modSp mod delAnim modAnim">
        <pc:chgData name="Alfonso Piero de Jesús Arrué Arbieto" userId="1904f002d41b4795" providerId="LiveId" clId="{DC8EF30B-BCC5-492E-B129-FC67F65EBD71}" dt="2022-08-29T13:38:13.904" v="103" actId="27636"/>
        <pc:sldMkLst>
          <pc:docMk/>
          <pc:sldMk cId="4111189838" sldId="396"/>
        </pc:sldMkLst>
        <pc:spChg chg="add mod">
          <ac:chgData name="Alfonso Piero de Jesús Arrué Arbieto" userId="1904f002d41b4795" providerId="LiveId" clId="{DC8EF30B-BCC5-492E-B129-FC67F65EBD71}" dt="2022-08-29T13:38:13.904" v="103" actId="27636"/>
          <ac:spMkLst>
            <pc:docMk/>
            <pc:sldMk cId="4111189838" sldId="396"/>
            <ac:spMk id="32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4111189838" sldId="396"/>
            <ac:spMk id="33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4111189838" sldId="396"/>
            <ac:spMk id="35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4111189838" sldId="396"/>
            <ac:spMk id="36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4111189838" sldId="396"/>
            <ac:spMk id="41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4111189838" sldId="396"/>
            <ac:spMk id="51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4111189838" sldId="396"/>
            <ac:spMk id="52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3.881" v="102" actId="27636"/>
          <ac:spMkLst>
            <pc:docMk/>
            <pc:sldMk cId="4111189838" sldId="396"/>
            <ac:spMk id="54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4111189838" sldId="396"/>
            <ac:spMk id="55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4111189838" sldId="396"/>
            <ac:spMk id="57" creationId="{00000000-0000-0000-0000-000000000000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6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1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13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15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17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19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2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24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111189838" sldId="396"/>
            <ac:graphicFrameMk id="26" creationId="{00000000-0000-0000-0000-000000000000}"/>
          </ac:graphicFrameMkLst>
        </pc:graphicFrameChg>
      </pc:sldChg>
      <pc:sldChg chg="del">
        <pc:chgData name="Alfonso Piero de Jesús Arrué Arbieto" userId="1904f002d41b4795" providerId="LiveId" clId="{DC8EF30B-BCC5-492E-B129-FC67F65EBD71}" dt="2022-08-29T12:34:33.406" v="5" actId="47"/>
        <pc:sldMkLst>
          <pc:docMk/>
          <pc:sldMk cId="1692662373" sldId="397"/>
        </pc:sldMkLst>
      </pc:sldChg>
      <pc:sldChg chg="addSp delSp modSp mod delAnim modAnim">
        <pc:chgData name="Alfonso Piero de Jesús Arrué Arbieto" userId="1904f002d41b4795" providerId="LiveId" clId="{DC8EF30B-BCC5-492E-B129-FC67F65EBD71}" dt="2022-08-29T13:39:22.026" v="162" actId="403"/>
        <pc:sldMkLst>
          <pc:docMk/>
          <pc:sldMk cId="4012632360" sldId="400"/>
        </pc:sldMkLst>
        <pc:spChg chg="add mod">
          <ac:chgData name="Alfonso Piero de Jesús Arrué Arbieto" userId="1904f002d41b4795" providerId="LiveId" clId="{DC8EF30B-BCC5-492E-B129-FC67F65EBD71}" dt="2022-08-29T13:39:04.231" v="147" actId="27636"/>
          <ac:spMkLst>
            <pc:docMk/>
            <pc:sldMk cId="4012632360" sldId="400"/>
            <ac:spMk id="23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9:01.395" v="143" actId="27636"/>
          <ac:spMkLst>
            <pc:docMk/>
            <pc:sldMk cId="4012632360" sldId="400"/>
            <ac:spMk id="24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9:08.199" v="150" actId="403"/>
          <ac:spMkLst>
            <pc:docMk/>
            <pc:sldMk cId="4012632360" sldId="400"/>
            <ac:spMk id="25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9:12.997" v="153" actId="403"/>
          <ac:spMkLst>
            <pc:docMk/>
            <pc:sldMk cId="4012632360" sldId="400"/>
            <ac:spMk id="27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9:16.257" v="156" actId="403"/>
          <ac:spMkLst>
            <pc:docMk/>
            <pc:sldMk cId="4012632360" sldId="400"/>
            <ac:spMk id="28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9:19.390" v="159" actId="403"/>
          <ac:spMkLst>
            <pc:docMk/>
            <pc:sldMk cId="4012632360" sldId="400"/>
            <ac:spMk id="29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9:22.026" v="162" actId="403"/>
          <ac:spMkLst>
            <pc:docMk/>
            <pc:sldMk cId="4012632360" sldId="400"/>
            <ac:spMk id="30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54.820" v="139" actId="27636"/>
          <ac:spMkLst>
            <pc:docMk/>
            <pc:sldMk cId="4012632360" sldId="400"/>
            <ac:spMk id="40" creationId="{00000000-0000-0000-0000-000000000000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012632360" sldId="400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012632360" sldId="400"/>
            <ac:graphicFrameMk id="5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012632360" sldId="400"/>
            <ac:graphicFrameMk id="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012632360" sldId="400"/>
            <ac:graphicFrameMk id="1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012632360" sldId="400"/>
            <ac:graphicFrameMk id="13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012632360" sldId="400"/>
            <ac:graphicFrameMk id="15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012632360" sldId="400"/>
            <ac:graphicFrameMk id="17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4012632360" sldId="400"/>
            <ac:graphicFrameMk id="19" creationId="{00000000-0000-0000-0000-000000000000}"/>
          </ac:graphicFrameMkLst>
        </pc:graphicFrameChg>
      </pc:sldChg>
      <pc:sldChg chg="addSp delSp modSp mod delAnim modAnim">
        <pc:chgData name="Alfonso Piero de Jesús Arrué Arbieto" userId="1904f002d41b4795" providerId="LiveId" clId="{DC8EF30B-BCC5-492E-B129-FC67F65EBD71}" dt="2022-08-29T13:38:14.151" v="113" actId="27636"/>
        <pc:sldMkLst>
          <pc:docMk/>
          <pc:sldMk cId="2964623434" sldId="401"/>
        </pc:sldMkLst>
        <pc:spChg chg="add mod">
          <ac:chgData name="Alfonso Piero de Jesús Arrué Arbieto" userId="1904f002d41b4795" providerId="LiveId" clId="{DC8EF30B-BCC5-492E-B129-FC67F65EBD71}" dt="2022-08-29T13:38:14.095" v="109" actId="27636"/>
          <ac:spMkLst>
            <pc:docMk/>
            <pc:sldMk cId="2964623434" sldId="401"/>
            <ac:spMk id="2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138" v="112" actId="27636"/>
          <ac:spMkLst>
            <pc:docMk/>
            <pc:sldMk cId="2964623434" sldId="401"/>
            <ac:spMk id="31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011" v="104" actId="27636"/>
          <ac:spMkLst>
            <pc:docMk/>
            <pc:sldMk cId="2964623434" sldId="401"/>
            <ac:spMk id="32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060" v="107" actId="27636"/>
          <ac:spMkLst>
            <pc:docMk/>
            <pc:sldMk cId="2964623434" sldId="401"/>
            <ac:spMk id="34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111" v="110" actId="27636"/>
          <ac:spMkLst>
            <pc:docMk/>
            <pc:sldMk cId="2964623434" sldId="401"/>
            <ac:spMk id="3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027" v="105" actId="27636"/>
          <ac:spMkLst>
            <pc:docMk/>
            <pc:sldMk cId="2964623434" sldId="401"/>
            <ac:spMk id="39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151" v="113" actId="27636"/>
          <ac:spMkLst>
            <pc:docMk/>
            <pc:sldMk cId="2964623434" sldId="401"/>
            <ac:spMk id="41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2964623434" sldId="401"/>
            <ac:spMk id="51" creationId="{4D507744-2886-4FAD-83BA-5BB9AB4ED817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2964623434" sldId="401"/>
            <ac:spMk id="57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2964623434" sldId="401"/>
            <ac:spMk id="58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2964623434" sldId="401"/>
            <ac:spMk id="59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2964623434" sldId="401"/>
            <ac:spMk id="60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079" v="108" actId="27636"/>
          <ac:spMkLst>
            <pc:docMk/>
            <pc:sldMk cId="2964623434" sldId="401"/>
            <ac:spMk id="64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041" v="106" actId="27636"/>
          <ac:spMkLst>
            <pc:docMk/>
            <pc:sldMk cId="2964623434" sldId="401"/>
            <ac:spMk id="6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125" v="111" actId="27636"/>
          <ac:spMkLst>
            <pc:docMk/>
            <pc:sldMk cId="2964623434" sldId="401"/>
            <ac:spMk id="67" creationId="{00000000-0000-0000-0000-000000000000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5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1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15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1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2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23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25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2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3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35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3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43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64623434" sldId="401"/>
            <ac:graphicFrameMk id="49" creationId="{4D507744-2886-4FAD-83BA-5BB9AB4ED817}"/>
          </ac:graphicFrameMkLst>
        </pc:graphicFrameChg>
      </pc:sldChg>
      <pc:sldChg chg="addSp delSp modSp mod delAnim modAnim">
        <pc:chgData name="Alfonso Piero de Jesús Arrué Arbieto" userId="1904f002d41b4795" providerId="LiveId" clId="{DC8EF30B-BCC5-492E-B129-FC67F65EBD71}" dt="2022-08-29T13:38:14.479" v="122" actId="27636"/>
        <pc:sldMkLst>
          <pc:docMk/>
          <pc:sldMk cId="657264463" sldId="402"/>
        </pc:sldMkLst>
        <pc:spChg chg="add mod">
          <ac:chgData name="Alfonso Piero de Jesús Arrué Arbieto" userId="1904f002d41b4795" providerId="LiveId" clId="{DC8EF30B-BCC5-492E-B129-FC67F65EBD71}" dt="2022-08-29T13:38:14.408" v="118" actId="27636"/>
          <ac:spMkLst>
            <pc:docMk/>
            <pc:sldMk cId="657264463" sldId="402"/>
            <ac:spMk id="2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430" v="119" actId="27636"/>
          <ac:spMkLst>
            <pc:docMk/>
            <pc:sldMk cId="657264463" sldId="402"/>
            <ac:spMk id="31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204" v="114" actId="27636"/>
          <ac:spMkLst>
            <pc:docMk/>
            <pc:sldMk cId="657264463" sldId="402"/>
            <ac:spMk id="32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383" v="117" actId="27636"/>
          <ac:spMkLst>
            <pc:docMk/>
            <pc:sldMk cId="657264463" sldId="402"/>
            <ac:spMk id="34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463" v="121" actId="27636"/>
          <ac:spMkLst>
            <pc:docMk/>
            <pc:sldMk cId="657264463" sldId="402"/>
            <ac:spMk id="39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264" v="115" actId="27636"/>
          <ac:spMkLst>
            <pc:docMk/>
            <pc:sldMk cId="657264463" sldId="402"/>
            <ac:spMk id="41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657264463" sldId="402"/>
            <ac:spMk id="51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657264463" sldId="402"/>
            <ac:spMk id="52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657264463" sldId="402"/>
            <ac:spMk id="53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657264463" sldId="402"/>
            <ac:spMk id="54" creationId="{00000000-0000-0000-0000-000000000000}"/>
          </ac:spMkLst>
        </pc:spChg>
        <pc:spChg chg="add">
          <ac:chgData name="Alfonso Piero de Jesús Arrué Arbieto" userId="1904f002d41b4795" providerId="LiveId" clId="{DC8EF30B-BCC5-492E-B129-FC67F65EBD71}" dt="2022-08-29T13:38:13.286" v="97"/>
          <ac:spMkLst>
            <pc:docMk/>
            <pc:sldMk cId="657264463" sldId="402"/>
            <ac:spMk id="5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447" v="120" actId="27636"/>
          <ac:spMkLst>
            <pc:docMk/>
            <pc:sldMk cId="657264463" sldId="402"/>
            <ac:spMk id="64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331" v="116" actId="27636"/>
          <ac:spMkLst>
            <pc:docMk/>
            <pc:sldMk cId="657264463" sldId="402"/>
            <ac:spMk id="66" creationId="{00000000-0000-0000-0000-000000000000}"/>
          </ac:spMkLst>
        </pc:spChg>
        <pc:spChg chg="add mod">
          <ac:chgData name="Alfonso Piero de Jesús Arrué Arbieto" userId="1904f002d41b4795" providerId="LiveId" clId="{DC8EF30B-BCC5-492E-B129-FC67F65EBD71}" dt="2022-08-29T13:38:14.479" v="122" actId="27636"/>
          <ac:spMkLst>
            <pc:docMk/>
            <pc:sldMk cId="657264463" sldId="402"/>
            <ac:spMk id="67" creationId="{00000000-0000-0000-0000-000000000000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6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1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1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14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16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18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20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2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24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27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29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33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657264463" sldId="402"/>
            <ac:graphicFrameMk id="37" creationId="{00000000-0000-0000-0000-000000000000}"/>
          </ac:graphicFrameMkLst>
        </pc:graphicFrameChg>
      </pc:sldChg>
      <pc:sldChg chg="addSp delSp modSp mod delAnim modAnim">
        <pc:chgData name="Alfonso Piero de Jesús Arrué Arbieto" userId="1904f002d41b4795" providerId="LiveId" clId="{DC8EF30B-BCC5-492E-B129-FC67F65EBD71}" dt="2022-08-29T13:38:14.644" v="129" actId="27636"/>
        <pc:sldMkLst>
          <pc:docMk/>
          <pc:sldMk cId="2939779822" sldId="404"/>
        </pc:sldMkLst>
        <pc:spChg chg="add mod">
          <ac:chgData name="Alfonso Piero de Jesús Arrué Arbieto" userId="1904f002d41b4795" providerId="LiveId" clId="{DC8EF30B-BCC5-492E-B129-FC67F65EBD71}" dt="2022-08-29T13:38:14.644" v="129" actId="27636"/>
          <ac:spMkLst>
            <pc:docMk/>
            <pc:sldMk cId="2939779822" sldId="404"/>
            <ac:spMk id="5" creationId="{A15E89FA-89D5-4FF7-8493-5FC00290EB4A}"/>
          </ac:spMkLst>
        </pc:spChg>
        <pc:graphicFrameChg chg="del mod replId">
          <ac:chgData name="Alfonso Piero de Jesús Arrué Arbieto" userId="1904f002d41b4795" providerId="LiveId" clId="{DC8EF30B-BCC5-492E-B129-FC67F65EBD71}" dt="2022-08-29T13:38:13.286" v="97"/>
          <ac:graphicFrameMkLst>
            <pc:docMk/>
            <pc:sldMk cId="2939779822" sldId="404"/>
            <ac:graphicFrameMk id="2" creationId="{A15E89FA-89D5-4FF7-8493-5FC00290EB4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5659B29-8A1E-4DF3-B362-E5E3C18A62D5}" type="datetimeFigureOut">
              <a:rPr lang="es-PE"/>
              <a:pPr>
                <a:defRPr/>
              </a:pPr>
              <a:t>30/01/2025</a:t>
            </a:fld>
            <a:endParaRPr lang="es-E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889250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ES"/>
              <a:t>2014-1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285288"/>
            <a:ext cx="2889250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585D42-2465-414A-9F96-32724FA639B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889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D307F2-79C1-43B3-A2A6-75FDE39D2620}" type="datetimeFigureOut">
              <a:rPr lang="es-PE"/>
              <a:pPr>
                <a:defRPr/>
              </a:pPr>
              <a:t>30/01/2025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3425"/>
            <a:ext cx="4884738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66750" y="4643438"/>
            <a:ext cx="5335588" cy="4398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285288"/>
            <a:ext cx="2889250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2014-1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778250" y="9285288"/>
            <a:ext cx="2889250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873848-C9EA-4F6D-9150-127D680ACA2E}" type="slidenum">
              <a:rPr lang="es-PE" altLang="es-MX"/>
              <a:pPr/>
              <a:t>‹Nº›</a:t>
            </a:fld>
            <a:endParaRPr lang="es-P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20780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040317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0A6AC7F-DC89-4A0D-A3B7-856F88155879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461793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5F3925C-5F9F-4EAA-A4EA-A4945B63E7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3B0EEE0-B63D-4C51-8200-437C08C37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061137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81502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254681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52391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00255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45662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45487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363316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D22904-B38E-4A52-860D-F94C3C7F6AB1}" type="slidenum">
              <a:rPr lang="es-ES" altLang="es-PE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s-ES" altLang="es-PE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730" tIns="44865" rIns="89730" bIns="44865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37965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23201-C313-4CB4-8468-25867F7FA03E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178380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FB4BB-9F4C-489B-8CB7-8A354ADC124E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42835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B3A165-DF75-463E-AACA-D092E500941E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929218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9310A-AFD8-43C4-8C01-AF4FB6483184}" type="slidenum">
              <a:rPr lang="es-ES_tradnl" altLang="es-MX"/>
              <a:pPr/>
              <a:t>‹Nº›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6712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76B8C2-0B78-4A5E-AC7D-9431C51953F6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4884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4199F-093A-4A90-ACD4-C3867C3AD539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10954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8B48F-9C9E-4B9E-B680-41148256132E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48454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8AA1-1DFD-4692-B470-C9D3FE9E4B5F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38466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05CF9-2DB6-42A6-A2E2-D3260D2FF1C9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4340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0F21-D3A7-45BA-BBA7-B372931C8AA4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6433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B5D9A-628B-4A10-97BB-08CFD34EF33A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272578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C2417-E0A6-49A6-9101-E83E075A5516}" type="slidenum">
              <a:rPr lang="es-PE" altLang="es-MX"/>
              <a:pPr/>
              <a:t>‹Nº›</a:t>
            </a:fld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5729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s-PE" altLang="es-MX"/>
          </a:p>
        </p:txBody>
      </p:sp>
      <p:sp>
        <p:nvSpPr>
          <p:cNvPr id="614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PE" alt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2963D62-02EA-4F55-ACA6-58182B088C66}" type="slidenum">
              <a:rPr lang="es-PE" altLang="es-MX"/>
              <a:pPr/>
              <a:t>‹Nº›</a:t>
            </a:fld>
            <a:endParaRPr lang="es-P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42.emf"/><Relationship Id="rId7" Type="http://schemas.openxmlformats.org/officeDocument/2006/relationships/image" Target="../media/image55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53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51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20.png"/><Relationship Id="rId3" Type="http://schemas.openxmlformats.org/officeDocument/2006/relationships/image" Target="../media/image17.emf"/><Relationship Id="rId7" Type="http://schemas.openxmlformats.org/officeDocument/2006/relationships/image" Target="../media/image19.png"/><Relationship Id="rId12" Type="http://schemas.openxmlformats.org/officeDocument/2006/relationships/image" Target="../media/image27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9" Type="http://schemas.openxmlformats.org/officeDocument/2006/relationships/image" Target="../media/image24.png"/><Relationship Id="rId14" Type="http://schemas.openxmlformats.org/officeDocument/2006/relationships/image" Target="../media/image25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0.emf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1.emf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3.png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42.emf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ctrTitle"/>
          </p:nvPr>
        </p:nvSpPr>
        <p:spPr>
          <a:xfrm>
            <a:off x="3779912" y="656840"/>
            <a:ext cx="4716000" cy="1332000"/>
          </a:xfrm>
        </p:spPr>
        <p:txBody>
          <a:bodyPr lIns="0" tIns="0" rIns="0" bIns="0"/>
          <a:lstStyle/>
          <a:p>
            <a:pPr algn="r" eaLnBrk="1" hangingPunct="1"/>
            <a:r>
              <a:rPr lang="es-PE" altLang="es-PE" dirty="0">
                <a:solidFill>
                  <a:srgbClr val="92D050"/>
                </a:solidFill>
                <a:latin typeface="Times New Roman" panose="02020603050405020304" pitchFamily="18" charset="0"/>
              </a:rPr>
              <a:t>Fundamentos para el Cálculo </a:t>
            </a:r>
          </a:p>
        </p:txBody>
      </p:sp>
      <p:sp>
        <p:nvSpPr>
          <p:cNvPr id="8195" name="2 Subtítulo"/>
          <p:cNvSpPr>
            <a:spLocks noGrp="1"/>
          </p:cNvSpPr>
          <p:nvPr>
            <p:ph type="subTitle" idx="1"/>
          </p:nvPr>
        </p:nvSpPr>
        <p:spPr>
          <a:xfrm>
            <a:off x="648464" y="3212976"/>
            <a:ext cx="7848000" cy="1944000"/>
          </a:xfrm>
        </p:spPr>
        <p:txBody>
          <a:bodyPr lIns="0" tIns="0" rIns="0" bIns="0" anchor="ctr"/>
          <a:lstStyle/>
          <a:p>
            <a:pPr algn="l" eaLnBrk="1" hangingPunct="1"/>
            <a:r>
              <a:rPr lang="es-PE" altLang="es-PE" dirty="0">
                <a:solidFill>
                  <a:srgbClr val="00B0F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Unidad 2: </a:t>
            </a:r>
          </a:p>
          <a:p>
            <a:pPr algn="l" eaLnBrk="1" hangingPunct="1"/>
            <a:r>
              <a:rPr lang="es-PE" altLang="es-PE" b="1" dirty="0">
                <a:solidFill>
                  <a:schemeClr val="accent6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GRÁFICAS DE ECUACIONES EN EL PLANO</a:t>
            </a:r>
          </a:p>
          <a:p>
            <a:pPr algn="r" eaLnBrk="1" hangingPunct="1"/>
            <a:r>
              <a:rPr lang="es-PE" altLang="es-PE" dirty="0">
                <a:solidFill>
                  <a:srgbClr val="00B0F0"/>
                </a:solidFill>
                <a:latin typeface="Times New Roman" panose="02020603050405020304" pitchFamily="18" charset="0"/>
              </a:rPr>
              <a:t>Clase 3.1.2: Plano Cartesiano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32000" y="635635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1F74CF40-7102-4894-B222-389EA76A2C1C}" type="slidenum">
              <a:rPr lang="es-PE" altLang="es-MX"/>
              <a:pPr algn="ctr"/>
              <a:t>1</a:t>
            </a:fld>
            <a:endParaRPr lang="es-PE" altLang="es-MX" dirty="0"/>
          </a:p>
        </p:txBody>
      </p:sp>
      <p:pic>
        <p:nvPicPr>
          <p:cNvPr id="8199" name="Picture 2" descr="http://orientacion.universia.edu.pe/imgs2011/imagenes/upc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1" t="8224" r="12990" b="11125"/>
          <a:stretch/>
        </p:blipFill>
        <p:spPr bwMode="auto">
          <a:xfrm>
            <a:off x="539552" y="620688"/>
            <a:ext cx="20882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8 CuadroTexto"/>
          <p:cNvSpPr txBox="1">
            <a:spLocks noChangeArrowheads="1"/>
          </p:cNvSpPr>
          <p:nvPr/>
        </p:nvSpPr>
        <p:spPr bwMode="auto">
          <a:xfrm>
            <a:off x="612000" y="5589588"/>
            <a:ext cx="792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PE" sz="1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 teoría, ejercicios y problemas fueron extraídos del libro “Matemática básica para administradores” de Curo – Martínez.</a:t>
            </a:r>
          </a:p>
        </p:txBody>
      </p:sp>
      <p:sp>
        <p:nvSpPr>
          <p:cNvPr id="8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00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b="1" dirty="0">
                <a:solidFill>
                  <a:srgbClr val="FF0000"/>
                </a:solidFill>
              </a:rPr>
              <a:t>FUNDAMENTOS PARA EL CÁLCULO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10</a:t>
            </a:fld>
            <a:endParaRPr lang="es-PE" alt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771" y="1052736"/>
            <a:ext cx="5195637" cy="4764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35"/>
              <p:cNvSpPr txBox="1"/>
              <p:nvPr/>
            </p:nvSpPr>
            <p:spPr bwMode="auto">
              <a:xfrm>
                <a:off x="3217404" y="4783788"/>
                <a:ext cx="335423" cy="273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2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7404" y="4783788"/>
                <a:ext cx="335423" cy="2731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5"/>
              <p:cNvSpPr txBox="1"/>
              <p:nvPr/>
            </p:nvSpPr>
            <p:spPr bwMode="auto">
              <a:xfrm>
                <a:off x="3778351" y="5357565"/>
                <a:ext cx="196850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8351" y="5357565"/>
                <a:ext cx="196850" cy="250825"/>
              </a:xfrm>
              <a:prstGeom prst="rect">
                <a:avLst/>
              </a:prstGeom>
              <a:blipFill>
                <a:blip r:embed="rId5"/>
                <a:stretch>
                  <a:fillRect r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5"/>
              <p:cNvSpPr txBox="1"/>
              <p:nvPr/>
            </p:nvSpPr>
            <p:spPr bwMode="auto">
              <a:xfrm>
                <a:off x="3120779" y="3317627"/>
                <a:ext cx="454025" cy="273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2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0779" y="3317627"/>
                <a:ext cx="454025" cy="273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5"/>
              <p:cNvSpPr txBox="1"/>
              <p:nvPr/>
            </p:nvSpPr>
            <p:spPr bwMode="auto">
              <a:xfrm>
                <a:off x="3236876" y="3672710"/>
                <a:ext cx="335423" cy="273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6876" y="3672710"/>
                <a:ext cx="335423" cy="2731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35"/>
              <p:cNvSpPr txBox="1"/>
              <p:nvPr/>
            </p:nvSpPr>
            <p:spPr bwMode="auto">
              <a:xfrm>
                <a:off x="4235551" y="5348040"/>
                <a:ext cx="196850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9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5551" y="5348040"/>
                <a:ext cx="196850" cy="269875"/>
              </a:xfrm>
              <a:prstGeom prst="rect">
                <a:avLst/>
              </a:prstGeom>
              <a:blipFill>
                <a:blip r:embed="rId8"/>
                <a:stretch>
                  <a:fillRect r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35"/>
              <p:cNvSpPr txBox="1"/>
              <p:nvPr/>
            </p:nvSpPr>
            <p:spPr bwMode="auto">
              <a:xfrm>
                <a:off x="4608614" y="5340102"/>
                <a:ext cx="315912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4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8614" y="5340102"/>
                <a:ext cx="315912" cy="2698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1 Rectángulo"/>
          <p:cNvSpPr/>
          <p:nvPr/>
        </p:nvSpPr>
        <p:spPr>
          <a:xfrm>
            <a:off x="7308304" y="4797152"/>
            <a:ext cx="1676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(Número de encuestas)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1 Rectángulo"/>
          <p:cNvSpPr/>
          <p:nvPr/>
        </p:nvSpPr>
        <p:spPr>
          <a:xfrm>
            <a:off x="3777235" y="836712"/>
            <a:ext cx="2594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(Remuneración)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35"/>
              <p:cNvSpPr txBox="1"/>
              <p:nvPr/>
            </p:nvSpPr>
            <p:spPr bwMode="auto">
              <a:xfrm>
                <a:off x="3237237" y="4246488"/>
                <a:ext cx="335423" cy="273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6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7237" y="4246488"/>
                <a:ext cx="335423" cy="2731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1 Rectángulo"/>
          <p:cNvSpPr/>
          <p:nvPr/>
        </p:nvSpPr>
        <p:spPr>
          <a:xfrm>
            <a:off x="251520" y="1460977"/>
            <a:ext cx="264408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Recordando la tabla de la pregunta 4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35"/>
              <p:cNvSpPr txBox="1"/>
              <p:nvPr/>
            </p:nvSpPr>
            <p:spPr bwMode="auto">
              <a:xfrm>
                <a:off x="6983811" y="5347816"/>
                <a:ext cx="334963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6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83811" y="5347816"/>
                <a:ext cx="334963" cy="2698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bject 35"/>
              <p:cNvSpPr txBox="1"/>
              <p:nvPr/>
            </p:nvSpPr>
            <p:spPr bwMode="auto">
              <a:xfrm>
                <a:off x="3125889" y="1311027"/>
                <a:ext cx="473075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6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5889" y="1311027"/>
                <a:ext cx="473075" cy="2698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35"/>
              <p:cNvSpPr txBox="1"/>
              <p:nvPr/>
            </p:nvSpPr>
            <p:spPr bwMode="auto">
              <a:xfrm>
                <a:off x="566916" y="2643566"/>
                <a:ext cx="1883866" cy="401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916" y="2643566"/>
                <a:ext cx="1883866" cy="401587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35"/>
              <p:cNvSpPr txBox="1"/>
              <p:nvPr/>
            </p:nvSpPr>
            <p:spPr bwMode="auto">
              <a:xfrm>
                <a:off x="380825" y="3477201"/>
                <a:ext cx="2246959" cy="407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(10)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2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825" y="3477201"/>
                <a:ext cx="2246959" cy="407434"/>
              </a:xfrm>
              <a:prstGeom prst="rect">
                <a:avLst/>
              </a:prstGeom>
              <a:blipFill>
                <a:blip r:embed="rId14"/>
                <a:stretch>
                  <a:fillRect b="-44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35"/>
              <p:cNvSpPr txBox="1"/>
              <p:nvPr/>
            </p:nvSpPr>
            <p:spPr bwMode="auto">
              <a:xfrm>
                <a:off x="578574" y="3077518"/>
                <a:ext cx="1874938" cy="3996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(6)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574" y="3077518"/>
                <a:ext cx="1874938" cy="399683"/>
              </a:xfrm>
              <a:prstGeom prst="rect">
                <a:avLst/>
              </a:prstGeom>
              <a:blipFill>
                <a:blip r:embed="rId15"/>
                <a:stretch>
                  <a:fillRect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35"/>
              <p:cNvSpPr txBox="1"/>
              <p:nvPr/>
            </p:nvSpPr>
            <p:spPr bwMode="auto">
              <a:xfrm>
                <a:off x="368300" y="3934079"/>
                <a:ext cx="2271713" cy="407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(32)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8300" y="3934079"/>
                <a:ext cx="2271713" cy="407987"/>
              </a:xfrm>
              <a:prstGeom prst="rect">
                <a:avLst/>
              </a:prstGeom>
              <a:blipFill>
                <a:blip r:embed="rId16"/>
                <a:stretch>
                  <a:fillRect b="-44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35"/>
              <p:cNvSpPr txBox="1"/>
              <p:nvPr/>
            </p:nvSpPr>
            <p:spPr bwMode="auto">
              <a:xfrm>
                <a:off x="548928" y="4509374"/>
                <a:ext cx="1574800" cy="4079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928" y="4509374"/>
                <a:ext cx="1574800" cy="4079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ocadillo: rectángulo con esquinas redondeadas 4"/>
          <p:cNvSpPr/>
          <p:nvPr/>
        </p:nvSpPr>
        <p:spPr>
          <a:xfrm>
            <a:off x="3021150" y="1490792"/>
            <a:ext cx="1694839" cy="667603"/>
          </a:xfrm>
          <a:prstGeom prst="wedgeRoundRectCallout">
            <a:avLst>
              <a:gd name="adj1" fmla="val -130582"/>
              <a:gd name="adj2" fmla="val 1293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3333FF"/>
                </a:solidFill>
              </a:rPr>
              <a:t>Número de encuestas (x)</a:t>
            </a:r>
          </a:p>
        </p:txBody>
      </p:sp>
      <p:sp>
        <p:nvSpPr>
          <p:cNvPr id="69" name="Bocadillo: rectángulo con esquinas redondeadas 68"/>
          <p:cNvSpPr/>
          <p:nvPr/>
        </p:nvSpPr>
        <p:spPr>
          <a:xfrm>
            <a:off x="3085141" y="2253065"/>
            <a:ext cx="2134931" cy="560612"/>
          </a:xfrm>
          <a:prstGeom prst="wedgeRoundRectCallout">
            <a:avLst>
              <a:gd name="adj1" fmla="val -79442"/>
              <a:gd name="adj2" fmla="val 435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3333FF"/>
                </a:solidFill>
              </a:rPr>
              <a:t>Remuneración (y)</a:t>
            </a:r>
          </a:p>
        </p:txBody>
      </p:sp>
      <p:cxnSp>
        <p:nvCxnSpPr>
          <p:cNvPr id="8" name="Conector recto 7"/>
          <p:cNvCxnSpPr>
            <a:cxnSpLocks/>
          </p:cNvCxnSpPr>
          <p:nvPr/>
        </p:nvCxnSpPr>
        <p:spPr>
          <a:xfrm flipV="1">
            <a:off x="3700365" y="1402487"/>
            <a:ext cx="3477245" cy="2973444"/>
          </a:xfrm>
          <a:prstGeom prst="line">
            <a:avLst/>
          </a:prstGeom>
          <a:ln w="571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7082729" y="1370484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Elipse 61"/>
          <p:cNvSpPr/>
          <p:nvPr/>
        </p:nvSpPr>
        <p:spPr>
          <a:xfrm>
            <a:off x="3642614" y="4301093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3867251" y="4103930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/>
          <p:cNvSpPr/>
          <p:nvPr/>
        </p:nvSpPr>
        <p:spPr>
          <a:xfrm>
            <a:off x="4274417" y="3736082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/>
          <p:cNvSpPr/>
          <p:nvPr/>
        </p:nvSpPr>
        <p:spPr>
          <a:xfrm>
            <a:off x="4715990" y="3366517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6572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65" grpId="0" animBg="1"/>
      <p:bldP spid="5" grpId="0" animBg="1"/>
      <p:bldP spid="5" grpId="1" animBg="1"/>
      <p:bldP spid="69" grpId="0" animBg="1"/>
      <p:bldP spid="69" grpId="1" animBg="1"/>
      <p:bldP spid="72" grpId="0" animBg="1"/>
      <p:bldP spid="62" grpId="0" animBg="1"/>
      <p:bldP spid="7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11</a:t>
            </a:fld>
            <a:endParaRPr lang="es-PE" altLang="es-PE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2988184" y="1160808"/>
            <a:ext cx="324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MX" altLang="es-MX" sz="360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Discusión teórica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539750" y="1844675"/>
            <a:ext cx="734377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ü"/>
            </a:pPr>
            <a:endParaRPr lang="es-MX" altLang="es-MX" sz="2800">
              <a:latin typeface="Times New Roman" panose="02020603050405020304" pitchFamily="18" charset="0"/>
            </a:endParaRPr>
          </a:p>
        </p:txBody>
      </p:sp>
      <p:pic>
        <p:nvPicPr>
          <p:cNvPr id="37" name="Picture 8" descr="Resultado de imagen para discu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76475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310262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1D973F19-64DA-444A-A321-71FC004CDAF7}" type="slidenum">
              <a:rPr lang="es-ES_tradnl" altLang="es-PE"/>
              <a:pPr algn="ctr"/>
              <a:t>12</a:t>
            </a:fld>
            <a:endParaRPr lang="es-ES_tradnl" altLang="es-PE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539750" y="998538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PE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Solución de una ecuación</a:t>
            </a:r>
            <a:endParaRPr lang="en-US" altLang="es-PE" sz="28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1116013" y="309563"/>
            <a:ext cx="693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s-PE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Ecuaciones y gráficas</a:t>
            </a:r>
            <a:endParaRPr lang="en-US" altLang="es-PE" sz="36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7 CuadroTexto"/>
          <p:cNvSpPr txBox="1">
            <a:spLocks noChangeArrowheads="1"/>
          </p:cNvSpPr>
          <p:nvPr/>
        </p:nvSpPr>
        <p:spPr bwMode="auto">
          <a:xfrm>
            <a:off x="539750" y="1668463"/>
            <a:ext cx="83312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s-MX" altLang="es-PE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de una ecuación E(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= 0 en dos variables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es un par ordenado (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de números tal que la sustitución del primer número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y el segundo número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proporciona un enunciado verdadero</a:t>
            </a:r>
            <a:r>
              <a:rPr lang="es-MX" altLang="es-PE" sz="2800"/>
              <a:t>. </a:t>
            </a:r>
            <a:endParaRPr lang="es-PE" altLang="es-PE" sz="2800"/>
          </a:p>
          <a:p>
            <a:pPr eaLnBrk="1" hangingPunct="1"/>
            <a:endParaRPr lang="es-PE" altLang="es-PE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468313" y="3716338"/>
            <a:ext cx="820102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PE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Definición</a:t>
            </a:r>
            <a:r>
              <a:rPr lang="en-US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altLang="es-PE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gráfica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ecuación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conjunto de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puntos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plano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cuyas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coordenadas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soluciones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dicha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ecuación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s-PE" sz="3200" i="1" dirty="0">
              <a:solidFill>
                <a:srgbClr val="FF0000"/>
              </a:solidFill>
            </a:endParaRPr>
          </a:p>
        </p:txBody>
      </p:sp>
      <p:sp>
        <p:nvSpPr>
          <p:cNvPr id="9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6F6F8DD8-A12D-4749-8EB8-409027B8B7C8}" type="slidenum">
              <a:rPr lang="es-ES_tradnl" altLang="es-PE"/>
              <a:pPr algn="ctr"/>
              <a:t>13</a:t>
            </a:fld>
            <a:endParaRPr lang="es-ES_tradnl" altLang="es-PE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8313" y="476250"/>
            <a:ext cx="7862887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0" hangingPunct="0">
              <a:defRPr/>
            </a:pPr>
            <a:r>
              <a:rPr lang="es-E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Ejemplo 3: 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Dada la ecuación  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= -2</a:t>
            </a:r>
            <a:r>
              <a:rPr lang="es-E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+3</a:t>
            </a:r>
          </a:p>
          <a:p>
            <a:pPr eaLnBrk="0" hangingPunct="0">
              <a:defRPr/>
            </a:pPr>
            <a:endParaRPr lang="es-E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0" hangingPunct="0">
              <a:defRPr/>
            </a:pPr>
            <a:r>
              <a:rPr lang="es-E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s-E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Determine cuáles de los siguientes puntos son soluciones:</a:t>
            </a:r>
          </a:p>
          <a:p>
            <a:pPr marL="514350" indent="-514350" eaLnBrk="0" hangingPunct="0">
              <a:defRPr/>
            </a:pP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     A(</a:t>
            </a:r>
            <a:r>
              <a:rPr lang="es-E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s-ES" sz="28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indent="-514350" eaLnBrk="0" hangingPunct="0">
              <a:defRPr/>
            </a:pPr>
            <a:endParaRPr lang="es-E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0" hangingPunct="0">
              <a:defRPr/>
            </a:pPr>
            <a:endParaRPr lang="es-E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0" hangingPunct="0">
              <a:defRPr/>
            </a:pPr>
            <a:endParaRPr lang="es-ES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eaLnBrk="0" hangingPunct="0">
              <a:defRPr/>
            </a:pP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     B(3;-3), ………</a:t>
            </a:r>
          </a:p>
          <a:p>
            <a:pPr marL="514350" indent="-514350" eaLnBrk="0" hangingPunct="0">
              <a:defRPr/>
            </a:pP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     C(1;-2), ………</a:t>
            </a:r>
          </a:p>
          <a:p>
            <a:pPr marL="514350" indent="-514350" eaLnBrk="0" hangingPunct="0">
              <a:defRPr/>
            </a:pP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     D(-1;5), ………</a:t>
            </a:r>
          </a:p>
          <a:p>
            <a:pPr marL="514350" indent="-514350" eaLnBrk="0" hangingPunct="0">
              <a:defRPr/>
            </a:pP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     E(3/2;0), ………</a:t>
            </a:r>
            <a:r>
              <a:rPr lang="es-ES" sz="3200" dirty="0">
                <a:latin typeface="Arial" charset="0"/>
                <a:cs typeface="+mn-cs"/>
              </a:rPr>
              <a:t> </a:t>
            </a:r>
            <a:endParaRPr lang="es-ES" sz="3200" i="1" dirty="0">
              <a:latin typeface="Arial" charset="0"/>
              <a:cs typeface="+mn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979613" y="2420888"/>
            <a:ext cx="539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s-MX" altLang="es-MX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2484438" y="2439938"/>
            <a:ext cx="923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s-MX" alt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3276600" y="2439938"/>
            <a:ext cx="1284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y = </a:t>
            </a:r>
            <a:r>
              <a:rPr lang="es-MX" altLang="es-MX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alt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4392613" y="2420888"/>
            <a:ext cx="4333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reemplazando en la ecuación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1979613" y="2943176"/>
            <a:ext cx="220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MX" altLang="es-MX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-2 (</a:t>
            </a:r>
            <a:r>
              <a:rPr lang="es-MX" altLang="es-MX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altLang="es-MX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+ 3,</a:t>
            </a:r>
          </a:p>
        </p:txBody>
      </p:sp>
      <p:sp>
        <p:nvSpPr>
          <p:cNvPr id="11" name="10 CuadroTexto"/>
          <p:cNvSpPr txBox="1">
            <a:spLocks noChangeArrowheads="1"/>
          </p:cNvSpPr>
          <p:nvPr/>
        </p:nvSpPr>
        <p:spPr bwMode="auto">
          <a:xfrm>
            <a:off x="3995738" y="2924126"/>
            <a:ext cx="489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cumple (enunciado verdadero)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946400" y="3374976"/>
            <a:ext cx="5154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>
                <a:latin typeface="Times New Roman" panose="02020603050405020304" pitchFamily="18" charset="0"/>
                <a:cs typeface="Times New Roman" panose="02020603050405020304" pitchFamily="18" charset="0"/>
              </a:rPr>
              <a:t>A(0;3) es solución de la ecuación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2484438" y="4062216"/>
            <a:ext cx="484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</a:t>
            </a: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2484438" y="4484491"/>
            <a:ext cx="623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2503488" y="4925816"/>
            <a:ext cx="4841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2484438" y="5406829"/>
            <a:ext cx="484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MX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</a:t>
            </a:r>
            <a:endParaRPr lang="es-MX" altLang="es-MX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20 Imagen" descr="s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5" y="1582738"/>
            <a:ext cx="5472113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A6625DAF-7D7A-4DC4-8BF0-39ED83F5DF88}" type="slidenum">
              <a:rPr lang="es-ES_tradnl" altLang="es-PE"/>
              <a:pPr algn="ctr"/>
              <a:t>14</a:t>
            </a:fld>
            <a:endParaRPr lang="es-ES_tradnl" altLang="es-PE" dirty="0"/>
          </a:p>
        </p:txBody>
      </p:sp>
      <p:sp>
        <p:nvSpPr>
          <p:cNvPr id="29700" name="Text Box 17"/>
          <p:cNvSpPr txBox="1">
            <a:spLocks noChangeArrowheads="1"/>
          </p:cNvSpPr>
          <p:nvPr/>
        </p:nvSpPr>
        <p:spPr bwMode="auto">
          <a:xfrm>
            <a:off x="304800" y="1901825"/>
            <a:ext cx="1919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Tabulación: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11188" y="549275"/>
            <a:ext cx="789463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" altLang="es-PE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 la gráfica de la ecuación:</a:t>
            </a:r>
          </a:p>
        </p:txBody>
      </p:sp>
      <p:graphicFrame>
        <p:nvGraphicFramePr>
          <p:cNvPr id="89" name="88 Tabla"/>
          <p:cNvGraphicFramePr>
            <a:graphicFrameLocks noGrp="1"/>
          </p:cNvGraphicFramePr>
          <p:nvPr/>
        </p:nvGraphicFramePr>
        <p:xfrm>
          <a:off x="352425" y="2462213"/>
          <a:ext cx="2503488" cy="1111250"/>
        </p:xfrm>
        <a:graphic>
          <a:graphicData uri="http://schemas.openxmlformats.org/drawingml/2006/table">
            <a:tbl>
              <a:tblPr/>
              <a:tblGrid>
                <a:gridCol w="41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7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s-MX" sz="24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s-P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P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P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P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P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P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s-MX" sz="2400" i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s-P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MX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MX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MX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MX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5580" algn="l"/>
                        </a:tabLst>
                        <a:defRPr/>
                      </a:pPr>
                      <a:endParaRPr lang="es-MX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99" marR="68599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79 CuadroTexto"/>
          <p:cNvSpPr txBox="1">
            <a:spLocks noChangeArrowheads="1"/>
          </p:cNvSpPr>
          <p:nvPr/>
        </p:nvSpPr>
        <p:spPr bwMode="auto">
          <a:xfrm>
            <a:off x="4238625" y="1843088"/>
            <a:ext cx="1087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(-2;7)</a:t>
            </a:r>
          </a:p>
        </p:txBody>
      </p:sp>
      <p:sp>
        <p:nvSpPr>
          <p:cNvPr id="81" name="80 CuadroTexto"/>
          <p:cNvSpPr txBox="1">
            <a:spLocks noChangeArrowheads="1"/>
          </p:cNvSpPr>
          <p:nvPr/>
        </p:nvSpPr>
        <p:spPr bwMode="auto">
          <a:xfrm>
            <a:off x="4970463" y="2954338"/>
            <a:ext cx="1089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(0;3)</a:t>
            </a:r>
          </a:p>
        </p:txBody>
      </p:sp>
      <p:sp>
        <p:nvSpPr>
          <p:cNvPr id="82" name="81 CuadroTexto"/>
          <p:cNvSpPr txBox="1">
            <a:spLocks noChangeArrowheads="1"/>
          </p:cNvSpPr>
          <p:nvPr/>
        </p:nvSpPr>
        <p:spPr bwMode="auto">
          <a:xfrm>
            <a:off x="6334125" y="4287838"/>
            <a:ext cx="108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(2;-1)</a:t>
            </a:r>
          </a:p>
        </p:txBody>
      </p:sp>
      <p:sp>
        <p:nvSpPr>
          <p:cNvPr id="83" name="82 CuadroTexto"/>
          <p:cNvSpPr txBox="1">
            <a:spLocks noChangeArrowheads="1"/>
          </p:cNvSpPr>
          <p:nvPr/>
        </p:nvSpPr>
        <p:spPr bwMode="auto">
          <a:xfrm>
            <a:off x="4579938" y="2387600"/>
            <a:ext cx="1087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(-1;5)</a:t>
            </a:r>
          </a:p>
        </p:txBody>
      </p:sp>
      <p:sp>
        <p:nvSpPr>
          <p:cNvPr id="84" name="83 CuadroTexto"/>
          <p:cNvSpPr txBox="1">
            <a:spLocks noChangeArrowheads="1"/>
          </p:cNvSpPr>
          <p:nvPr/>
        </p:nvSpPr>
        <p:spPr bwMode="auto">
          <a:xfrm>
            <a:off x="6016625" y="3490913"/>
            <a:ext cx="1087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(1;1)</a:t>
            </a:r>
          </a:p>
        </p:txBody>
      </p:sp>
      <p:sp>
        <p:nvSpPr>
          <p:cNvPr id="85" name="84 CuadroTexto"/>
          <p:cNvSpPr txBox="1">
            <a:spLocks noChangeArrowheads="1"/>
          </p:cNvSpPr>
          <p:nvPr/>
        </p:nvSpPr>
        <p:spPr bwMode="auto">
          <a:xfrm>
            <a:off x="5703888" y="4687888"/>
            <a:ext cx="987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(1;-2)</a:t>
            </a:r>
          </a:p>
        </p:txBody>
      </p:sp>
      <p:cxnSp>
        <p:nvCxnSpPr>
          <p:cNvPr id="87" name="86 Conector angular"/>
          <p:cNvCxnSpPr/>
          <p:nvPr/>
        </p:nvCxnSpPr>
        <p:spPr>
          <a:xfrm flipV="1">
            <a:off x="2627313" y="4714875"/>
            <a:ext cx="3308350" cy="1104900"/>
          </a:xfrm>
          <a:prstGeom prst="bentConnector3">
            <a:avLst>
              <a:gd name="adj1" fmla="val 50000"/>
            </a:avLst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>
            <a:spLocks noChangeArrowheads="1"/>
          </p:cNvSpPr>
          <p:nvPr/>
        </p:nvSpPr>
        <p:spPr bwMode="auto">
          <a:xfrm>
            <a:off x="304800" y="5356225"/>
            <a:ext cx="23796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 b="1" dirty="0"/>
              <a:t>¿El punto (1, -2) pertenece a la gráfica?</a:t>
            </a:r>
          </a:p>
        </p:txBody>
      </p:sp>
      <p:sp>
        <p:nvSpPr>
          <p:cNvPr id="23" name="AutoShape 96"/>
          <p:cNvSpPr>
            <a:spLocks noChangeArrowheads="1"/>
          </p:cNvSpPr>
          <p:nvPr/>
        </p:nvSpPr>
        <p:spPr bwMode="auto">
          <a:xfrm>
            <a:off x="5102225" y="2001838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4" name="AutoShape 96"/>
          <p:cNvSpPr>
            <a:spLocks noChangeArrowheads="1"/>
          </p:cNvSpPr>
          <p:nvPr/>
        </p:nvSpPr>
        <p:spPr bwMode="auto">
          <a:xfrm>
            <a:off x="5400675" y="2589213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5" name="AutoShape 96"/>
          <p:cNvSpPr>
            <a:spLocks noChangeArrowheads="1"/>
          </p:cNvSpPr>
          <p:nvPr/>
        </p:nvSpPr>
        <p:spPr bwMode="auto">
          <a:xfrm>
            <a:off x="5697538" y="3192463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6" name="AutoShape 96"/>
          <p:cNvSpPr>
            <a:spLocks noChangeArrowheads="1"/>
          </p:cNvSpPr>
          <p:nvPr/>
        </p:nvSpPr>
        <p:spPr bwMode="auto">
          <a:xfrm>
            <a:off x="5988050" y="3773488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7" name="AutoShape 96"/>
          <p:cNvSpPr>
            <a:spLocks noChangeArrowheads="1"/>
          </p:cNvSpPr>
          <p:nvPr/>
        </p:nvSpPr>
        <p:spPr bwMode="auto">
          <a:xfrm>
            <a:off x="6292850" y="4367213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cxnSp>
        <p:nvCxnSpPr>
          <p:cNvPr id="29" name="28 Conector recto"/>
          <p:cNvCxnSpPr/>
          <p:nvPr/>
        </p:nvCxnSpPr>
        <p:spPr>
          <a:xfrm>
            <a:off x="4905375" y="1582738"/>
            <a:ext cx="2592000" cy="50760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96"/>
          <p:cNvSpPr>
            <a:spLocks noChangeArrowheads="1"/>
          </p:cNvSpPr>
          <p:nvPr/>
        </p:nvSpPr>
        <p:spPr bwMode="auto">
          <a:xfrm>
            <a:off x="5988050" y="4643438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43" name="Objeto 31"/>
              <p:cNvSpPr txBox="1"/>
              <p:nvPr/>
            </p:nvSpPr>
            <p:spPr bwMode="auto">
              <a:xfrm>
                <a:off x="5600700" y="752475"/>
                <a:ext cx="1858963" cy="512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29743" name="Obje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0700" y="752475"/>
                <a:ext cx="1858963" cy="512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to 32"/>
              <p:cNvSpPr txBox="1"/>
              <p:nvPr/>
            </p:nvSpPr>
            <p:spPr bwMode="auto">
              <a:xfrm>
                <a:off x="735013" y="2566988"/>
                <a:ext cx="447675" cy="352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3" name="Obje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013" y="2566988"/>
                <a:ext cx="447675" cy="352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to 33"/>
              <p:cNvSpPr txBox="1"/>
              <p:nvPr/>
            </p:nvSpPr>
            <p:spPr bwMode="auto">
              <a:xfrm>
                <a:off x="1201738" y="2557463"/>
                <a:ext cx="447675" cy="352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4" name="Obje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1738" y="2557463"/>
                <a:ext cx="447675" cy="352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to 34"/>
              <p:cNvSpPr txBox="1"/>
              <p:nvPr/>
            </p:nvSpPr>
            <p:spPr bwMode="auto">
              <a:xfrm>
                <a:off x="1708150" y="2559050"/>
                <a:ext cx="287338" cy="384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5" name="Obje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8150" y="2559050"/>
                <a:ext cx="287338" cy="384175"/>
              </a:xfrm>
              <a:prstGeom prst="rect">
                <a:avLst/>
              </a:prstGeom>
              <a:blipFill>
                <a:blip r:embed="rId7"/>
                <a:stretch>
                  <a:fillRect r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to 35"/>
              <p:cNvSpPr txBox="1"/>
              <p:nvPr/>
            </p:nvSpPr>
            <p:spPr bwMode="auto">
              <a:xfrm>
                <a:off x="2554288" y="2551113"/>
                <a:ext cx="287337" cy="3508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6" name="Obje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4288" y="2551113"/>
                <a:ext cx="287337" cy="3508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to 36"/>
              <p:cNvSpPr txBox="1"/>
              <p:nvPr/>
            </p:nvSpPr>
            <p:spPr bwMode="auto">
              <a:xfrm>
                <a:off x="2165350" y="2557463"/>
                <a:ext cx="222250" cy="352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7" name="Obje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5350" y="2557463"/>
                <a:ext cx="222250" cy="352425"/>
              </a:xfrm>
              <a:prstGeom prst="rect">
                <a:avLst/>
              </a:prstGeom>
              <a:blipFill>
                <a:blip r:embed="rId9"/>
                <a:stretch>
                  <a:fillRect r="-270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bjeto 37"/>
              <p:cNvSpPr txBox="1"/>
              <p:nvPr/>
            </p:nvSpPr>
            <p:spPr bwMode="auto">
              <a:xfrm>
                <a:off x="869950" y="3119438"/>
                <a:ext cx="288925" cy="384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8" name="Obje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950" y="3119438"/>
                <a:ext cx="288925" cy="384175"/>
              </a:xfrm>
              <a:prstGeom prst="rect">
                <a:avLst/>
              </a:prstGeom>
              <a:blipFill>
                <a:blip r:embed="rId10"/>
                <a:stretch>
                  <a:fillRect r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to 38"/>
              <p:cNvSpPr txBox="1"/>
              <p:nvPr/>
            </p:nvSpPr>
            <p:spPr bwMode="auto">
              <a:xfrm>
                <a:off x="1328738" y="3109913"/>
                <a:ext cx="254000" cy="384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9" name="Obje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8738" y="3109913"/>
                <a:ext cx="254000" cy="384175"/>
              </a:xfrm>
              <a:prstGeom prst="rect">
                <a:avLst/>
              </a:prstGeom>
              <a:blipFill>
                <a:blip r:embed="rId11"/>
                <a:stretch>
                  <a:fillRect r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to 39"/>
              <p:cNvSpPr txBox="1"/>
              <p:nvPr/>
            </p:nvSpPr>
            <p:spPr bwMode="auto">
              <a:xfrm>
                <a:off x="1747838" y="3090863"/>
                <a:ext cx="257175" cy="3841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40" name="Obje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838" y="3090863"/>
                <a:ext cx="257175" cy="384175"/>
              </a:xfrm>
              <a:prstGeom prst="rect">
                <a:avLst/>
              </a:prstGeom>
              <a:blipFill>
                <a:blip r:embed="rId12"/>
                <a:stretch>
                  <a:fillRect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to 40"/>
              <p:cNvSpPr txBox="1"/>
              <p:nvPr/>
            </p:nvSpPr>
            <p:spPr bwMode="auto">
              <a:xfrm>
                <a:off x="2165350" y="3095625"/>
                <a:ext cx="222250" cy="352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41" name="Obje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65350" y="3095625"/>
                <a:ext cx="222250" cy="352425"/>
              </a:xfrm>
              <a:prstGeom prst="rect">
                <a:avLst/>
              </a:prstGeom>
              <a:blipFill>
                <a:blip r:embed="rId13"/>
                <a:stretch>
                  <a:fillRect r="-270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to 41"/>
              <p:cNvSpPr txBox="1"/>
              <p:nvPr/>
            </p:nvSpPr>
            <p:spPr bwMode="auto">
              <a:xfrm>
                <a:off x="2403475" y="3089275"/>
                <a:ext cx="447675" cy="3508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42" name="Obje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475" y="3089275"/>
                <a:ext cx="447675" cy="35083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87 CuadroTexto"/>
          <p:cNvSpPr txBox="1">
            <a:spLocks noChangeArrowheads="1"/>
          </p:cNvSpPr>
          <p:nvPr/>
        </p:nvSpPr>
        <p:spPr bwMode="auto">
          <a:xfrm>
            <a:off x="227013" y="5418138"/>
            <a:ext cx="23796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1600" b="1" dirty="0"/>
              <a:t>No, porque no satisface la ecuación.</a:t>
            </a:r>
          </a:p>
        </p:txBody>
      </p:sp>
    </p:spTree>
    <p:extLst>
      <p:ext uri="{BB962C8B-B14F-4D97-AF65-F5344CB8AC3E}">
        <p14:creationId xmlns:p14="http://schemas.microsoft.com/office/powerpoint/2010/main" val="92721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88" grpId="0"/>
      <p:bldP spid="88" grpId="1"/>
      <p:bldP spid="23" grpId="0" animBg="1"/>
      <p:bldP spid="24" grpId="0" animBg="1"/>
      <p:bldP spid="25" grpId="0" animBg="1" autoUpdateAnimBg="0"/>
      <p:bldP spid="26" grpId="0" animBg="1" autoUpdateAnimBg="0"/>
      <p:bldP spid="27" grpId="0" animBg="1" autoUpdateAnimBg="0"/>
      <p:bldP spid="30" grpId="0" animBg="1" autoUpdateAnimBg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t="10593" r="15379" b="18941"/>
          <a:stretch>
            <a:fillRect/>
          </a:stretch>
        </p:blipFill>
        <p:spPr>
          <a:xfrm>
            <a:off x="357188" y="1760538"/>
            <a:ext cx="2827337" cy="3189287"/>
          </a:xfrm>
        </p:spPr>
      </p:pic>
      <p:sp>
        <p:nvSpPr>
          <p:cNvPr id="1229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7AEDC759-5B1C-4CD5-B31A-D4CDB9F55B8C}" type="slidenum">
              <a:rPr lang="es-ES_tradnl" altLang="es-PE"/>
              <a:pPr algn="ctr"/>
              <a:t>15</a:t>
            </a:fld>
            <a:endParaRPr lang="es-ES_tradnl" altLang="es-PE" dirty="0"/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t="7756" r="42673" b="26802"/>
          <a:stretch>
            <a:fillRect/>
          </a:stretch>
        </p:blipFill>
        <p:spPr bwMode="auto">
          <a:xfrm>
            <a:off x="3295650" y="1768475"/>
            <a:ext cx="2636838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684213" y="549275"/>
            <a:ext cx="7337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PE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Interceptos con los ejes coordenados</a:t>
            </a:r>
            <a:endParaRPr lang="en-US" altLang="es-PE" sz="36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1146175" y="3425825"/>
            <a:ext cx="333375" cy="4206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1420813" y="4003675"/>
            <a:ext cx="292100" cy="3778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2030413" y="3975100"/>
            <a:ext cx="347662" cy="4222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476250" y="5138738"/>
            <a:ext cx="2714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600" b="1"/>
              <a:t>Intersección con eje Y : 	(0;1)</a:t>
            </a:r>
            <a:r>
              <a:rPr lang="es-MX" altLang="es-PE" sz="1200" b="1"/>
              <a:t> </a:t>
            </a:r>
            <a:endParaRPr lang="es-ES" altLang="es-PE" sz="1200" b="1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449263" y="5727700"/>
            <a:ext cx="2438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PE" sz="1600" b="1"/>
              <a:t>Intersección con eje X:        (</a:t>
            </a:r>
            <a:r>
              <a:rPr lang="es-MX" altLang="es-PE" sz="1600" b="1" i="1"/>
              <a:t>a</a:t>
            </a:r>
            <a:r>
              <a:rPr lang="es-MX" altLang="es-PE" sz="1600" b="1"/>
              <a:t>; 0)   y   (2,0)</a:t>
            </a:r>
            <a:endParaRPr lang="es-ES" altLang="es-PE" sz="1600" b="1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397250" y="5181600"/>
            <a:ext cx="2714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600" b="1"/>
              <a:t>Intersección con eje Y : 	(0;2)</a:t>
            </a:r>
            <a:r>
              <a:rPr lang="es-MX" altLang="es-PE" sz="1200" b="1"/>
              <a:t> </a:t>
            </a:r>
            <a:endParaRPr lang="es-ES" altLang="es-PE" sz="1200" b="1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4803775" y="2974975"/>
            <a:ext cx="333375" cy="4206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3352800" y="5756275"/>
            <a:ext cx="25447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PE" sz="1600" b="1"/>
              <a:t>Intersección con eje X :      (-2;0)</a:t>
            </a:r>
            <a:r>
              <a:rPr lang="es-MX" altLang="es-PE" sz="1200" b="1"/>
              <a:t> </a:t>
            </a:r>
            <a:endParaRPr lang="es-ES" altLang="es-PE" sz="1200" b="1"/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3656013" y="4049713"/>
            <a:ext cx="333375" cy="4206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pic>
        <p:nvPicPr>
          <p:cNvPr id="58386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0" r="13072" b="19441"/>
          <a:stretch>
            <a:fillRect/>
          </a:stretch>
        </p:blipFill>
        <p:spPr bwMode="auto">
          <a:xfrm>
            <a:off x="6013450" y="1800225"/>
            <a:ext cx="295592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Oval 20"/>
          <p:cNvSpPr>
            <a:spLocks noChangeArrowheads="1"/>
          </p:cNvSpPr>
          <p:nvPr/>
        </p:nvSpPr>
        <p:spPr bwMode="auto">
          <a:xfrm>
            <a:off x="7213600" y="3046413"/>
            <a:ext cx="333375" cy="4206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6226175" y="5153025"/>
            <a:ext cx="2714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600" b="1"/>
              <a:t>Intersección con eje Y : 	(0;1)</a:t>
            </a:r>
            <a:r>
              <a:rPr lang="es-MX" altLang="es-PE" sz="1200" b="1"/>
              <a:t> </a:t>
            </a:r>
            <a:endParaRPr lang="es-ES" altLang="es-PE" sz="1200" b="1"/>
          </a:p>
        </p:txBody>
      </p:sp>
      <p:sp>
        <p:nvSpPr>
          <p:cNvPr id="58390" name="Oval 22"/>
          <p:cNvSpPr>
            <a:spLocks noChangeArrowheads="1"/>
          </p:cNvSpPr>
          <p:nvPr/>
        </p:nvSpPr>
        <p:spPr bwMode="auto">
          <a:xfrm>
            <a:off x="8258175" y="3640138"/>
            <a:ext cx="333375" cy="4206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6242050" y="5756275"/>
            <a:ext cx="29019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600" b="1"/>
              <a:t>Intersección con eje X : 	(3;0)</a:t>
            </a:r>
            <a:r>
              <a:rPr lang="es-MX" altLang="es-PE" sz="1200" b="1"/>
              <a:t> </a:t>
            </a:r>
            <a:endParaRPr lang="es-ES" altLang="es-PE" sz="1200" b="1"/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3005138" y="3873500"/>
            <a:ext cx="347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400"/>
              <a:t>x</a:t>
            </a:r>
            <a:endParaRPr lang="es-ES" altLang="es-PE" sz="1400"/>
          </a:p>
        </p:txBody>
      </p:sp>
      <p:sp>
        <p:nvSpPr>
          <p:cNvPr id="58414" name="Text Box 46"/>
          <p:cNvSpPr txBox="1">
            <a:spLocks noChangeArrowheads="1"/>
          </p:cNvSpPr>
          <p:nvPr/>
        </p:nvSpPr>
        <p:spPr bwMode="auto">
          <a:xfrm>
            <a:off x="5689600" y="3989388"/>
            <a:ext cx="347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400"/>
              <a:t>x</a:t>
            </a:r>
            <a:endParaRPr lang="es-ES" altLang="es-PE" sz="1400"/>
          </a:p>
        </p:txBody>
      </p:sp>
      <p:sp>
        <p:nvSpPr>
          <p:cNvPr id="58415" name="Text Box 47"/>
          <p:cNvSpPr txBox="1">
            <a:spLocks noChangeArrowheads="1"/>
          </p:cNvSpPr>
          <p:nvPr/>
        </p:nvSpPr>
        <p:spPr bwMode="auto">
          <a:xfrm>
            <a:off x="8796338" y="3597275"/>
            <a:ext cx="347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400"/>
              <a:t>x</a:t>
            </a:r>
            <a:endParaRPr lang="es-ES" altLang="es-PE" sz="1400"/>
          </a:p>
        </p:txBody>
      </p:sp>
      <p:sp>
        <p:nvSpPr>
          <p:cNvPr id="58416" name="Text Box 48"/>
          <p:cNvSpPr txBox="1">
            <a:spLocks noChangeArrowheads="1"/>
          </p:cNvSpPr>
          <p:nvPr/>
        </p:nvSpPr>
        <p:spPr bwMode="auto">
          <a:xfrm>
            <a:off x="1292225" y="1579563"/>
            <a:ext cx="347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400"/>
              <a:t>Y</a:t>
            </a:r>
            <a:endParaRPr lang="es-ES" altLang="es-PE" sz="1400"/>
          </a:p>
        </p:txBody>
      </p:sp>
      <p:sp>
        <p:nvSpPr>
          <p:cNvPr id="58417" name="Text Box 49"/>
          <p:cNvSpPr txBox="1">
            <a:spLocks noChangeArrowheads="1"/>
          </p:cNvSpPr>
          <p:nvPr/>
        </p:nvSpPr>
        <p:spPr bwMode="auto">
          <a:xfrm>
            <a:off x="4730750" y="1652588"/>
            <a:ext cx="347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400"/>
              <a:t>Y</a:t>
            </a:r>
            <a:endParaRPr lang="es-ES" altLang="es-PE" sz="1400"/>
          </a:p>
        </p:txBody>
      </p:sp>
      <p:sp>
        <p:nvSpPr>
          <p:cNvPr id="58418" name="Text Box 50"/>
          <p:cNvSpPr txBox="1">
            <a:spLocks noChangeArrowheads="1"/>
          </p:cNvSpPr>
          <p:nvPr/>
        </p:nvSpPr>
        <p:spPr bwMode="auto">
          <a:xfrm>
            <a:off x="7140575" y="1638300"/>
            <a:ext cx="3476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PE" sz="1400"/>
              <a:t>Y</a:t>
            </a:r>
            <a:endParaRPr lang="es-ES" altLang="es-PE" sz="1400"/>
          </a:p>
        </p:txBody>
      </p:sp>
      <p:sp>
        <p:nvSpPr>
          <p:cNvPr id="28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7" grpId="0" animBg="1"/>
      <p:bldP spid="58378" grpId="0" animBg="1"/>
      <p:bldP spid="58379" grpId="0" animBg="1"/>
      <p:bldP spid="58380" grpId="0"/>
      <p:bldP spid="58381" grpId="0"/>
      <p:bldP spid="58382" grpId="0"/>
      <p:bldP spid="58383" grpId="0" animBg="1"/>
      <p:bldP spid="58384" grpId="0"/>
      <p:bldP spid="58385" grpId="0" animBg="1"/>
      <p:bldP spid="58388" grpId="0" animBg="1"/>
      <p:bldP spid="58389" grpId="0"/>
      <p:bldP spid="58390" grpId="0" animBg="1"/>
      <p:bldP spid="58391" grpId="0"/>
      <p:bldP spid="58413" grpId="0"/>
      <p:bldP spid="58414" grpId="0"/>
      <p:bldP spid="58415" grpId="0"/>
      <p:bldP spid="58416" grpId="0"/>
      <p:bldP spid="58417" grpId="0"/>
      <p:bldP spid="584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1C3B0E95-2380-420D-B460-B11291B8D49B}" type="slidenum">
              <a:rPr lang="es-ES_tradnl" altLang="es-PE"/>
              <a:pPr algn="ctr"/>
              <a:t>16</a:t>
            </a:fld>
            <a:endParaRPr lang="es-ES_tradnl" altLang="es-PE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11188" y="476250"/>
            <a:ext cx="7219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PE" sz="3600">
                <a:solidFill>
                  <a:srgbClr val="FF0000"/>
                </a:solidFill>
              </a:rPr>
              <a:t>I</a:t>
            </a:r>
            <a:r>
              <a:rPr lang="en-US" altLang="es-PE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nterceptos con los ejes coordenados</a:t>
            </a:r>
            <a:endParaRPr lang="en-US" altLang="es-PE" sz="36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90550" y="1689100"/>
            <a:ext cx="80200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Los puntos de intersección de la gráfica de una ecuación con los ejes coordenados </a:t>
            </a:r>
            <a:r>
              <a:rPr lang="es-PE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s-PE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son:</a:t>
            </a:r>
            <a:endParaRPr lang="es-ES" altLang="es-PE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52463" y="3046413"/>
            <a:ext cx="808513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eje </a:t>
            </a:r>
            <a:r>
              <a:rPr lang="es-MX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halla reemplazando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en la ecuación. Es decir, si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entonces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Intercepto: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0)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s-MX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s-MX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eje </a:t>
            </a:r>
            <a:r>
              <a:rPr lang="es-MX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halla reemplazando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en la ecuación. Es decir, si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entonces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altLang="es-P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Intercepto: </a:t>
            </a:r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(0; </a:t>
            </a:r>
            <a:r>
              <a:rPr lang="es-MX" altLang="es-PE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alt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63A22917-79EE-4724-9D01-7B2EAA9FCF82}" type="slidenum">
              <a:rPr lang="es-ES_tradnl" altLang="es-PE"/>
              <a:pPr algn="ctr"/>
              <a:t>17</a:t>
            </a:fld>
            <a:endParaRPr lang="es-ES_tradnl" altLang="es-PE"/>
          </a:p>
        </p:txBody>
      </p:sp>
      <p:grpSp>
        <p:nvGrpSpPr>
          <p:cNvPr id="3077" name="Group 32"/>
          <p:cNvGrpSpPr>
            <a:grpSpLocks noChangeAspect="1"/>
          </p:cNvGrpSpPr>
          <p:nvPr/>
        </p:nvGrpSpPr>
        <p:grpSpPr bwMode="auto">
          <a:xfrm>
            <a:off x="3582988" y="1939925"/>
            <a:ext cx="4772025" cy="4308475"/>
            <a:chOff x="2257" y="1222"/>
            <a:chExt cx="3006" cy="2714"/>
          </a:xfrm>
        </p:grpSpPr>
        <p:sp>
          <p:nvSpPr>
            <p:cNvPr id="3110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257" y="1222"/>
              <a:ext cx="3006" cy="2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1" name="Line 33"/>
            <p:cNvSpPr>
              <a:spLocks noChangeShapeType="1"/>
            </p:cNvSpPr>
            <p:nvPr/>
          </p:nvSpPr>
          <p:spPr bwMode="auto">
            <a:xfrm>
              <a:off x="2257" y="3783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2" name="Line 34"/>
            <p:cNvSpPr>
              <a:spLocks noChangeShapeType="1"/>
            </p:cNvSpPr>
            <p:nvPr/>
          </p:nvSpPr>
          <p:spPr bwMode="auto">
            <a:xfrm>
              <a:off x="2257" y="3484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3" name="Line 35"/>
            <p:cNvSpPr>
              <a:spLocks noChangeShapeType="1"/>
            </p:cNvSpPr>
            <p:nvPr/>
          </p:nvSpPr>
          <p:spPr bwMode="auto">
            <a:xfrm>
              <a:off x="2257" y="3177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4" name="Line 36"/>
            <p:cNvSpPr>
              <a:spLocks noChangeShapeType="1"/>
            </p:cNvSpPr>
            <p:nvPr/>
          </p:nvSpPr>
          <p:spPr bwMode="auto">
            <a:xfrm>
              <a:off x="2257" y="2878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5" name="Line 37"/>
            <p:cNvSpPr>
              <a:spLocks noChangeShapeType="1"/>
            </p:cNvSpPr>
            <p:nvPr/>
          </p:nvSpPr>
          <p:spPr bwMode="auto">
            <a:xfrm>
              <a:off x="2257" y="2579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6" name="Line 38"/>
            <p:cNvSpPr>
              <a:spLocks noChangeShapeType="1"/>
            </p:cNvSpPr>
            <p:nvPr/>
          </p:nvSpPr>
          <p:spPr bwMode="auto">
            <a:xfrm>
              <a:off x="2257" y="2579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7" name="Line 39"/>
            <p:cNvSpPr>
              <a:spLocks noChangeShapeType="1"/>
            </p:cNvSpPr>
            <p:nvPr/>
          </p:nvSpPr>
          <p:spPr bwMode="auto">
            <a:xfrm>
              <a:off x="2257" y="2280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8" name="Line 40"/>
            <p:cNvSpPr>
              <a:spLocks noChangeShapeType="1"/>
            </p:cNvSpPr>
            <p:nvPr/>
          </p:nvSpPr>
          <p:spPr bwMode="auto">
            <a:xfrm>
              <a:off x="2257" y="1981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19" name="Line 41"/>
            <p:cNvSpPr>
              <a:spLocks noChangeShapeType="1"/>
            </p:cNvSpPr>
            <p:nvPr/>
          </p:nvSpPr>
          <p:spPr bwMode="auto">
            <a:xfrm>
              <a:off x="2257" y="1674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0" name="Line 42"/>
            <p:cNvSpPr>
              <a:spLocks noChangeShapeType="1"/>
            </p:cNvSpPr>
            <p:nvPr/>
          </p:nvSpPr>
          <p:spPr bwMode="auto">
            <a:xfrm>
              <a:off x="2257" y="1375"/>
              <a:ext cx="3006" cy="1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1" name="Line 43"/>
            <p:cNvSpPr>
              <a:spLocks noChangeShapeType="1"/>
            </p:cNvSpPr>
            <p:nvPr/>
          </p:nvSpPr>
          <p:spPr bwMode="auto">
            <a:xfrm>
              <a:off x="2288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2" name="Line 44"/>
            <p:cNvSpPr>
              <a:spLocks noChangeShapeType="1"/>
            </p:cNvSpPr>
            <p:nvPr/>
          </p:nvSpPr>
          <p:spPr bwMode="auto">
            <a:xfrm>
              <a:off x="2587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3" name="Line 45"/>
            <p:cNvSpPr>
              <a:spLocks noChangeShapeType="1"/>
            </p:cNvSpPr>
            <p:nvPr/>
          </p:nvSpPr>
          <p:spPr bwMode="auto">
            <a:xfrm>
              <a:off x="2886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4" name="Line 46"/>
            <p:cNvSpPr>
              <a:spLocks noChangeShapeType="1"/>
            </p:cNvSpPr>
            <p:nvPr/>
          </p:nvSpPr>
          <p:spPr bwMode="auto">
            <a:xfrm>
              <a:off x="3193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5" name="Line 47"/>
            <p:cNvSpPr>
              <a:spLocks noChangeShapeType="1"/>
            </p:cNvSpPr>
            <p:nvPr/>
          </p:nvSpPr>
          <p:spPr bwMode="auto">
            <a:xfrm>
              <a:off x="3492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6" name="Line 48"/>
            <p:cNvSpPr>
              <a:spLocks noChangeShapeType="1"/>
            </p:cNvSpPr>
            <p:nvPr/>
          </p:nvSpPr>
          <p:spPr bwMode="auto">
            <a:xfrm>
              <a:off x="3492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7" name="Line 49"/>
            <p:cNvSpPr>
              <a:spLocks noChangeShapeType="1"/>
            </p:cNvSpPr>
            <p:nvPr/>
          </p:nvSpPr>
          <p:spPr bwMode="auto">
            <a:xfrm>
              <a:off x="3791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8" name="Line 50"/>
            <p:cNvSpPr>
              <a:spLocks noChangeShapeType="1"/>
            </p:cNvSpPr>
            <p:nvPr/>
          </p:nvSpPr>
          <p:spPr bwMode="auto">
            <a:xfrm>
              <a:off x="4090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29" name="Line 51"/>
            <p:cNvSpPr>
              <a:spLocks noChangeShapeType="1"/>
            </p:cNvSpPr>
            <p:nvPr/>
          </p:nvSpPr>
          <p:spPr bwMode="auto">
            <a:xfrm>
              <a:off x="4389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30" name="Line 52"/>
            <p:cNvSpPr>
              <a:spLocks noChangeShapeType="1"/>
            </p:cNvSpPr>
            <p:nvPr/>
          </p:nvSpPr>
          <p:spPr bwMode="auto">
            <a:xfrm>
              <a:off x="4696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31" name="Line 53"/>
            <p:cNvSpPr>
              <a:spLocks noChangeShapeType="1"/>
            </p:cNvSpPr>
            <p:nvPr/>
          </p:nvSpPr>
          <p:spPr bwMode="auto">
            <a:xfrm>
              <a:off x="4995" y="1222"/>
              <a:ext cx="1" cy="2714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32" name="Line 54"/>
            <p:cNvSpPr>
              <a:spLocks noChangeShapeType="1"/>
            </p:cNvSpPr>
            <p:nvPr/>
          </p:nvSpPr>
          <p:spPr bwMode="auto">
            <a:xfrm>
              <a:off x="2257" y="2579"/>
              <a:ext cx="300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33" name="Line 55"/>
            <p:cNvSpPr>
              <a:spLocks noChangeShapeType="1"/>
            </p:cNvSpPr>
            <p:nvPr/>
          </p:nvSpPr>
          <p:spPr bwMode="auto">
            <a:xfrm>
              <a:off x="2288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34" name="Line 56"/>
            <p:cNvSpPr>
              <a:spLocks noChangeShapeType="1"/>
            </p:cNvSpPr>
            <p:nvPr/>
          </p:nvSpPr>
          <p:spPr bwMode="auto">
            <a:xfrm>
              <a:off x="2587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35" name="Rectangle 57"/>
            <p:cNvSpPr>
              <a:spLocks noChangeArrowheads="1"/>
            </p:cNvSpPr>
            <p:nvPr/>
          </p:nvSpPr>
          <p:spPr bwMode="auto">
            <a:xfrm>
              <a:off x="2525" y="2617"/>
              <a:ext cx="2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-3</a:t>
              </a:r>
              <a:endParaRPr lang="es-ES" altLang="es-PE"/>
            </a:p>
          </p:txBody>
        </p:sp>
        <p:sp>
          <p:nvSpPr>
            <p:cNvPr id="3136" name="Line 58"/>
            <p:cNvSpPr>
              <a:spLocks noChangeShapeType="1"/>
            </p:cNvSpPr>
            <p:nvPr/>
          </p:nvSpPr>
          <p:spPr bwMode="auto">
            <a:xfrm>
              <a:off x="2886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37" name="Rectangle 59"/>
            <p:cNvSpPr>
              <a:spLocks noChangeArrowheads="1"/>
            </p:cNvSpPr>
            <p:nvPr/>
          </p:nvSpPr>
          <p:spPr bwMode="auto">
            <a:xfrm>
              <a:off x="2824" y="2617"/>
              <a:ext cx="2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-2</a:t>
              </a:r>
              <a:endParaRPr lang="es-ES" altLang="es-PE"/>
            </a:p>
          </p:txBody>
        </p:sp>
        <p:sp>
          <p:nvSpPr>
            <p:cNvPr id="3138" name="Line 60"/>
            <p:cNvSpPr>
              <a:spLocks noChangeShapeType="1"/>
            </p:cNvSpPr>
            <p:nvPr/>
          </p:nvSpPr>
          <p:spPr bwMode="auto">
            <a:xfrm>
              <a:off x="3193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39" name="Rectangle 61"/>
            <p:cNvSpPr>
              <a:spLocks noChangeArrowheads="1"/>
            </p:cNvSpPr>
            <p:nvPr/>
          </p:nvSpPr>
          <p:spPr bwMode="auto">
            <a:xfrm>
              <a:off x="3131" y="2617"/>
              <a:ext cx="2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-1</a:t>
              </a:r>
              <a:endParaRPr lang="es-ES" altLang="es-PE"/>
            </a:p>
          </p:txBody>
        </p:sp>
        <p:sp>
          <p:nvSpPr>
            <p:cNvPr id="3140" name="Line 62"/>
            <p:cNvSpPr>
              <a:spLocks noChangeShapeType="1"/>
            </p:cNvSpPr>
            <p:nvPr/>
          </p:nvSpPr>
          <p:spPr bwMode="auto">
            <a:xfrm>
              <a:off x="3492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41" name="Line 63"/>
            <p:cNvSpPr>
              <a:spLocks noChangeShapeType="1"/>
            </p:cNvSpPr>
            <p:nvPr/>
          </p:nvSpPr>
          <p:spPr bwMode="auto">
            <a:xfrm>
              <a:off x="3791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42" name="Rectangle 64"/>
            <p:cNvSpPr>
              <a:spLocks noChangeArrowheads="1"/>
            </p:cNvSpPr>
            <p:nvPr/>
          </p:nvSpPr>
          <p:spPr bwMode="auto">
            <a:xfrm>
              <a:off x="3760" y="2617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1</a:t>
              </a:r>
              <a:endParaRPr lang="es-ES" altLang="es-PE"/>
            </a:p>
          </p:txBody>
        </p:sp>
        <p:sp>
          <p:nvSpPr>
            <p:cNvPr id="3143" name="Line 65"/>
            <p:cNvSpPr>
              <a:spLocks noChangeShapeType="1"/>
            </p:cNvSpPr>
            <p:nvPr/>
          </p:nvSpPr>
          <p:spPr bwMode="auto">
            <a:xfrm>
              <a:off x="4090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44" name="Rectangle 66"/>
            <p:cNvSpPr>
              <a:spLocks noChangeArrowheads="1"/>
            </p:cNvSpPr>
            <p:nvPr/>
          </p:nvSpPr>
          <p:spPr bwMode="auto">
            <a:xfrm>
              <a:off x="4059" y="2617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2</a:t>
              </a:r>
              <a:endParaRPr lang="es-ES" altLang="es-PE"/>
            </a:p>
          </p:txBody>
        </p:sp>
        <p:sp>
          <p:nvSpPr>
            <p:cNvPr id="3145" name="Line 67"/>
            <p:cNvSpPr>
              <a:spLocks noChangeShapeType="1"/>
            </p:cNvSpPr>
            <p:nvPr/>
          </p:nvSpPr>
          <p:spPr bwMode="auto">
            <a:xfrm>
              <a:off x="4389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46" name="Rectangle 68"/>
            <p:cNvSpPr>
              <a:spLocks noChangeArrowheads="1"/>
            </p:cNvSpPr>
            <p:nvPr/>
          </p:nvSpPr>
          <p:spPr bwMode="auto">
            <a:xfrm>
              <a:off x="4358" y="2617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3</a:t>
              </a:r>
              <a:endParaRPr lang="es-ES" altLang="es-PE"/>
            </a:p>
          </p:txBody>
        </p:sp>
        <p:sp>
          <p:nvSpPr>
            <p:cNvPr id="3147" name="Line 69"/>
            <p:cNvSpPr>
              <a:spLocks noChangeShapeType="1"/>
            </p:cNvSpPr>
            <p:nvPr/>
          </p:nvSpPr>
          <p:spPr bwMode="auto">
            <a:xfrm>
              <a:off x="4696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48" name="Rectangle 70"/>
            <p:cNvSpPr>
              <a:spLocks noChangeArrowheads="1"/>
            </p:cNvSpPr>
            <p:nvPr/>
          </p:nvSpPr>
          <p:spPr bwMode="auto">
            <a:xfrm>
              <a:off x="4665" y="2617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4</a:t>
              </a:r>
              <a:endParaRPr lang="es-ES" altLang="es-PE"/>
            </a:p>
          </p:txBody>
        </p:sp>
        <p:sp>
          <p:nvSpPr>
            <p:cNvPr id="3149" name="Line 71"/>
            <p:cNvSpPr>
              <a:spLocks noChangeShapeType="1"/>
            </p:cNvSpPr>
            <p:nvPr/>
          </p:nvSpPr>
          <p:spPr bwMode="auto">
            <a:xfrm>
              <a:off x="4995" y="2541"/>
              <a:ext cx="1" cy="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50" name="Rectangle 72"/>
            <p:cNvSpPr>
              <a:spLocks noChangeArrowheads="1"/>
            </p:cNvSpPr>
            <p:nvPr/>
          </p:nvSpPr>
          <p:spPr bwMode="auto">
            <a:xfrm>
              <a:off x="4964" y="2617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5</a:t>
              </a:r>
              <a:endParaRPr lang="es-ES" altLang="es-PE"/>
            </a:p>
          </p:txBody>
        </p:sp>
        <p:sp>
          <p:nvSpPr>
            <p:cNvPr id="3151" name="Line 73"/>
            <p:cNvSpPr>
              <a:spLocks noChangeShapeType="1"/>
            </p:cNvSpPr>
            <p:nvPr/>
          </p:nvSpPr>
          <p:spPr bwMode="auto">
            <a:xfrm flipV="1">
              <a:off x="3492" y="1222"/>
              <a:ext cx="1" cy="27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52" name="Line 74"/>
            <p:cNvSpPr>
              <a:spLocks noChangeShapeType="1"/>
            </p:cNvSpPr>
            <p:nvPr/>
          </p:nvSpPr>
          <p:spPr bwMode="auto">
            <a:xfrm>
              <a:off x="3453" y="3783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53" name="Rectangle 75"/>
            <p:cNvSpPr>
              <a:spLocks noChangeArrowheads="1"/>
            </p:cNvSpPr>
            <p:nvPr/>
          </p:nvSpPr>
          <p:spPr bwMode="auto">
            <a:xfrm>
              <a:off x="3323" y="3721"/>
              <a:ext cx="2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-4</a:t>
              </a:r>
              <a:endParaRPr lang="es-ES" altLang="es-PE"/>
            </a:p>
          </p:txBody>
        </p:sp>
        <p:sp>
          <p:nvSpPr>
            <p:cNvPr id="3154" name="Line 76"/>
            <p:cNvSpPr>
              <a:spLocks noChangeShapeType="1"/>
            </p:cNvSpPr>
            <p:nvPr/>
          </p:nvSpPr>
          <p:spPr bwMode="auto">
            <a:xfrm>
              <a:off x="3453" y="3484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55" name="Rectangle 77"/>
            <p:cNvSpPr>
              <a:spLocks noChangeArrowheads="1"/>
            </p:cNvSpPr>
            <p:nvPr/>
          </p:nvSpPr>
          <p:spPr bwMode="auto">
            <a:xfrm>
              <a:off x="3323" y="3422"/>
              <a:ext cx="2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-3</a:t>
              </a:r>
              <a:endParaRPr lang="es-ES" altLang="es-PE"/>
            </a:p>
          </p:txBody>
        </p:sp>
        <p:sp>
          <p:nvSpPr>
            <p:cNvPr id="3156" name="Line 78"/>
            <p:cNvSpPr>
              <a:spLocks noChangeShapeType="1"/>
            </p:cNvSpPr>
            <p:nvPr/>
          </p:nvSpPr>
          <p:spPr bwMode="auto">
            <a:xfrm>
              <a:off x="3453" y="3177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57" name="Rectangle 79"/>
            <p:cNvSpPr>
              <a:spLocks noChangeArrowheads="1"/>
            </p:cNvSpPr>
            <p:nvPr/>
          </p:nvSpPr>
          <p:spPr bwMode="auto">
            <a:xfrm>
              <a:off x="3323" y="3116"/>
              <a:ext cx="2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-2</a:t>
              </a:r>
              <a:endParaRPr lang="es-ES" altLang="es-PE"/>
            </a:p>
          </p:txBody>
        </p:sp>
        <p:sp>
          <p:nvSpPr>
            <p:cNvPr id="3158" name="Line 80"/>
            <p:cNvSpPr>
              <a:spLocks noChangeShapeType="1"/>
            </p:cNvSpPr>
            <p:nvPr/>
          </p:nvSpPr>
          <p:spPr bwMode="auto">
            <a:xfrm>
              <a:off x="3453" y="2878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59" name="Rectangle 81"/>
            <p:cNvSpPr>
              <a:spLocks noChangeArrowheads="1"/>
            </p:cNvSpPr>
            <p:nvPr/>
          </p:nvSpPr>
          <p:spPr bwMode="auto">
            <a:xfrm>
              <a:off x="3323" y="2817"/>
              <a:ext cx="215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-1</a:t>
              </a:r>
              <a:endParaRPr lang="es-ES" altLang="es-PE"/>
            </a:p>
          </p:txBody>
        </p:sp>
        <p:sp>
          <p:nvSpPr>
            <p:cNvPr id="3160" name="Line 82"/>
            <p:cNvSpPr>
              <a:spLocks noChangeShapeType="1"/>
            </p:cNvSpPr>
            <p:nvPr/>
          </p:nvSpPr>
          <p:spPr bwMode="auto">
            <a:xfrm>
              <a:off x="3453" y="2579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61" name="Line 83"/>
            <p:cNvSpPr>
              <a:spLocks noChangeShapeType="1"/>
            </p:cNvSpPr>
            <p:nvPr/>
          </p:nvSpPr>
          <p:spPr bwMode="auto">
            <a:xfrm>
              <a:off x="3453" y="2280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62" name="Rectangle 84"/>
            <p:cNvSpPr>
              <a:spLocks noChangeArrowheads="1"/>
            </p:cNvSpPr>
            <p:nvPr/>
          </p:nvSpPr>
          <p:spPr bwMode="auto">
            <a:xfrm>
              <a:off x="3392" y="2219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1</a:t>
              </a:r>
              <a:endParaRPr lang="es-ES" altLang="es-PE"/>
            </a:p>
          </p:txBody>
        </p:sp>
        <p:sp>
          <p:nvSpPr>
            <p:cNvPr id="3163" name="Line 85"/>
            <p:cNvSpPr>
              <a:spLocks noChangeShapeType="1"/>
            </p:cNvSpPr>
            <p:nvPr/>
          </p:nvSpPr>
          <p:spPr bwMode="auto">
            <a:xfrm>
              <a:off x="3453" y="1981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64" name="Rectangle 86"/>
            <p:cNvSpPr>
              <a:spLocks noChangeArrowheads="1"/>
            </p:cNvSpPr>
            <p:nvPr/>
          </p:nvSpPr>
          <p:spPr bwMode="auto">
            <a:xfrm>
              <a:off x="3392" y="1920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2</a:t>
              </a:r>
              <a:endParaRPr lang="es-ES" altLang="es-PE"/>
            </a:p>
          </p:txBody>
        </p:sp>
        <p:sp>
          <p:nvSpPr>
            <p:cNvPr id="3165" name="Line 87"/>
            <p:cNvSpPr>
              <a:spLocks noChangeShapeType="1"/>
            </p:cNvSpPr>
            <p:nvPr/>
          </p:nvSpPr>
          <p:spPr bwMode="auto">
            <a:xfrm>
              <a:off x="3453" y="1674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66" name="Rectangle 88"/>
            <p:cNvSpPr>
              <a:spLocks noChangeArrowheads="1"/>
            </p:cNvSpPr>
            <p:nvPr/>
          </p:nvSpPr>
          <p:spPr bwMode="auto">
            <a:xfrm>
              <a:off x="3392" y="1613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3</a:t>
              </a:r>
              <a:endParaRPr lang="es-ES" altLang="es-PE"/>
            </a:p>
          </p:txBody>
        </p:sp>
        <p:sp>
          <p:nvSpPr>
            <p:cNvPr id="3167" name="Line 89"/>
            <p:cNvSpPr>
              <a:spLocks noChangeShapeType="1"/>
            </p:cNvSpPr>
            <p:nvPr/>
          </p:nvSpPr>
          <p:spPr bwMode="auto">
            <a:xfrm>
              <a:off x="3453" y="1375"/>
              <a:ext cx="8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168" name="Rectangle 90"/>
            <p:cNvSpPr>
              <a:spLocks noChangeArrowheads="1"/>
            </p:cNvSpPr>
            <p:nvPr/>
          </p:nvSpPr>
          <p:spPr bwMode="auto">
            <a:xfrm>
              <a:off x="3392" y="1314"/>
              <a:ext cx="14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300" b="1">
                  <a:solidFill>
                    <a:srgbClr val="000000"/>
                  </a:solidFill>
                  <a:latin typeface="Symbol" panose="05050102010706020507" pitchFamily="18" charset="2"/>
                </a:rPr>
                <a:t>4</a:t>
              </a:r>
              <a:endParaRPr lang="es-ES" altLang="es-PE"/>
            </a:p>
          </p:txBody>
        </p:sp>
        <p:sp>
          <p:nvSpPr>
            <p:cNvPr id="3169" name="Rectangle 91"/>
            <p:cNvSpPr>
              <a:spLocks noChangeArrowheads="1"/>
            </p:cNvSpPr>
            <p:nvPr/>
          </p:nvSpPr>
          <p:spPr bwMode="auto">
            <a:xfrm>
              <a:off x="5194" y="2525"/>
              <a:ext cx="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000">
                  <a:solidFill>
                    <a:srgbClr val="000000"/>
                  </a:solidFill>
                </a:rPr>
                <a:t>x</a:t>
              </a:r>
              <a:endParaRPr lang="es-ES" altLang="es-PE"/>
            </a:p>
          </p:txBody>
        </p:sp>
        <p:sp>
          <p:nvSpPr>
            <p:cNvPr id="3170" name="Rectangle 92"/>
            <p:cNvSpPr>
              <a:spLocks noChangeArrowheads="1"/>
            </p:cNvSpPr>
            <p:nvPr/>
          </p:nvSpPr>
          <p:spPr bwMode="auto">
            <a:xfrm>
              <a:off x="3476" y="1222"/>
              <a:ext cx="6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es-PE" sz="1000">
                  <a:solidFill>
                    <a:srgbClr val="000000"/>
                  </a:solidFill>
                </a:rPr>
                <a:t>y</a:t>
              </a:r>
              <a:endParaRPr lang="es-ES" altLang="es-PE"/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505075" y="1901825"/>
            <a:ext cx="2820988" cy="830263"/>
            <a:chOff x="1578" y="1198"/>
            <a:chExt cx="1777" cy="523"/>
          </a:xfrm>
        </p:grpSpPr>
        <p:sp>
          <p:nvSpPr>
            <p:cNvPr id="3108" name="Line 4"/>
            <p:cNvSpPr>
              <a:spLocks noChangeShapeType="1"/>
            </p:cNvSpPr>
            <p:nvPr/>
          </p:nvSpPr>
          <p:spPr bwMode="auto">
            <a:xfrm>
              <a:off x="2761" y="1527"/>
              <a:ext cx="594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109" name="Text Box 5"/>
            <p:cNvSpPr txBox="1">
              <a:spLocks noChangeArrowheads="1"/>
            </p:cNvSpPr>
            <p:nvPr/>
          </p:nvSpPr>
          <p:spPr bwMode="auto">
            <a:xfrm>
              <a:off x="1578" y="1198"/>
              <a:ext cx="151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PE" altLang="es-PE">
                  <a:solidFill>
                    <a:srgbClr val="0000FF"/>
                  </a:solidFill>
                </a:rPr>
                <a:t>Intersección con eje </a:t>
              </a:r>
              <a:r>
                <a:rPr lang="es-PE" altLang="es-PE" i="1">
                  <a:solidFill>
                    <a:srgbClr val="0000FF"/>
                  </a:solidFill>
                </a:rPr>
                <a:t>Y</a:t>
              </a: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273800" y="2139950"/>
            <a:ext cx="2392363" cy="1936750"/>
            <a:chOff x="3915" y="1412"/>
            <a:chExt cx="1574" cy="1220"/>
          </a:xfrm>
        </p:grpSpPr>
        <p:sp>
          <p:nvSpPr>
            <p:cNvPr id="3106" name="Line 8"/>
            <p:cNvSpPr>
              <a:spLocks noChangeShapeType="1"/>
            </p:cNvSpPr>
            <p:nvPr/>
          </p:nvSpPr>
          <p:spPr bwMode="auto">
            <a:xfrm flipH="1">
              <a:off x="3915" y="1966"/>
              <a:ext cx="800" cy="6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3107" name="Text Box 9"/>
            <p:cNvSpPr txBox="1">
              <a:spLocks noChangeArrowheads="1"/>
            </p:cNvSpPr>
            <p:nvPr/>
          </p:nvSpPr>
          <p:spPr bwMode="auto">
            <a:xfrm>
              <a:off x="3974" y="1412"/>
              <a:ext cx="151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PE" altLang="es-PE">
                  <a:solidFill>
                    <a:srgbClr val="0000FF"/>
                  </a:solidFill>
                </a:rPr>
                <a:t>Intersección con eje </a:t>
              </a:r>
              <a:r>
                <a:rPr lang="es-PE" altLang="es-PE" i="1">
                  <a:solidFill>
                    <a:srgbClr val="0000FF"/>
                  </a:solidFill>
                </a:rPr>
                <a:t>X</a:t>
              </a:r>
            </a:p>
          </p:txBody>
        </p:sp>
      </p:grpSp>
      <p:sp>
        <p:nvSpPr>
          <p:cNvPr id="3080" name="Text Box 17"/>
          <p:cNvSpPr txBox="1">
            <a:spLocks noChangeArrowheads="1"/>
          </p:cNvSpPr>
          <p:nvPr/>
        </p:nvSpPr>
        <p:spPr bwMode="auto">
          <a:xfrm>
            <a:off x="0" y="2362200"/>
            <a:ext cx="2405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altLang="es-PE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Tabulación</a:t>
            </a:r>
          </a:p>
        </p:txBody>
      </p:sp>
      <p:sp>
        <p:nvSpPr>
          <p:cNvPr id="196635" name="Line 27"/>
          <p:cNvSpPr>
            <a:spLocks noChangeShapeType="1"/>
          </p:cNvSpPr>
          <p:nvPr/>
        </p:nvSpPr>
        <p:spPr bwMode="auto">
          <a:xfrm flipH="1" flipV="1">
            <a:off x="5148064" y="1916832"/>
            <a:ext cx="2220912" cy="436880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96704" name="AutoShape 96"/>
          <p:cNvSpPr>
            <a:spLocks noChangeArrowheads="1"/>
          </p:cNvSpPr>
          <p:nvPr/>
        </p:nvSpPr>
        <p:spPr bwMode="auto">
          <a:xfrm>
            <a:off x="5494338" y="2611438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96705" name="AutoShape 97"/>
          <p:cNvSpPr>
            <a:spLocks noChangeArrowheads="1"/>
          </p:cNvSpPr>
          <p:nvPr/>
        </p:nvSpPr>
        <p:spPr bwMode="auto">
          <a:xfrm>
            <a:off x="6238875" y="4065588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3084" name="Rectangle 4"/>
          <p:cNvSpPr>
            <a:spLocks noChangeArrowheads="1"/>
          </p:cNvSpPr>
          <p:nvPr/>
        </p:nvSpPr>
        <p:spPr bwMode="auto">
          <a:xfrm>
            <a:off x="250825" y="476250"/>
            <a:ext cx="8415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 el </a:t>
            </a:r>
            <a:r>
              <a:rPr lang="es-ES" altLang="es-PE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3b</a:t>
            </a:r>
            <a:r>
              <a:rPr lang="es-ES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halle los interceptos de la gráfica de                             </a:t>
            </a:r>
          </a:p>
          <a:p>
            <a:r>
              <a:rPr lang="es-ES_tradnl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_tradnl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s-MX" altLang="es-PE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 + 3</a:t>
            </a:r>
            <a:r>
              <a:rPr lang="es-ES_tradnl" altLang="es-PE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 los ejes coordenados</a:t>
            </a:r>
            <a:endParaRPr lang="es-ES" altLang="es-PE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88 Tabla"/>
          <p:cNvGraphicFramePr>
            <a:graphicFrameLocks noGrp="1"/>
          </p:cNvGraphicFramePr>
          <p:nvPr/>
        </p:nvGraphicFramePr>
        <p:xfrm>
          <a:off x="482600" y="2965450"/>
          <a:ext cx="1577974" cy="1312863"/>
        </p:xfrm>
        <a:graphic>
          <a:graphicData uri="http://schemas.openxmlformats.org/drawingml/2006/table">
            <a:tbl>
              <a:tblPr/>
              <a:tblGrid>
                <a:gridCol w="40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42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s-MX" sz="2400" i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es-P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60" marR="685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PE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60" marR="685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P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60" marR="6856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r>
                        <a:rPr lang="es-MX" sz="2400" i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es-PE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60" marR="685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MX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60" marR="6856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95580" algn="l"/>
                        </a:tabLst>
                      </a:pPr>
                      <a:endParaRPr lang="es-MX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60" marR="68560" marT="0" marB="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78 CuadroTexto"/>
          <p:cNvSpPr txBox="1">
            <a:spLocks noChangeArrowheads="1"/>
          </p:cNvSpPr>
          <p:nvPr/>
        </p:nvSpPr>
        <p:spPr bwMode="auto">
          <a:xfrm>
            <a:off x="982663" y="38608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3</a:t>
            </a:r>
          </a:p>
        </p:txBody>
      </p:sp>
      <p:sp>
        <p:nvSpPr>
          <p:cNvPr id="81" name="80 CuadroTexto"/>
          <p:cNvSpPr txBox="1">
            <a:spLocks noChangeArrowheads="1"/>
          </p:cNvSpPr>
          <p:nvPr/>
        </p:nvSpPr>
        <p:spPr bwMode="auto">
          <a:xfrm>
            <a:off x="5545138" y="2409825"/>
            <a:ext cx="88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(0;3)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" name="Object 102"/>
              <p:cNvSpPr txBox="1"/>
              <p:nvPr/>
            </p:nvSpPr>
            <p:spPr bwMode="auto">
              <a:xfrm>
                <a:off x="1550988" y="3038475"/>
                <a:ext cx="277812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14438" name="Object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0988" y="3038475"/>
                <a:ext cx="277812" cy="720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9" name="Object 103"/>
              <p:cNvSpPr txBox="1"/>
              <p:nvPr/>
            </p:nvSpPr>
            <p:spPr bwMode="auto">
              <a:xfrm>
                <a:off x="6081713" y="3263900"/>
                <a:ext cx="763587" cy="7905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;0</m:t>
                          </m:r>
                        </m:e>
                      </m:d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14439" name="Object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1713" y="3263900"/>
                <a:ext cx="763587" cy="79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83 CuadroTexto"/>
          <p:cNvSpPr txBox="1">
            <a:spLocks noChangeArrowheads="1"/>
          </p:cNvSpPr>
          <p:nvPr/>
        </p:nvSpPr>
        <p:spPr bwMode="auto">
          <a:xfrm>
            <a:off x="1557338" y="3851275"/>
            <a:ext cx="493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0</a:t>
            </a:r>
          </a:p>
        </p:txBody>
      </p:sp>
      <p:sp>
        <p:nvSpPr>
          <p:cNvPr id="85" name="84 CuadroTexto"/>
          <p:cNvSpPr txBox="1">
            <a:spLocks noChangeArrowheads="1"/>
          </p:cNvSpPr>
          <p:nvPr/>
        </p:nvSpPr>
        <p:spPr bwMode="auto">
          <a:xfrm>
            <a:off x="982663" y="3203575"/>
            <a:ext cx="493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0</a:t>
            </a:r>
          </a:p>
        </p:txBody>
      </p:sp>
      <p:sp>
        <p:nvSpPr>
          <p:cNvPr id="86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704" grpId="0" animBg="1" autoUpdateAnimBg="0"/>
      <p:bldP spid="196705" grpId="0" animBg="1" autoUpdateAnimBg="0"/>
      <p:bldP spid="79" grpId="0"/>
      <p:bldP spid="81" grpId="0"/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5940384" y="4653136"/>
            <a:ext cx="2088000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b="1" dirty="0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TRABAJO EN CLASE</a:t>
            </a:r>
          </a:p>
        </p:txBody>
      </p: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2C3999F0-9EE4-4AAF-B740-C1C715DFBCA1}" type="slidenum">
              <a:rPr lang="es-PE" altLang="es-PE"/>
              <a:pPr algn="ctr"/>
              <a:t>18</a:t>
            </a:fld>
            <a:endParaRPr lang="es-PE" altLang="es-PE"/>
          </a:p>
        </p:txBody>
      </p:sp>
      <p:pic>
        <p:nvPicPr>
          <p:cNvPr id="16394" name="Picture 2" descr="Resultado de imagen para trabajo en cl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1" t="14172" r="19910" b="18915"/>
          <a:stretch/>
        </p:blipFill>
        <p:spPr bwMode="auto">
          <a:xfrm>
            <a:off x="1547664" y="1628801"/>
            <a:ext cx="388843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287984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E39FC27B-FFA1-46D5-8904-428C1004082F}" type="slidenum">
              <a:rPr lang="es-ES_tradnl" altLang="es-PE"/>
              <a:pPr algn="ctr"/>
              <a:t>19</a:t>
            </a:fld>
            <a:endParaRPr lang="es-ES_tradnl" altLang="es-PE"/>
          </a:p>
        </p:txBody>
      </p:sp>
      <p:pic>
        <p:nvPicPr>
          <p:cNvPr id="19459" name="Picture 96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820863"/>
            <a:ext cx="5334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5492750" y="1552575"/>
            <a:ext cx="3462338" cy="998538"/>
            <a:chOff x="3460" y="978"/>
            <a:chExt cx="2181" cy="629"/>
          </a:xfrm>
        </p:grpSpPr>
        <p:sp>
          <p:nvSpPr>
            <p:cNvPr id="19501" name="Line 4"/>
            <p:cNvSpPr>
              <a:spLocks noChangeShapeType="1"/>
            </p:cNvSpPr>
            <p:nvPr/>
          </p:nvSpPr>
          <p:spPr bwMode="auto">
            <a:xfrm flipH="1">
              <a:off x="3460" y="1046"/>
              <a:ext cx="1011" cy="5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19502" name="Text Box 5"/>
            <p:cNvSpPr txBox="1">
              <a:spLocks noChangeArrowheads="1"/>
            </p:cNvSpPr>
            <p:nvPr/>
          </p:nvSpPr>
          <p:spPr bwMode="auto">
            <a:xfrm>
              <a:off x="4334" y="978"/>
              <a:ext cx="130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PE" altLang="es-PE">
                  <a:solidFill>
                    <a:srgbClr val="FF0033"/>
                  </a:solidFill>
                </a:rPr>
                <a:t>Intersección con eje </a:t>
              </a:r>
              <a:r>
                <a:rPr lang="es-PE" altLang="es-PE" i="1">
                  <a:solidFill>
                    <a:srgbClr val="FF0033"/>
                  </a:solidFill>
                </a:rPr>
                <a:t>Y</a:t>
              </a:r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4686300" y="4175125"/>
            <a:ext cx="4457700" cy="1316038"/>
            <a:chOff x="2901" y="2571"/>
            <a:chExt cx="2846" cy="864"/>
          </a:xfrm>
        </p:grpSpPr>
        <p:sp>
          <p:nvSpPr>
            <p:cNvPr id="19498" name="Line 7"/>
            <p:cNvSpPr>
              <a:spLocks noChangeShapeType="1"/>
            </p:cNvSpPr>
            <p:nvPr/>
          </p:nvSpPr>
          <p:spPr bwMode="auto">
            <a:xfrm flipH="1" flipV="1">
              <a:off x="3906" y="2574"/>
              <a:ext cx="668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19499" name="Line 8"/>
            <p:cNvSpPr>
              <a:spLocks noChangeShapeType="1"/>
            </p:cNvSpPr>
            <p:nvPr/>
          </p:nvSpPr>
          <p:spPr bwMode="auto">
            <a:xfrm flipH="1" flipV="1">
              <a:off x="2901" y="2571"/>
              <a:ext cx="1635" cy="4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19500" name="Text Box 9"/>
            <p:cNvSpPr txBox="1">
              <a:spLocks noChangeArrowheads="1"/>
            </p:cNvSpPr>
            <p:nvPr/>
          </p:nvSpPr>
          <p:spPr bwMode="auto">
            <a:xfrm>
              <a:off x="4232" y="2895"/>
              <a:ext cx="1515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PE" altLang="es-PE">
                  <a:solidFill>
                    <a:srgbClr val="FF0033"/>
                  </a:solidFill>
                </a:rPr>
                <a:t>Intersecciones con eje </a:t>
              </a:r>
              <a:r>
                <a:rPr lang="es-PE" altLang="es-PE" i="1">
                  <a:solidFill>
                    <a:srgbClr val="FF0033"/>
                  </a:solidFill>
                </a:rPr>
                <a:t>X</a:t>
              </a:r>
            </a:p>
          </p:txBody>
        </p:sp>
      </p:grp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541338" y="2468563"/>
            <a:ext cx="1252537" cy="2679700"/>
          </a:xfrm>
          <a:prstGeom prst="rect">
            <a:avLst/>
          </a:prstGeom>
          <a:solidFill>
            <a:srgbClr val="F5F0A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9463" name="Line 13"/>
          <p:cNvSpPr>
            <a:spLocks noChangeShapeType="1"/>
          </p:cNvSpPr>
          <p:nvPr/>
        </p:nvSpPr>
        <p:spPr bwMode="auto">
          <a:xfrm>
            <a:off x="1177925" y="2486025"/>
            <a:ext cx="0" cy="266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9464" name="Text Box 14"/>
          <p:cNvSpPr txBox="1">
            <a:spLocks noChangeArrowheads="1"/>
          </p:cNvSpPr>
          <p:nvPr/>
        </p:nvSpPr>
        <p:spPr bwMode="auto">
          <a:xfrm>
            <a:off x="723900" y="2395538"/>
            <a:ext cx="1039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b="1" i="1"/>
              <a:t>x        y</a:t>
            </a:r>
          </a:p>
        </p:txBody>
      </p:sp>
      <p:sp>
        <p:nvSpPr>
          <p:cNvPr id="19465" name="Line 15"/>
          <p:cNvSpPr>
            <a:spLocks noChangeShapeType="1"/>
          </p:cNvSpPr>
          <p:nvPr/>
        </p:nvSpPr>
        <p:spPr bwMode="auto">
          <a:xfrm>
            <a:off x="544513" y="2730500"/>
            <a:ext cx="125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6516688" y="549275"/>
            <a:ext cx="2005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E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_tradnl" altLang="es-PE" sz="3200">
                <a:latin typeface="Times New Roman" panose="02020603050405020304" pitchFamily="18" charset="0"/>
                <a:cs typeface="Times New Roman" panose="02020603050405020304" pitchFamily="18" charset="0"/>
              </a:rPr>
              <a:t> =  4 - </a:t>
            </a:r>
            <a:r>
              <a:rPr lang="es-ES_tradnl" altLang="es-PE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altLang="es-PE" sz="3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467" name="Text Box 17"/>
          <p:cNvSpPr txBox="1">
            <a:spLocks noChangeArrowheads="1"/>
          </p:cNvSpPr>
          <p:nvPr/>
        </p:nvSpPr>
        <p:spPr bwMode="auto">
          <a:xfrm>
            <a:off x="-92075" y="1958975"/>
            <a:ext cx="2405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altLang="es-PE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Tabulación</a:t>
            </a:r>
          </a:p>
        </p:txBody>
      </p:sp>
      <p:sp>
        <p:nvSpPr>
          <p:cNvPr id="19468" name="Line 18"/>
          <p:cNvSpPr>
            <a:spLocks noChangeShapeType="1"/>
          </p:cNvSpPr>
          <p:nvPr/>
        </p:nvSpPr>
        <p:spPr bwMode="auto">
          <a:xfrm>
            <a:off x="522288" y="2736850"/>
            <a:ext cx="127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1876425" y="4932363"/>
            <a:ext cx="2405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altLang="es-PE">
                <a:solidFill>
                  <a:srgbClr val="0000FF"/>
                </a:solidFill>
              </a:rPr>
              <a:t>Unir con curva suave</a:t>
            </a: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1271588" y="2795588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-5</a:t>
            </a:r>
            <a:endParaRPr lang="es-ES" altLang="es-PE" sz="2000" b="1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23888" y="27781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-3</a:t>
            </a:r>
            <a:endParaRPr lang="es-ES" altLang="es-PE" sz="2000" b="1"/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608013" y="3109913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-2</a:t>
            </a:r>
            <a:endParaRPr lang="es-ES" altLang="es-PE" sz="2000" b="1"/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1333500" y="3109913"/>
            <a:ext cx="34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0</a:t>
            </a:r>
            <a:endParaRPr lang="es-ES" altLang="es-PE" sz="2000" b="1"/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612775" y="347980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-1</a:t>
            </a:r>
            <a:endParaRPr lang="es-ES" altLang="es-PE" sz="2000" b="1"/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1343025" y="347821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3</a:t>
            </a:r>
            <a:endParaRPr lang="es-ES" altLang="es-PE" sz="2000" b="1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152900" y="2554288"/>
            <a:ext cx="2541588" cy="4052887"/>
            <a:chOff x="2616" y="1508"/>
            <a:chExt cx="1601" cy="2553"/>
          </a:xfrm>
        </p:grpSpPr>
        <p:sp>
          <p:nvSpPr>
            <p:cNvPr id="19496" name="Freeform 98"/>
            <p:cNvSpPr>
              <a:spLocks/>
            </p:cNvSpPr>
            <p:nvPr/>
          </p:nvSpPr>
          <p:spPr bwMode="auto">
            <a:xfrm>
              <a:off x="2616" y="1512"/>
              <a:ext cx="797" cy="2549"/>
            </a:xfrm>
            <a:custGeom>
              <a:avLst/>
              <a:gdLst>
                <a:gd name="T0" fmla="*/ 797 w 797"/>
                <a:gd name="T1" fmla="*/ 0 h 2549"/>
                <a:gd name="T2" fmla="*/ 552 w 797"/>
                <a:gd name="T3" fmla="*/ 259 h 2549"/>
                <a:gd name="T4" fmla="*/ 293 w 797"/>
                <a:gd name="T5" fmla="*/ 994 h 2549"/>
                <a:gd name="T6" fmla="*/ 48 w 797"/>
                <a:gd name="T7" fmla="*/ 2261 h 2549"/>
                <a:gd name="T8" fmla="*/ 5 w 797"/>
                <a:gd name="T9" fmla="*/ 2549 h 2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7"/>
                <a:gd name="T16" fmla="*/ 0 h 2549"/>
                <a:gd name="T17" fmla="*/ 797 w 797"/>
                <a:gd name="T18" fmla="*/ 2549 h 2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7" h="2549">
                  <a:moveTo>
                    <a:pt x="797" y="0"/>
                  </a:moveTo>
                  <a:cubicBezTo>
                    <a:pt x="716" y="46"/>
                    <a:pt x="636" y="93"/>
                    <a:pt x="552" y="259"/>
                  </a:cubicBezTo>
                  <a:cubicBezTo>
                    <a:pt x="468" y="425"/>
                    <a:pt x="377" y="660"/>
                    <a:pt x="293" y="994"/>
                  </a:cubicBezTo>
                  <a:cubicBezTo>
                    <a:pt x="209" y="1328"/>
                    <a:pt x="96" y="2002"/>
                    <a:pt x="48" y="2261"/>
                  </a:cubicBezTo>
                  <a:cubicBezTo>
                    <a:pt x="0" y="2520"/>
                    <a:pt x="12" y="2504"/>
                    <a:pt x="5" y="254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19497" name="Freeform 99"/>
            <p:cNvSpPr>
              <a:spLocks/>
            </p:cNvSpPr>
            <p:nvPr/>
          </p:nvSpPr>
          <p:spPr bwMode="auto">
            <a:xfrm flipH="1">
              <a:off x="3420" y="1508"/>
              <a:ext cx="797" cy="2549"/>
            </a:xfrm>
            <a:custGeom>
              <a:avLst/>
              <a:gdLst>
                <a:gd name="T0" fmla="*/ 797 w 797"/>
                <a:gd name="T1" fmla="*/ 0 h 2549"/>
                <a:gd name="T2" fmla="*/ 552 w 797"/>
                <a:gd name="T3" fmla="*/ 259 h 2549"/>
                <a:gd name="T4" fmla="*/ 293 w 797"/>
                <a:gd name="T5" fmla="*/ 994 h 2549"/>
                <a:gd name="T6" fmla="*/ 48 w 797"/>
                <a:gd name="T7" fmla="*/ 2261 h 2549"/>
                <a:gd name="T8" fmla="*/ 5 w 797"/>
                <a:gd name="T9" fmla="*/ 2549 h 2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7"/>
                <a:gd name="T16" fmla="*/ 0 h 2549"/>
                <a:gd name="T17" fmla="*/ 797 w 797"/>
                <a:gd name="T18" fmla="*/ 2549 h 2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7" h="2549">
                  <a:moveTo>
                    <a:pt x="797" y="0"/>
                  </a:moveTo>
                  <a:cubicBezTo>
                    <a:pt x="716" y="46"/>
                    <a:pt x="636" y="93"/>
                    <a:pt x="552" y="259"/>
                  </a:cubicBezTo>
                  <a:cubicBezTo>
                    <a:pt x="468" y="425"/>
                    <a:pt x="377" y="660"/>
                    <a:pt x="293" y="994"/>
                  </a:cubicBezTo>
                  <a:cubicBezTo>
                    <a:pt x="209" y="1328"/>
                    <a:pt x="96" y="2002"/>
                    <a:pt x="48" y="2261"/>
                  </a:cubicBezTo>
                  <a:cubicBezTo>
                    <a:pt x="0" y="2520"/>
                    <a:pt x="12" y="2504"/>
                    <a:pt x="5" y="254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</p:grpSp>
      <p:sp>
        <p:nvSpPr>
          <p:cNvPr id="201830" name="Text Box 102"/>
          <p:cNvSpPr txBox="1">
            <a:spLocks noChangeArrowheads="1"/>
          </p:cNvSpPr>
          <p:nvPr/>
        </p:nvSpPr>
        <p:spPr bwMode="auto">
          <a:xfrm>
            <a:off x="674688" y="38576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0</a:t>
            </a:r>
            <a:endParaRPr lang="es-ES" altLang="es-PE" sz="2000" b="1"/>
          </a:p>
        </p:txBody>
      </p:sp>
      <p:sp>
        <p:nvSpPr>
          <p:cNvPr id="201831" name="Text Box 103"/>
          <p:cNvSpPr txBox="1">
            <a:spLocks noChangeArrowheads="1"/>
          </p:cNvSpPr>
          <p:nvPr/>
        </p:nvSpPr>
        <p:spPr bwMode="auto">
          <a:xfrm>
            <a:off x="684213" y="427355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1</a:t>
            </a:r>
            <a:endParaRPr lang="es-ES" altLang="es-PE" sz="2000" b="1"/>
          </a:p>
        </p:txBody>
      </p:sp>
      <p:sp>
        <p:nvSpPr>
          <p:cNvPr id="201832" name="Text Box 104"/>
          <p:cNvSpPr txBox="1">
            <a:spLocks noChangeArrowheads="1"/>
          </p:cNvSpPr>
          <p:nvPr/>
        </p:nvSpPr>
        <p:spPr bwMode="auto">
          <a:xfrm>
            <a:off x="688975" y="46783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2</a:t>
            </a:r>
            <a:endParaRPr lang="es-ES" altLang="es-PE" sz="2000" b="1"/>
          </a:p>
        </p:txBody>
      </p:sp>
      <p:sp>
        <p:nvSpPr>
          <p:cNvPr id="201833" name="Text Box 105"/>
          <p:cNvSpPr txBox="1">
            <a:spLocks noChangeArrowheads="1"/>
          </p:cNvSpPr>
          <p:nvPr/>
        </p:nvSpPr>
        <p:spPr bwMode="auto">
          <a:xfrm>
            <a:off x="1311275" y="385921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4</a:t>
            </a:r>
            <a:endParaRPr lang="es-ES" altLang="es-PE" sz="2000" b="1"/>
          </a:p>
        </p:txBody>
      </p:sp>
      <p:sp>
        <p:nvSpPr>
          <p:cNvPr id="201834" name="Text Box 106"/>
          <p:cNvSpPr txBox="1">
            <a:spLocks noChangeArrowheads="1"/>
          </p:cNvSpPr>
          <p:nvPr/>
        </p:nvSpPr>
        <p:spPr bwMode="auto">
          <a:xfrm>
            <a:off x="1311275" y="42719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3</a:t>
            </a:r>
            <a:endParaRPr lang="es-ES" altLang="es-PE" sz="2000" b="1"/>
          </a:p>
        </p:txBody>
      </p:sp>
      <p:sp>
        <p:nvSpPr>
          <p:cNvPr id="201835" name="Text Box 107"/>
          <p:cNvSpPr txBox="1">
            <a:spLocks noChangeArrowheads="1"/>
          </p:cNvSpPr>
          <p:nvPr/>
        </p:nvSpPr>
        <p:spPr bwMode="auto">
          <a:xfrm>
            <a:off x="1322388" y="4667250"/>
            <a:ext cx="341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0</a:t>
            </a:r>
            <a:endParaRPr lang="es-ES" altLang="es-PE" sz="2000" b="1"/>
          </a:p>
        </p:txBody>
      </p:sp>
      <p:sp>
        <p:nvSpPr>
          <p:cNvPr id="201840" name="AutoShape 112"/>
          <p:cNvSpPr>
            <a:spLocks noChangeArrowheads="1"/>
          </p:cNvSpPr>
          <p:nvPr/>
        </p:nvSpPr>
        <p:spPr bwMode="auto">
          <a:xfrm>
            <a:off x="4573588" y="4119563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1" name="AutoShape 113"/>
          <p:cNvSpPr>
            <a:spLocks noChangeArrowheads="1"/>
          </p:cNvSpPr>
          <p:nvPr/>
        </p:nvSpPr>
        <p:spPr bwMode="auto">
          <a:xfrm>
            <a:off x="4976813" y="2943225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2" name="AutoShape 114"/>
          <p:cNvSpPr>
            <a:spLocks noChangeArrowheads="1"/>
          </p:cNvSpPr>
          <p:nvPr/>
        </p:nvSpPr>
        <p:spPr bwMode="auto">
          <a:xfrm>
            <a:off x="5378450" y="2517775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3" name="AutoShape 115"/>
          <p:cNvSpPr>
            <a:spLocks noChangeArrowheads="1"/>
          </p:cNvSpPr>
          <p:nvPr/>
        </p:nvSpPr>
        <p:spPr bwMode="auto">
          <a:xfrm>
            <a:off x="5778500" y="2928938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4" name="AutoShape 116"/>
          <p:cNvSpPr>
            <a:spLocks noChangeArrowheads="1"/>
          </p:cNvSpPr>
          <p:nvPr/>
        </p:nvSpPr>
        <p:spPr bwMode="auto">
          <a:xfrm>
            <a:off x="6192838" y="4129088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5" name="AutoShape 117"/>
          <p:cNvSpPr>
            <a:spLocks noChangeArrowheads="1"/>
          </p:cNvSpPr>
          <p:nvPr/>
        </p:nvSpPr>
        <p:spPr bwMode="auto">
          <a:xfrm>
            <a:off x="4175125" y="6111875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19489" name="Rectangle 4"/>
          <p:cNvSpPr>
            <a:spLocks noChangeArrowheads="1"/>
          </p:cNvSpPr>
          <p:nvPr/>
        </p:nvSpPr>
        <p:spPr bwMode="auto">
          <a:xfrm>
            <a:off x="217488" y="476250"/>
            <a:ext cx="6691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PE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4 : </a:t>
            </a:r>
            <a:r>
              <a:rPr lang="es-ES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Trace la gráfica de la ecuación </a:t>
            </a:r>
            <a:endParaRPr lang="es-ES" altLang="es-PE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90" name="42 CuadroTexto"/>
          <p:cNvSpPr txBox="1">
            <a:spLocks noChangeArrowheads="1"/>
          </p:cNvSpPr>
          <p:nvPr/>
        </p:nvSpPr>
        <p:spPr bwMode="auto">
          <a:xfrm>
            <a:off x="323850" y="1125538"/>
            <a:ext cx="586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señalando los interceptos con los ejes.</a:t>
            </a:r>
          </a:p>
        </p:txBody>
      </p:sp>
      <p:sp>
        <p:nvSpPr>
          <p:cNvPr id="42" name="41 CuadroTexto"/>
          <p:cNvSpPr txBox="1">
            <a:spLocks noChangeArrowheads="1"/>
          </p:cNvSpPr>
          <p:nvPr/>
        </p:nvSpPr>
        <p:spPr bwMode="auto">
          <a:xfrm>
            <a:off x="4705350" y="2184400"/>
            <a:ext cx="884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(0;4)</a:t>
            </a:r>
          </a:p>
        </p:txBody>
      </p: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3856038" y="3752850"/>
            <a:ext cx="884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(-2;0)</a:t>
            </a:r>
          </a:p>
        </p:txBody>
      </p:sp>
      <p:sp>
        <p:nvSpPr>
          <p:cNvPr id="44" name="43 CuadroTexto"/>
          <p:cNvSpPr txBox="1">
            <a:spLocks noChangeArrowheads="1"/>
          </p:cNvSpPr>
          <p:nvPr/>
        </p:nvSpPr>
        <p:spPr bwMode="auto">
          <a:xfrm>
            <a:off x="6149975" y="3754438"/>
            <a:ext cx="884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(2;0)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7" grpId="0"/>
      <p:bldP spid="201748" grpId="0" autoUpdateAnimBg="0"/>
      <p:bldP spid="201749" grpId="0" autoUpdateAnimBg="0"/>
      <p:bldP spid="201750" grpId="0" autoUpdateAnimBg="0"/>
      <p:bldP spid="201751" grpId="0" autoUpdateAnimBg="0"/>
      <p:bldP spid="201752" grpId="0" autoUpdateAnimBg="0"/>
      <p:bldP spid="201753" grpId="0" autoUpdateAnimBg="0"/>
      <p:bldP spid="201830" grpId="0" autoUpdateAnimBg="0"/>
      <p:bldP spid="201831" grpId="0" autoUpdateAnimBg="0"/>
      <p:bldP spid="201832" grpId="0" autoUpdateAnimBg="0"/>
      <p:bldP spid="201833" grpId="0" autoUpdateAnimBg="0"/>
      <p:bldP spid="201834" grpId="0" autoUpdateAnimBg="0"/>
      <p:bldP spid="201835" grpId="0" autoUpdateAnimBg="0"/>
      <p:bldP spid="201840" grpId="0" animBg="1"/>
      <p:bldP spid="201841" grpId="0" animBg="1"/>
      <p:bldP spid="201842" grpId="0" animBg="1"/>
      <p:bldP spid="201843" grpId="0" animBg="1"/>
      <p:bldP spid="201844" grpId="0" animBg="1"/>
      <p:bldP spid="201845" grpId="0" animBg="1"/>
      <p:bldP spid="4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3456128" y="4748371"/>
            <a:ext cx="22680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s-PE"/>
            </a:defPPr>
            <a:lvl1pPr algn="ctr" eaLnBrk="1" hangingPunct="1">
              <a:buFontTx/>
              <a:buNone/>
              <a:defRPr sz="3200" b="1">
                <a:solidFill>
                  <a:schemeClr val="accent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r>
              <a:rPr lang="es-MX" altLang="es-PE" dirty="0"/>
              <a:t>DISCUSIÓN DEL CASO</a:t>
            </a:r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2</a:t>
            </a:fld>
            <a:endParaRPr lang="es-PE" altLang="es-PE"/>
          </a:p>
        </p:txBody>
      </p:sp>
      <p:pic>
        <p:nvPicPr>
          <p:cNvPr id="7178" name="Picture 11" descr="Resultado de imagen para discus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77913"/>
            <a:ext cx="327660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2655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C3782BA-0567-4341-87B8-3A152F5A1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8" y="1925638"/>
            <a:ext cx="53213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5754BC-C91B-4AEF-9A6D-09AE6628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738" y="1900238"/>
            <a:ext cx="5349875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5 Marcador de número de diapositiva">
            <a:extLst>
              <a:ext uri="{FF2B5EF4-FFF2-40B4-BE49-F238E27FC236}">
                <a16:creationId xmlns:a16="http://schemas.microsoft.com/office/drawing/2014/main" id="{3C04E8D7-94D2-4864-BB03-6FD39756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5FB9272-B547-4A12-BBF1-EF0C64AF8519}" type="slidenum">
              <a:rPr lang="es-ES_tradnl" altLang="es-PE"/>
              <a:pPr algn="ctr"/>
              <a:t>20</a:t>
            </a:fld>
            <a:endParaRPr lang="es-ES_tradnl" altLang="es-PE"/>
          </a:p>
        </p:txBody>
      </p:sp>
      <p:sp>
        <p:nvSpPr>
          <p:cNvPr id="50181" name="Rectangle 12">
            <a:extLst>
              <a:ext uri="{FF2B5EF4-FFF2-40B4-BE49-F238E27FC236}">
                <a16:creationId xmlns:a16="http://schemas.microsoft.com/office/drawing/2014/main" id="{3BA3B5F1-2376-496F-81B0-08AE2E80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468563"/>
            <a:ext cx="1363662" cy="2749550"/>
          </a:xfrm>
          <a:prstGeom prst="rect">
            <a:avLst/>
          </a:prstGeom>
          <a:solidFill>
            <a:srgbClr val="F5F0A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50182" name="Line 13">
            <a:extLst>
              <a:ext uri="{FF2B5EF4-FFF2-40B4-BE49-F238E27FC236}">
                <a16:creationId xmlns:a16="http://schemas.microsoft.com/office/drawing/2014/main" id="{6DBDC5D6-FF30-4C55-A2BA-E86119DC1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7925" y="2486025"/>
            <a:ext cx="1588" cy="273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50183" name="Text Box 14">
            <a:extLst>
              <a:ext uri="{FF2B5EF4-FFF2-40B4-BE49-F238E27FC236}">
                <a16:creationId xmlns:a16="http://schemas.microsoft.com/office/drawing/2014/main" id="{A28AB760-A3C3-41BB-ABC0-C47AAECF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2395538"/>
            <a:ext cx="1212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1800" b="1" i="1">
                <a:latin typeface="Arial" panose="020B0604020202020204" pitchFamily="34" charset="0"/>
              </a:rPr>
              <a:t>x       y</a:t>
            </a:r>
          </a:p>
        </p:txBody>
      </p:sp>
      <p:sp>
        <p:nvSpPr>
          <p:cNvPr id="50184" name="Line 15">
            <a:extLst>
              <a:ext uri="{FF2B5EF4-FFF2-40B4-BE49-F238E27FC236}">
                <a16:creationId xmlns:a16="http://schemas.microsoft.com/office/drawing/2014/main" id="{BDF95775-796E-4480-B7C7-2D70AB3AB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3" y="2730500"/>
            <a:ext cx="125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50185" name="Text Box 17">
            <a:extLst>
              <a:ext uri="{FF2B5EF4-FFF2-40B4-BE49-F238E27FC236}">
                <a16:creationId xmlns:a16="http://schemas.microsoft.com/office/drawing/2014/main" id="{ED9BBC18-847C-4BEB-BAEB-E9FEDF855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088" y="1844675"/>
            <a:ext cx="2405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PE" altLang="es-PE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Tabulación</a:t>
            </a:r>
          </a:p>
        </p:txBody>
      </p:sp>
      <p:sp>
        <p:nvSpPr>
          <p:cNvPr id="50186" name="Line 18">
            <a:extLst>
              <a:ext uri="{FF2B5EF4-FFF2-40B4-BE49-F238E27FC236}">
                <a16:creationId xmlns:a16="http://schemas.microsoft.com/office/drawing/2014/main" id="{8D7B37BB-F822-49F0-8D4B-52E38D1E40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288" y="2730500"/>
            <a:ext cx="138271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201748" name="Text Box 20">
            <a:extLst>
              <a:ext uri="{FF2B5EF4-FFF2-40B4-BE49-F238E27FC236}">
                <a16:creationId xmlns:a16="http://schemas.microsoft.com/office/drawing/2014/main" id="{381E2B08-204F-48D5-BBE2-C54ED12E4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2770188"/>
            <a:ext cx="79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N.E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749" name="Text Box 21">
            <a:extLst>
              <a:ext uri="{FF2B5EF4-FFF2-40B4-BE49-F238E27FC236}">
                <a16:creationId xmlns:a16="http://schemas.microsoft.com/office/drawing/2014/main" id="{8B1F0EE9-7957-4918-81A7-CE1DC2E51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27781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-3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69F3C03A-4A27-49DA-9FA7-0E4163EF1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109913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-2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751" name="Text Box 23">
            <a:extLst>
              <a:ext uri="{FF2B5EF4-FFF2-40B4-BE49-F238E27FC236}">
                <a16:creationId xmlns:a16="http://schemas.microsoft.com/office/drawing/2014/main" id="{2382E2CC-47AE-4F71-B5E7-1D53DBDD8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109913"/>
            <a:ext cx="341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0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752" name="Text Box 24">
            <a:extLst>
              <a:ext uri="{FF2B5EF4-FFF2-40B4-BE49-F238E27FC236}">
                <a16:creationId xmlns:a16="http://schemas.microsoft.com/office/drawing/2014/main" id="{54797255-DDEF-4366-8B45-91CAD7189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47980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-1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753" name="Text Box 25">
            <a:extLst>
              <a:ext uri="{FF2B5EF4-FFF2-40B4-BE49-F238E27FC236}">
                <a16:creationId xmlns:a16="http://schemas.microsoft.com/office/drawing/2014/main" id="{1699F855-EE3F-401B-A664-CDE65102D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347821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1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830" name="Text Box 102">
            <a:extLst>
              <a:ext uri="{FF2B5EF4-FFF2-40B4-BE49-F238E27FC236}">
                <a16:creationId xmlns:a16="http://schemas.microsoft.com/office/drawing/2014/main" id="{2320DF54-9C7E-4C12-9E73-F689E55A7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857625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0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831" name="Text Box 103">
            <a:extLst>
              <a:ext uri="{FF2B5EF4-FFF2-40B4-BE49-F238E27FC236}">
                <a16:creationId xmlns:a16="http://schemas.microsoft.com/office/drawing/2014/main" id="{0DF3E7AC-9CD1-4594-A337-784947D44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7355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2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834" name="Text Box 106">
            <a:extLst>
              <a:ext uri="{FF2B5EF4-FFF2-40B4-BE49-F238E27FC236}">
                <a16:creationId xmlns:a16="http://schemas.microsoft.com/office/drawing/2014/main" id="{AD9FF5A9-1996-4A6F-887E-380D181D2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4271963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2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201840" name="AutoShape 112">
            <a:extLst>
              <a:ext uri="{FF2B5EF4-FFF2-40B4-BE49-F238E27FC236}">
                <a16:creationId xmlns:a16="http://schemas.microsoft.com/office/drawing/2014/main" id="{7BDA6666-FD5A-4EB7-8279-FFFC8A5D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4164013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01841" name="AutoShape 113">
            <a:extLst>
              <a:ext uri="{FF2B5EF4-FFF2-40B4-BE49-F238E27FC236}">
                <a16:creationId xmlns:a16="http://schemas.microsoft.com/office/drawing/2014/main" id="{5A6C1C2F-E56B-48C8-A021-5240FCF4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3959225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01842" name="AutoShape 114">
            <a:extLst>
              <a:ext uri="{FF2B5EF4-FFF2-40B4-BE49-F238E27FC236}">
                <a16:creationId xmlns:a16="http://schemas.microsoft.com/office/drawing/2014/main" id="{8A752747-AACD-4B9F-AE87-1B767B28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3686175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01843" name="AutoShape 115">
            <a:extLst>
              <a:ext uri="{FF2B5EF4-FFF2-40B4-BE49-F238E27FC236}">
                <a16:creationId xmlns:a16="http://schemas.microsoft.com/office/drawing/2014/main" id="{2AE484C1-7887-4B67-8A42-FDE4F7B3F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3217863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201845" name="AutoShape 117">
            <a:extLst>
              <a:ext uri="{FF2B5EF4-FFF2-40B4-BE49-F238E27FC236}">
                <a16:creationId xmlns:a16="http://schemas.microsoft.com/office/drawing/2014/main" id="{E3030741-AC05-421A-AF2B-BF44B690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4619625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s-ES" altLang="es-PE" sz="1800">
              <a:latin typeface="Arial" panose="020B0604020202020204" pitchFamily="34" charset="0"/>
            </a:endParaRPr>
          </a:p>
        </p:txBody>
      </p:sp>
      <p:sp>
        <p:nvSpPr>
          <p:cNvPr id="50201" name="Rectangle 4">
            <a:extLst>
              <a:ext uri="{FF2B5EF4-FFF2-40B4-BE49-F238E27FC236}">
                <a16:creationId xmlns:a16="http://schemas.microsoft.com/office/drawing/2014/main" id="{2E6EDA00-D8F8-4477-9878-C421BA3E0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76250"/>
            <a:ext cx="66913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PE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5 : </a:t>
            </a:r>
            <a:r>
              <a:rPr lang="es-ES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Trace la gráfica de la ecuación  </a:t>
            </a:r>
            <a:endParaRPr lang="es-ES" altLang="es-PE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02" name="42 CuadroTexto">
            <a:extLst>
              <a:ext uri="{FF2B5EF4-FFF2-40B4-BE49-F238E27FC236}">
                <a16:creationId xmlns:a16="http://schemas.microsoft.com/office/drawing/2014/main" id="{F8F49D6D-9D64-4B55-BD01-9B55565D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586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señalando los interceptos con los ejes.</a:t>
            </a:r>
          </a:p>
        </p:txBody>
      </p:sp>
      <p:graphicFrame>
        <p:nvGraphicFramePr>
          <p:cNvPr id="47" name="Object 8">
            <a:extLst>
              <a:ext uri="{FF2B5EF4-FFF2-40B4-BE49-F238E27FC236}">
                <a16:creationId xmlns:a16="http://schemas.microsoft.com/office/drawing/2014/main" id="{1B66DD6C-91A2-4881-9DA6-F7A9C5C48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2888" y="577850"/>
          <a:ext cx="1482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500" imgH="241300" progId="">
                  <p:embed/>
                </p:oleObj>
              </mc:Choice>
              <mc:Fallback>
                <p:oleObj name="Equation" r:id="rId5" imgW="698500" imgH="241300" progId="">
                  <p:embed/>
                  <p:pic>
                    <p:nvPicPr>
                      <p:cNvPr id="47" name="Object 8">
                        <a:extLst>
                          <a:ext uri="{FF2B5EF4-FFF2-40B4-BE49-F238E27FC236}">
                            <a16:creationId xmlns:a16="http://schemas.microsoft.com/office/drawing/2014/main" id="{1B66DD6C-91A2-4881-9DA6-F7A9C5C48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577850"/>
                        <a:ext cx="14827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to 4">
                <a:extLst>
                  <a:ext uri="{FF2B5EF4-FFF2-40B4-BE49-F238E27FC236}">
                    <a16:creationId xmlns:a16="http://schemas.microsoft.com/office/drawing/2014/main" id="{A15E89FA-89D5-4FF7-8493-5FC00290EB4A}"/>
                  </a:ext>
                </a:extLst>
              </p:cNvPr>
              <p:cNvSpPr txBox="1"/>
              <p:nvPr/>
            </p:nvSpPr>
            <p:spPr bwMode="auto">
              <a:xfrm>
                <a:off x="1230313" y="3844925"/>
                <a:ext cx="406400" cy="363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" name="Objeto 4">
                <a:extLst>
                  <a:ext uri="{FF2B5EF4-FFF2-40B4-BE49-F238E27FC236}">
                    <a16:creationId xmlns:a16="http://schemas.microsoft.com/office/drawing/2014/main" id="{A15E89FA-89D5-4FF7-8493-5FC00290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313" y="3844925"/>
                <a:ext cx="406400" cy="363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 Box 103">
            <a:extLst>
              <a:ext uri="{FF2B5EF4-FFF2-40B4-BE49-F238E27FC236}">
                <a16:creationId xmlns:a16="http://schemas.microsoft.com/office/drawing/2014/main" id="{A458A239-8765-4A02-9946-B3D38D75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68788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7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50" name="Text Box 103">
            <a:extLst>
              <a:ext uri="{FF2B5EF4-FFF2-40B4-BE49-F238E27FC236}">
                <a16:creationId xmlns:a16="http://schemas.microsoft.com/office/drawing/2014/main" id="{9C52201D-6FE3-4C51-A1F6-80F2C5C5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467995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b="1">
                <a:latin typeface="Arial" panose="020B0604020202020204" pitchFamily="34" charset="0"/>
              </a:rPr>
              <a:t>3</a:t>
            </a:r>
            <a:endParaRPr lang="es-ES" altLang="es-PE" sz="2000" b="1">
              <a:latin typeface="Arial" panose="020B0604020202020204" pitchFamily="34" charset="0"/>
            </a:endParaRPr>
          </a:p>
        </p:txBody>
      </p:sp>
      <p:sp>
        <p:nvSpPr>
          <p:cNvPr id="32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29397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8" grpId="0" autoUpdateAnimBg="0"/>
      <p:bldP spid="201749" grpId="0" autoUpdateAnimBg="0"/>
      <p:bldP spid="201750" grpId="0" autoUpdateAnimBg="0"/>
      <p:bldP spid="201751" grpId="0" autoUpdateAnimBg="0"/>
      <p:bldP spid="201752" grpId="0" autoUpdateAnimBg="0"/>
      <p:bldP spid="201753" grpId="0" autoUpdateAnimBg="0"/>
      <p:bldP spid="201830" grpId="0" autoUpdateAnimBg="0"/>
      <p:bldP spid="201831" grpId="0" autoUpdateAnimBg="0"/>
      <p:bldP spid="201834" grpId="0" autoUpdateAnimBg="0"/>
      <p:bldP spid="201840" grpId="0" animBg="1"/>
      <p:bldP spid="201841" grpId="0" animBg="1"/>
      <p:bldP spid="201842" grpId="0" animBg="1"/>
      <p:bldP spid="201843" grpId="0" animBg="1"/>
      <p:bldP spid="201845" grpId="0" animBg="1"/>
      <p:bldP spid="49" grpId="0" autoUpdateAnimBg="0"/>
      <p:bldP spid="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E1AD922D-DEB1-47BE-9D38-B2A9B3F0C69C}" type="slidenum">
              <a:rPr lang="es-ES_tradnl" altLang="es-PE"/>
              <a:pPr algn="ctr"/>
              <a:t>21</a:t>
            </a:fld>
            <a:endParaRPr lang="es-ES_tradnl" altLang="es-PE"/>
          </a:p>
        </p:txBody>
      </p:sp>
      <p:pic>
        <p:nvPicPr>
          <p:cNvPr id="5127" name="Picture 96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1287190"/>
            <a:ext cx="5334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482850" y="1887265"/>
            <a:ext cx="2074863" cy="1727200"/>
            <a:chOff x="3369" y="865"/>
            <a:chExt cx="1307" cy="1088"/>
          </a:xfrm>
        </p:grpSpPr>
        <p:sp>
          <p:nvSpPr>
            <p:cNvPr id="5173" name="Line 4"/>
            <p:cNvSpPr>
              <a:spLocks noChangeShapeType="1"/>
            </p:cNvSpPr>
            <p:nvPr/>
          </p:nvSpPr>
          <p:spPr bwMode="auto">
            <a:xfrm>
              <a:off x="4004" y="1273"/>
              <a:ext cx="408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5174" name="Text Box 5"/>
            <p:cNvSpPr txBox="1">
              <a:spLocks noChangeArrowheads="1"/>
            </p:cNvSpPr>
            <p:nvPr/>
          </p:nvSpPr>
          <p:spPr bwMode="auto">
            <a:xfrm>
              <a:off x="3369" y="865"/>
              <a:ext cx="130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PE" altLang="es-PE">
                  <a:solidFill>
                    <a:srgbClr val="FF0033"/>
                  </a:solidFill>
                </a:rPr>
                <a:t>Intersección con eje X</a:t>
              </a:r>
              <a:endParaRPr lang="es-PE" altLang="es-PE" i="1">
                <a:solidFill>
                  <a:srgbClr val="FF0033"/>
                </a:solidFill>
              </a:endParaRPr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437188" y="2966765"/>
            <a:ext cx="3706812" cy="1584325"/>
            <a:chOff x="3380" y="2226"/>
            <a:chExt cx="2367" cy="948"/>
          </a:xfrm>
        </p:grpSpPr>
        <p:sp>
          <p:nvSpPr>
            <p:cNvPr id="5170" name="Line 7"/>
            <p:cNvSpPr>
              <a:spLocks noChangeShapeType="1"/>
            </p:cNvSpPr>
            <p:nvPr/>
          </p:nvSpPr>
          <p:spPr bwMode="auto">
            <a:xfrm flipH="1" flipV="1">
              <a:off x="3380" y="2226"/>
              <a:ext cx="965" cy="6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5171" name="Line 8"/>
            <p:cNvSpPr>
              <a:spLocks noChangeShapeType="1"/>
            </p:cNvSpPr>
            <p:nvPr/>
          </p:nvSpPr>
          <p:spPr bwMode="auto">
            <a:xfrm flipH="1">
              <a:off x="3426" y="2916"/>
              <a:ext cx="919" cy="1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5172" name="Text Box 9"/>
            <p:cNvSpPr txBox="1">
              <a:spLocks noChangeArrowheads="1"/>
            </p:cNvSpPr>
            <p:nvPr/>
          </p:nvSpPr>
          <p:spPr bwMode="auto">
            <a:xfrm>
              <a:off x="4232" y="2787"/>
              <a:ext cx="151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PE" altLang="es-PE">
                  <a:solidFill>
                    <a:srgbClr val="FF0033"/>
                  </a:solidFill>
                </a:rPr>
                <a:t>Intersecciones con eje Y</a:t>
              </a:r>
              <a:endParaRPr lang="es-PE" altLang="es-PE" i="1">
                <a:solidFill>
                  <a:srgbClr val="FF0033"/>
                </a:solidFill>
              </a:endParaRPr>
            </a:p>
          </p:txBody>
        </p:sp>
      </p:grpSp>
      <p:sp>
        <p:nvSpPr>
          <p:cNvPr id="5130" name="Rectangle 12"/>
          <p:cNvSpPr>
            <a:spLocks noChangeArrowheads="1"/>
          </p:cNvSpPr>
          <p:nvPr/>
        </p:nvSpPr>
        <p:spPr bwMode="auto">
          <a:xfrm>
            <a:off x="541338" y="1934890"/>
            <a:ext cx="1252537" cy="2679700"/>
          </a:xfrm>
          <a:prstGeom prst="rect">
            <a:avLst/>
          </a:prstGeom>
          <a:solidFill>
            <a:srgbClr val="F5F0A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5131" name="Line 13"/>
          <p:cNvSpPr>
            <a:spLocks noChangeShapeType="1"/>
          </p:cNvSpPr>
          <p:nvPr/>
        </p:nvSpPr>
        <p:spPr bwMode="auto">
          <a:xfrm>
            <a:off x="1177925" y="1952352"/>
            <a:ext cx="0" cy="2660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723900" y="1861865"/>
            <a:ext cx="1039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b="1" i="1"/>
              <a:t>x        y</a:t>
            </a:r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>
            <a:off x="544513" y="2196827"/>
            <a:ext cx="1254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684213" y="223565"/>
            <a:ext cx="2005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es-PE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_tradnl" altLang="es-P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=  y</a:t>
            </a:r>
            <a:r>
              <a:rPr lang="es-ES_tradnl" altLang="es-PE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_tradnl" altLang="es-PE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- 3</a:t>
            </a:r>
            <a:endParaRPr lang="es-ES_tradnl" altLang="es-PE" sz="3200" b="1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-92075" y="1425302"/>
            <a:ext cx="2405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altLang="es-PE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Tabulación</a:t>
            </a:r>
          </a:p>
        </p:txBody>
      </p:sp>
      <p:sp>
        <p:nvSpPr>
          <p:cNvPr id="5136" name="Line 18"/>
          <p:cNvSpPr>
            <a:spLocks noChangeShapeType="1"/>
          </p:cNvSpPr>
          <p:nvPr/>
        </p:nvSpPr>
        <p:spPr bwMode="auto">
          <a:xfrm>
            <a:off x="522288" y="2203177"/>
            <a:ext cx="1271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MX"/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5651500" y="1887265"/>
            <a:ext cx="2405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PE" altLang="es-PE">
                <a:solidFill>
                  <a:srgbClr val="0000FF"/>
                </a:solidFill>
              </a:rPr>
              <a:t>Unir con curva suave</a:t>
            </a: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1271588" y="2247627"/>
            <a:ext cx="52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-3</a:t>
            </a:r>
            <a:endParaRPr lang="es-ES" altLang="es-PE" sz="2000" b="1"/>
          </a:p>
        </p:txBody>
      </p:sp>
      <p:sp>
        <p:nvSpPr>
          <p:cNvPr id="201749" name="Text Box 21"/>
          <p:cNvSpPr txBox="1">
            <a:spLocks noChangeArrowheads="1"/>
          </p:cNvSpPr>
          <p:nvPr/>
        </p:nvSpPr>
        <p:spPr bwMode="auto">
          <a:xfrm>
            <a:off x="674688" y="2244452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6</a:t>
            </a:r>
            <a:endParaRPr lang="es-ES" altLang="es-PE" sz="2000" b="1"/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676275" y="2576240"/>
            <a:ext cx="43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1</a:t>
            </a:r>
            <a:endParaRPr lang="es-ES" altLang="es-PE" sz="2000" b="1"/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1258888" y="2576240"/>
            <a:ext cx="43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-2</a:t>
            </a:r>
            <a:endParaRPr lang="es-ES" altLang="es-PE" sz="2000" b="1"/>
          </a:p>
        </p:txBody>
      </p:sp>
      <p:sp>
        <p:nvSpPr>
          <p:cNvPr id="201752" name="Text Box 24"/>
          <p:cNvSpPr txBox="1">
            <a:spLocks noChangeArrowheads="1"/>
          </p:cNvSpPr>
          <p:nvPr/>
        </p:nvSpPr>
        <p:spPr bwMode="auto">
          <a:xfrm>
            <a:off x="612775" y="2946127"/>
            <a:ext cx="50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-2</a:t>
            </a:r>
            <a:endParaRPr lang="es-ES" altLang="es-PE" sz="2000" b="1"/>
          </a:p>
        </p:txBody>
      </p:sp>
      <p:sp>
        <p:nvSpPr>
          <p:cNvPr id="201753" name="Text Box 25"/>
          <p:cNvSpPr txBox="1">
            <a:spLocks noChangeArrowheads="1"/>
          </p:cNvSpPr>
          <p:nvPr/>
        </p:nvSpPr>
        <p:spPr bwMode="auto">
          <a:xfrm>
            <a:off x="1258888" y="2944540"/>
            <a:ext cx="50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-1</a:t>
            </a:r>
            <a:endParaRPr lang="es-ES" altLang="es-PE" sz="2000" b="1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 rot="16200000">
            <a:off x="5006182" y="1624533"/>
            <a:ext cx="2520950" cy="4052887"/>
            <a:chOff x="2616" y="1508"/>
            <a:chExt cx="1601" cy="2553"/>
          </a:xfrm>
        </p:grpSpPr>
        <p:sp>
          <p:nvSpPr>
            <p:cNvPr id="5168" name="Freeform 98"/>
            <p:cNvSpPr>
              <a:spLocks/>
            </p:cNvSpPr>
            <p:nvPr/>
          </p:nvSpPr>
          <p:spPr bwMode="auto">
            <a:xfrm>
              <a:off x="2616" y="1512"/>
              <a:ext cx="797" cy="2549"/>
            </a:xfrm>
            <a:custGeom>
              <a:avLst/>
              <a:gdLst>
                <a:gd name="T0" fmla="*/ 797 w 797"/>
                <a:gd name="T1" fmla="*/ 0 h 2549"/>
                <a:gd name="T2" fmla="*/ 552 w 797"/>
                <a:gd name="T3" fmla="*/ 259 h 2549"/>
                <a:gd name="T4" fmla="*/ 293 w 797"/>
                <a:gd name="T5" fmla="*/ 994 h 2549"/>
                <a:gd name="T6" fmla="*/ 48 w 797"/>
                <a:gd name="T7" fmla="*/ 2261 h 2549"/>
                <a:gd name="T8" fmla="*/ 5 w 797"/>
                <a:gd name="T9" fmla="*/ 2549 h 2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7"/>
                <a:gd name="T16" fmla="*/ 0 h 2549"/>
                <a:gd name="T17" fmla="*/ 797 w 797"/>
                <a:gd name="T18" fmla="*/ 2549 h 2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7" h="2549">
                  <a:moveTo>
                    <a:pt x="797" y="0"/>
                  </a:moveTo>
                  <a:cubicBezTo>
                    <a:pt x="716" y="46"/>
                    <a:pt x="636" y="93"/>
                    <a:pt x="552" y="259"/>
                  </a:cubicBezTo>
                  <a:cubicBezTo>
                    <a:pt x="468" y="425"/>
                    <a:pt x="377" y="660"/>
                    <a:pt x="293" y="994"/>
                  </a:cubicBezTo>
                  <a:cubicBezTo>
                    <a:pt x="209" y="1328"/>
                    <a:pt x="96" y="2002"/>
                    <a:pt x="48" y="2261"/>
                  </a:cubicBezTo>
                  <a:cubicBezTo>
                    <a:pt x="0" y="2520"/>
                    <a:pt x="12" y="2504"/>
                    <a:pt x="5" y="254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  <p:sp>
          <p:nvSpPr>
            <p:cNvPr id="5169" name="Freeform 99"/>
            <p:cNvSpPr>
              <a:spLocks/>
            </p:cNvSpPr>
            <p:nvPr/>
          </p:nvSpPr>
          <p:spPr bwMode="auto">
            <a:xfrm flipH="1">
              <a:off x="3420" y="1508"/>
              <a:ext cx="797" cy="2549"/>
            </a:xfrm>
            <a:custGeom>
              <a:avLst/>
              <a:gdLst>
                <a:gd name="T0" fmla="*/ 797 w 797"/>
                <a:gd name="T1" fmla="*/ 0 h 2549"/>
                <a:gd name="T2" fmla="*/ 552 w 797"/>
                <a:gd name="T3" fmla="*/ 259 h 2549"/>
                <a:gd name="T4" fmla="*/ 293 w 797"/>
                <a:gd name="T5" fmla="*/ 994 h 2549"/>
                <a:gd name="T6" fmla="*/ 48 w 797"/>
                <a:gd name="T7" fmla="*/ 2261 h 2549"/>
                <a:gd name="T8" fmla="*/ 5 w 797"/>
                <a:gd name="T9" fmla="*/ 2549 h 2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7"/>
                <a:gd name="T16" fmla="*/ 0 h 2549"/>
                <a:gd name="T17" fmla="*/ 797 w 797"/>
                <a:gd name="T18" fmla="*/ 2549 h 2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7" h="2549">
                  <a:moveTo>
                    <a:pt x="797" y="0"/>
                  </a:moveTo>
                  <a:cubicBezTo>
                    <a:pt x="716" y="46"/>
                    <a:pt x="636" y="93"/>
                    <a:pt x="552" y="259"/>
                  </a:cubicBezTo>
                  <a:cubicBezTo>
                    <a:pt x="468" y="425"/>
                    <a:pt x="377" y="660"/>
                    <a:pt x="293" y="994"/>
                  </a:cubicBezTo>
                  <a:cubicBezTo>
                    <a:pt x="209" y="1328"/>
                    <a:pt x="96" y="2002"/>
                    <a:pt x="48" y="2261"/>
                  </a:cubicBezTo>
                  <a:cubicBezTo>
                    <a:pt x="0" y="2520"/>
                    <a:pt x="12" y="2504"/>
                    <a:pt x="5" y="254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s-MX"/>
            </a:p>
          </p:txBody>
        </p:sp>
      </p:grpSp>
      <p:sp>
        <p:nvSpPr>
          <p:cNvPr id="201830" name="Text Box 102"/>
          <p:cNvSpPr txBox="1">
            <a:spLocks noChangeArrowheads="1"/>
          </p:cNvSpPr>
          <p:nvPr/>
        </p:nvSpPr>
        <p:spPr bwMode="auto">
          <a:xfrm>
            <a:off x="611188" y="3323952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PE" sz="2000" b="1"/>
              <a:t>-3</a:t>
            </a:r>
          </a:p>
        </p:txBody>
      </p:sp>
      <p:sp>
        <p:nvSpPr>
          <p:cNvPr id="201831" name="Text Box 103"/>
          <p:cNvSpPr txBox="1">
            <a:spLocks noChangeArrowheads="1"/>
          </p:cNvSpPr>
          <p:nvPr/>
        </p:nvSpPr>
        <p:spPr bwMode="auto">
          <a:xfrm>
            <a:off x="611188" y="3739877"/>
            <a:ext cx="50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-2</a:t>
            </a:r>
            <a:endParaRPr lang="es-ES" altLang="es-PE" sz="2000" b="1"/>
          </a:p>
        </p:txBody>
      </p:sp>
      <p:sp>
        <p:nvSpPr>
          <p:cNvPr id="201832" name="Text Box 104"/>
          <p:cNvSpPr txBox="1">
            <a:spLocks noChangeArrowheads="1"/>
          </p:cNvSpPr>
          <p:nvPr/>
        </p:nvSpPr>
        <p:spPr bwMode="auto">
          <a:xfrm>
            <a:off x="688975" y="414469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1</a:t>
            </a:r>
            <a:endParaRPr lang="es-ES" altLang="es-PE" sz="2000" b="1"/>
          </a:p>
        </p:txBody>
      </p:sp>
      <p:sp>
        <p:nvSpPr>
          <p:cNvPr id="201833" name="Text Box 105"/>
          <p:cNvSpPr txBox="1">
            <a:spLocks noChangeArrowheads="1"/>
          </p:cNvSpPr>
          <p:nvPr/>
        </p:nvSpPr>
        <p:spPr bwMode="auto">
          <a:xfrm>
            <a:off x="1311275" y="332554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0</a:t>
            </a:r>
            <a:endParaRPr lang="es-ES" altLang="es-PE" sz="2000" b="1"/>
          </a:p>
        </p:txBody>
      </p:sp>
      <p:sp>
        <p:nvSpPr>
          <p:cNvPr id="201834" name="Text Box 106"/>
          <p:cNvSpPr txBox="1">
            <a:spLocks noChangeArrowheads="1"/>
          </p:cNvSpPr>
          <p:nvPr/>
        </p:nvSpPr>
        <p:spPr bwMode="auto">
          <a:xfrm>
            <a:off x="1311275" y="373829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1</a:t>
            </a:r>
            <a:endParaRPr lang="es-ES" altLang="es-PE" sz="2000" b="1"/>
          </a:p>
        </p:txBody>
      </p:sp>
      <p:sp>
        <p:nvSpPr>
          <p:cNvPr id="201835" name="Text Box 107"/>
          <p:cNvSpPr txBox="1">
            <a:spLocks noChangeArrowheads="1"/>
          </p:cNvSpPr>
          <p:nvPr/>
        </p:nvSpPr>
        <p:spPr bwMode="auto">
          <a:xfrm>
            <a:off x="1322388" y="4133577"/>
            <a:ext cx="341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PE" altLang="es-PE" sz="2000" b="1"/>
              <a:t>2</a:t>
            </a:r>
            <a:endParaRPr lang="es-ES" altLang="es-PE" sz="2000" b="1"/>
          </a:p>
        </p:txBody>
      </p:sp>
      <p:sp>
        <p:nvSpPr>
          <p:cNvPr id="201840" name="AutoShape 112"/>
          <p:cNvSpPr>
            <a:spLocks noChangeArrowheads="1"/>
          </p:cNvSpPr>
          <p:nvPr/>
        </p:nvSpPr>
        <p:spPr bwMode="auto">
          <a:xfrm>
            <a:off x="5781675" y="4390752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1" name="AutoShape 113"/>
          <p:cNvSpPr>
            <a:spLocks noChangeArrowheads="1"/>
          </p:cNvSpPr>
          <p:nvPr/>
        </p:nvSpPr>
        <p:spPr bwMode="auto">
          <a:xfrm>
            <a:off x="4594225" y="4006577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2" name="AutoShape 114"/>
          <p:cNvSpPr>
            <a:spLocks noChangeArrowheads="1"/>
          </p:cNvSpPr>
          <p:nvPr/>
        </p:nvSpPr>
        <p:spPr bwMode="auto">
          <a:xfrm>
            <a:off x="4195763" y="3600177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3" name="AutoShape 115"/>
          <p:cNvSpPr>
            <a:spLocks noChangeArrowheads="1"/>
          </p:cNvSpPr>
          <p:nvPr/>
        </p:nvSpPr>
        <p:spPr bwMode="auto">
          <a:xfrm>
            <a:off x="4594225" y="3198540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4" name="AutoShape 116"/>
          <p:cNvSpPr>
            <a:spLocks noChangeArrowheads="1"/>
          </p:cNvSpPr>
          <p:nvPr/>
        </p:nvSpPr>
        <p:spPr bwMode="auto">
          <a:xfrm>
            <a:off x="5781675" y="2800077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201845" name="AutoShape 117"/>
          <p:cNvSpPr>
            <a:spLocks noChangeArrowheads="1"/>
          </p:cNvSpPr>
          <p:nvPr/>
        </p:nvSpPr>
        <p:spPr bwMode="auto">
          <a:xfrm>
            <a:off x="7770813" y="4790802"/>
            <a:ext cx="88900" cy="88900"/>
          </a:xfrm>
          <a:prstGeom prst="flowChartConnector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PE"/>
          </a:p>
        </p:txBody>
      </p:sp>
      <p:sp>
        <p:nvSpPr>
          <p:cNvPr id="5157" name="Rectangle 4"/>
          <p:cNvSpPr>
            <a:spLocks noChangeArrowheads="1"/>
          </p:cNvSpPr>
          <p:nvPr/>
        </p:nvSpPr>
        <p:spPr bwMode="auto">
          <a:xfrm>
            <a:off x="217488" y="188640"/>
            <a:ext cx="46672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P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es-ES" altLang="es-PE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8" name="42 CuadroTexto"/>
          <p:cNvSpPr txBox="1">
            <a:spLocks noChangeArrowheads="1"/>
          </p:cNvSpPr>
          <p:nvPr/>
        </p:nvSpPr>
        <p:spPr bwMode="auto">
          <a:xfrm>
            <a:off x="323850" y="715690"/>
            <a:ext cx="586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señale los interceptos con los ejes.</a:t>
            </a:r>
          </a:p>
        </p:txBody>
      </p:sp>
      <p:sp>
        <p:nvSpPr>
          <p:cNvPr id="42" name="41 CuadroTexto"/>
          <p:cNvSpPr txBox="1">
            <a:spLocks noChangeArrowheads="1"/>
          </p:cNvSpPr>
          <p:nvPr/>
        </p:nvSpPr>
        <p:spPr bwMode="auto">
          <a:xfrm>
            <a:off x="4500563" y="2669902"/>
            <a:ext cx="884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(0;     )</a:t>
            </a:r>
          </a:p>
        </p:txBody>
      </p: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3635375" y="3758927"/>
            <a:ext cx="88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(-3;0)</a:t>
            </a:r>
          </a:p>
        </p:txBody>
      </p:sp>
      <p:sp>
        <p:nvSpPr>
          <p:cNvPr id="44" name="43 CuadroTexto"/>
          <p:cNvSpPr txBox="1">
            <a:spLocks noChangeArrowheads="1"/>
          </p:cNvSpPr>
          <p:nvPr/>
        </p:nvSpPr>
        <p:spPr bwMode="auto">
          <a:xfrm>
            <a:off x="4284663" y="4254227"/>
            <a:ext cx="1100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PE" altLang="es-PE"/>
              <a:t>(0;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Object 2"/>
              <p:cNvSpPr txBox="1"/>
              <p:nvPr/>
            </p:nvSpPr>
            <p:spPr bwMode="auto">
              <a:xfrm>
                <a:off x="4818063" y="2677840"/>
                <a:ext cx="382587" cy="3619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4710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8063" y="2677840"/>
                <a:ext cx="382587" cy="361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Object 3"/>
              <p:cNvSpPr txBox="1"/>
              <p:nvPr/>
            </p:nvSpPr>
            <p:spPr bwMode="auto">
              <a:xfrm>
                <a:off x="4618038" y="4262165"/>
                <a:ext cx="563562" cy="3619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4710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8038" y="4262165"/>
                <a:ext cx="563562" cy="361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48 Elipse"/>
          <p:cNvSpPr/>
          <p:nvPr/>
        </p:nvSpPr>
        <p:spPr>
          <a:xfrm>
            <a:off x="5392738" y="2923902"/>
            <a:ext cx="71437" cy="71438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50" name="49 Elipse"/>
          <p:cNvSpPr/>
          <p:nvPr/>
        </p:nvSpPr>
        <p:spPr>
          <a:xfrm>
            <a:off x="5392738" y="4301852"/>
            <a:ext cx="71437" cy="71438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51" name="50 Llamada rectangular"/>
          <p:cNvSpPr/>
          <p:nvPr/>
        </p:nvSpPr>
        <p:spPr>
          <a:xfrm>
            <a:off x="1979613" y="4551090"/>
            <a:ext cx="2160587" cy="1404937"/>
          </a:xfrm>
          <a:prstGeom prst="wedgeRectCallout">
            <a:avLst>
              <a:gd name="adj1" fmla="val 202464"/>
              <a:gd name="adj2" fmla="val -6031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s-MX" b="1" dirty="0">
                <a:solidFill>
                  <a:schemeClr val="tx1"/>
                </a:solidFill>
              </a:rPr>
              <a:t>Recordar</a:t>
            </a:r>
          </a:p>
          <a:p>
            <a:pPr algn="just">
              <a:defRPr/>
            </a:pPr>
            <a:r>
              <a:rPr lang="es-MX" b="1" dirty="0">
                <a:solidFill>
                  <a:schemeClr val="tx1"/>
                </a:solidFill>
                <a:sym typeface="Symbol"/>
              </a:rPr>
              <a:t> con el eje Y: x = 0</a:t>
            </a:r>
          </a:p>
          <a:p>
            <a:pPr algn="just">
              <a:defRPr/>
            </a:pPr>
            <a:r>
              <a:rPr lang="es-MX" b="1" dirty="0">
                <a:solidFill>
                  <a:schemeClr val="tx1"/>
                </a:solidFill>
                <a:sym typeface="Symbol"/>
              </a:rPr>
              <a:t>y</a:t>
            </a:r>
            <a:r>
              <a:rPr lang="es-MX" b="1" baseline="30000" dirty="0">
                <a:solidFill>
                  <a:schemeClr val="tx1"/>
                </a:solidFill>
                <a:sym typeface="Symbol"/>
              </a:rPr>
              <a:t>2</a:t>
            </a:r>
            <a:r>
              <a:rPr lang="es-MX" b="1" dirty="0">
                <a:solidFill>
                  <a:schemeClr val="tx1"/>
                </a:solidFill>
                <a:sym typeface="Symbol"/>
              </a:rPr>
              <a:t> – 3 = 0</a:t>
            </a:r>
          </a:p>
          <a:p>
            <a:pPr algn="just">
              <a:defRPr/>
            </a:pPr>
            <a:r>
              <a:rPr lang="es-MX" b="1" dirty="0">
                <a:solidFill>
                  <a:schemeClr val="tx1"/>
                </a:solidFill>
                <a:sym typeface="Symbol"/>
              </a:rPr>
              <a:t>y =          o  y =    </a:t>
            </a:r>
            <a:endParaRPr lang="es-MX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1"/>
              <p:cNvSpPr txBox="1"/>
              <p:nvPr/>
            </p:nvSpPr>
            <p:spPr bwMode="auto">
              <a:xfrm>
                <a:off x="2317750" y="5486127"/>
                <a:ext cx="382588" cy="3619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" name="Object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7750" y="5486127"/>
                <a:ext cx="382588" cy="361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2"/>
              <p:cNvSpPr txBox="1"/>
              <p:nvPr/>
            </p:nvSpPr>
            <p:spPr bwMode="auto">
              <a:xfrm>
                <a:off x="3360738" y="5486127"/>
                <a:ext cx="563562" cy="3619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6" name="Object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0738" y="5486127"/>
                <a:ext cx="563562" cy="361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54 Elipse"/>
          <p:cNvSpPr/>
          <p:nvPr/>
        </p:nvSpPr>
        <p:spPr>
          <a:xfrm>
            <a:off x="4211638" y="3616052"/>
            <a:ext cx="71437" cy="71438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54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7" grpId="0"/>
      <p:bldP spid="201748" grpId="0" autoUpdateAnimBg="0"/>
      <p:bldP spid="201749" grpId="0" autoUpdateAnimBg="0"/>
      <p:bldP spid="201750" grpId="0" autoUpdateAnimBg="0"/>
      <p:bldP spid="201751" grpId="0" autoUpdateAnimBg="0"/>
      <p:bldP spid="201752" grpId="0" autoUpdateAnimBg="0"/>
      <p:bldP spid="201753" grpId="0" autoUpdateAnimBg="0"/>
      <p:bldP spid="201830" grpId="0" autoUpdateAnimBg="0"/>
      <p:bldP spid="201831" grpId="0" autoUpdateAnimBg="0"/>
      <p:bldP spid="201832" grpId="0" autoUpdateAnimBg="0"/>
      <p:bldP spid="201833" grpId="0" autoUpdateAnimBg="0"/>
      <p:bldP spid="201834" grpId="0" autoUpdateAnimBg="0"/>
      <p:bldP spid="201835" grpId="0" autoUpdateAnimBg="0"/>
      <p:bldP spid="201840" grpId="0" animBg="1"/>
      <p:bldP spid="201841" grpId="0" animBg="1"/>
      <p:bldP spid="201842" grpId="0" animBg="1"/>
      <p:bldP spid="201843" grpId="0" animBg="1"/>
      <p:bldP spid="201844" grpId="0" animBg="1"/>
      <p:bldP spid="201845" grpId="0" animBg="1"/>
      <p:bldP spid="42" grpId="0"/>
      <p:bldP spid="43" grpId="0"/>
      <p:bldP spid="44" grpId="0"/>
      <p:bldP spid="49" grpId="0" animBg="1"/>
      <p:bldP spid="50" grpId="0" animBg="1"/>
      <p:bldP spid="51" grpId="0" animBg="1"/>
      <p:bldP spid="51" grpId="1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7" name="Picture 9" descr="Resultado de imagen para gif animados estudiantes">
            <a:extLst>
              <a:ext uri="{FF2B5EF4-FFF2-40B4-BE49-F238E27FC236}">
                <a16:creationId xmlns:a16="http://schemas.microsoft.com/office/drawing/2014/main" id="{014578E4-EEC6-4C0C-943E-1D201AFA5DE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30" y="3576786"/>
            <a:ext cx="2609850" cy="2876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8 Marcador de número de diapositiva">
            <a:extLst>
              <a:ext uri="{FF2B5EF4-FFF2-40B4-BE49-F238E27FC236}">
                <a16:creationId xmlns:a16="http://schemas.microsoft.com/office/drawing/2014/main" id="{952484EF-2F71-4C0C-8381-C53B69CA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248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1995D51B-EB5F-45A3-9A50-91E1447AD9BD}" type="slidenum">
              <a:rPr lang="es-ES_tradnl" altLang="es-PE"/>
              <a:pPr algn="ctr"/>
              <a:t>22</a:t>
            </a:fld>
            <a:endParaRPr lang="es-ES_tradnl" altLang="es-PE" dirty="0"/>
          </a:p>
        </p:txBody>
      </p:sp>
      <p:sp>
        <p:nvSpPr>
          <p:cNvPr id="54275" name="Rectangle 14">
            <a:extLst>
              <a:ext uri="{FF2B5EF4-FFF2-40B4-BE49-F238E27FC236}">
                <a16:creationId xmlns:a16="http://schemas.microsoft.com/office/drawing/2014/main" id="{91B6A838-F1C3-4416-A4CF-DBCE4966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4108" name="1 Rectángulo">
            <a:extLst>
              <a:ext uri="{FF2B5EF4-FFF2-40B4-BE49-F238E27FC236}">
                <a16:creationId xmlns:a16="http://schemas.microsoft.com/office/drawing/2014/main" id="{3CC48857-1D0F-416C-95D4-BFB27680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72" y="690949"/>
            <a:ext cx="8352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PE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Trabajo en casa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ES" altLang="es-PE" sz="2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69875" algn="just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s-ES" altLang="es-PE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los ejercicios para la casa incluidos en la actividad.</a:t>
            </a:r>
          </a:p>
          <a:p>
            <a:pPr marL="269875" indent="-269875" eaLnBrk="1" hangingPunct="1">
              <a:spcBef>
                <a:spcPct val="0"/>
              </a:spcBef>
              <a:defRPr/>
            </a:pPr>
            <a:r>
              <a:rPr lang="es-ES" altLang="es-PE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los ejercicios 3.1 del libro de Curo – Martínez</a:t>
            </a:r>
          </a:p>
          <a:p>
            <a:pPr marL="269875" indent="-269875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PE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3ra edición. Pág. 196.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PE" sz="2800" dirty="0">
                <a:solidFill>
                  <a:srgbClr val="0000CC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7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27030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024 L 0.95973 0.00024 " pathEditMode="relative" rAng="0" ptsTypes="AA">
                                      <p:cBhvr>
                                        <p:cTn id="9" dur="5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5 Marcador de número de diapositiva">
            <a:extLst>
              <a:ext uri="{FF2B5EF4-FFF2-40B4-BE49-F238E27FC236}">
                <a16:creationId xmlns:a16="http://schemas.microsoft.com/office/drawing/2014/main" id="{6C129A26-62BE-4C06-BA8E-F06BE30B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3346E7DC-4C20-4F31-93F0-B0E6FDF8BBA5}" type="slidenum">
              <a:rPr lang="es-PE" altLang="es-MX"/>
              <a:pPr algn="ctr"/>
              <a:t>3</a:t>
            </a:fld>
            <a:endParaRPr lang="es-PE" altLang="es-MX"/>
          </a:p>
        </p:txBody>
      </p:sp>
      <p:sp>
        <p:nvSpPr>
          <p:cNvPr id="6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2882" t="25839" r="22328" b="16972"/>
          <a:stretch/>
        </p:blipFill>
        <p:spPr>
          <a:xfrm>
            <a:off x="252488" y="692696"/>
            <a:ext cx="87120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4</a:t>
            </a:fld>
            <a:endParaRPr lang="es-PE" altLang="es-PE"/>
          </a:p>
        </p:txBody>
      </p:sp>
      <p:sp>
        <p:nvSpPr>
          <p:cNvPr id="21" name="1 Rectángulo"/>
          <p:cNvSpPr/>
          <p:nvPr/>
        </p:nvSpPr>
        <p:spPr>
          <a:xfrm>
            <a:off x="612000" y="1783856"/>
            <a:ext cx="79200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60363" indent="-360363" algn="just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Algebraicamente, represente de la manera más sencilla posible, una relación entre la remuneración de dicha persona (</a:t>
            </a:r>
            <a:r>
              <a:rPr lang="es-E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 el número de encuestas (</a:t>
            </a:r>
            <a:r>
              <a:rPr lang="es-E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que efectúa.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  <p:sp>
        <p:nvSpPr>
          <p:cNvPr id="36" name="1 Rectángulo"/>
          <p:cNvSpPr/>
          <p:nvPr/>
        </p:nvSpPr>
        <p:spPr>
          <a:xfrm>
            <a:off x="504456" y="620688"/>
            <a:ext cx="8136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2800" b="1" dirty="0">
                <a:solidFill>
                  <a:srgbClr val="92D050"/>
                </a:solidFill>
              </a:rPr>
              <a:t>Los desafíos en el mercado de cafés especiales </a:t>
            </a:r>
            <a:endParaRPr lang="es-MX" sz="2800" dirty="0">
              <a:solidFill>
                <a:srgbClr val="92D050"/>
              </a:solidFill>
              <a:latin typeface="+mj-lt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3725563" y="4366852"/>
                <a:ext cx="424796" cy="360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563" y="4366852"/>
                <a:ext cx="424796" cy="360000"/>
              </a:xfrm>
              <a:prstGeom prst="rect">
                <a:avLst/>
              </a:prstGeom>
              <a:blipFill>
                <a:blip r:embed="rId3"/>
                <a:stretch>
                  <a:fillRect l="-15714" r="-17143" b="-1525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Bocadillo: rectángulo con esquinas redondeadas 4"/>
          <p:cNvSpPr/>
          <p:nvPr/>
        </p:nvSpPr>
        <p:spPr>
          <a:xfrm>
            <a:off x="2447944" y="3215048"/>
            <a:ext cx="1620000" cy="864000"/>
          </a:xfrm>
          <a:prstGeom prst="wedgeRoundRectCallout">
            <a:avLst>
              <a:gd name="adj1" fmla="val 92421"/>
              <a:gd name="adj2" fmla="val 86020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s-MX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encuestas (</a:t>
            </a:r>
            <a:r>
              <a:rPr lang="es-MX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" name="Bocadillo: rectángulo con esquinas redondeadas 68"/>
          <p:cNvSpPr/>
          <p:nvPr/>
        </p:nvSpPr>
        <p:spPr>
          <a:xfrm>
            <a:off x="6156416" y="4077136"/>
            <a:ext cx="2160000" cy="576000"/>
          </a:xfrm>
          <a:prstGeom prst="wedgeRoundRectCallout">
            <a:avLst>
              <a:gd name="adj1" fmla="val -79442"/>
              <a:gd name="adj2" fmla="val 43571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s-MX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Remuneración (</a:t>
            </a:r>
            <a:r>
              <a:rPr lang="es-MX" sz="2000" b="1" i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MX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1" name="Bocadillo: rectángulo con esquinas redondeadas 5"/>
          <p:cNvSpPr/>
          <p:nvPr/>
        </p:nvSpPr>
        <p:spPr>
          <a:xfrm>
            <a:off x="864000" y="4852228"/>
            <a:ext cx="1728000" cy="828000"/>
          </a:xfrm>
          <a:prstGeom prst="wedgeRoundRectCallout">
            <a:avLst>
              <a:gd name="adj1" fmla="val 128960"/>
              <a:gd name="adj2" fmla="val -64285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s-MX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Pago pactado por día</a:t>
            </a:r>
          </a:p>
        </p:txBody>
      </p:sp>
      <p:sp>
        <p:nvSpPr>
          <p:cNvPr id="63" name="Bocadillo: rectángulo con esquinas redondeadas 22"/>
          <p:cNvSpPr/>
          <p:nvPr/>
        </p:nvSpPr>
        <p:spPr>
          <a:xfrm>
            <a:off x="5292080" y="4941312"/>
            <a:ext cx="1836000" cy="1296000"/>
          </a:xfrm>
          <a:prstGeom prst="wedgeRoundRectCallout">
            <a:avLst>
              <a:gd name="adj1" fmla="val -88004"/>
              <a:gd name="adj2" fmla="val -64907"/>
              <a:gd name="adj3" fmla="val 16667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Comisión por cada encuesta efectuada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4159901" y="4366852"/>
                <a:ext cx="551433" cy="36933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PE" sz="2400" i="1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01" y="4366852"/>
                <a:ext cx="551433" cy="369332"/>
              </a:xfrm>
              <a:prstGeom prst="rect">
                <a:avLst/>
              </a:prstGeom>
              <a:blipFill>
                <a:blip r:embed="rId4"/>
                <a:stretch>
                  <a:fillRect l="-9890" r="-13187" b="-114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4687907" y="4366852"/>
                <a:ext cx="240130" cy="360000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907" y="4366852"/>
                <a:ext cx="240130" cy="360000"/>
              </a:xfrm>
              <a:prstGeom prst="rect">
                <a:avLst/>
              </a:prstGeom>
              <a:blipFill>
                <a:blip r:embed="rId5"/>
                <a:stretch>
                  <a:fillRect l="-15385" r="-17949" b="-508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4914000" y="4367048"/>
                <a:ext cx="558806" cy="369332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PE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000" y="4367048"/>
                <a:ext cx="558806" cy="369332"/>
              </a:xfrm>
              <a:prstGeom prst="rect">
                <a:avLst/>
              </a:prstGeom>
              <a:blipFill>
                <a:blip r:embed="rId6"/>
                <a:stretch>
                  <a:fillRect l="-5435" r="-11957" b="-2786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30"/>
          <p:cNvSpPr>
            <a:spLocks noChangeArrowheads="1"/>
          </p:cNvSpPr>
          <p:nvPr/>
        </p:nvSpPr>
        <p:spPr bwMode="auto">
          <a:xfrm>
            <a:off x="539552" y="1265262"/>
            <a:ext cx="2016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es-ES" sz="2400" b="1" u="sng" dirty="0">
                <a:solidFill>
                  <a:srgbClr val="FB13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Representación</a:t>
            </a:r>
          </a:p>
        </p:txBody>
      </p:sp>
    </p:spTree>
    <p:extLst>
      <p:ext uri="{BB962C8B-B14F-4D97-AF65-F5344CB8AC3E}">
        <p14:creationId xmlns:p14="http://schemas.microsoft.com/office/powerpoint/2010/main" val="152900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 animBg="1"/>
      <p:bldP spid="38" grpId="1" animBg="1"/>
      <p:bldP spid="40" grpId="0" animBg="1"/>
      <p:bldP spid="40" grpId="1" animBg="1"/>
      <p:bldP spid="61" grpId="0" animBg="1"/>
      <p:bldP spid="61" grpId="1" animBg="1"/>
      <p:bldP spid="63" grpId="0" animBg="1"/>
      <p:bldP spid="63" grpId="1" animBg="1"/>
      <p:bldP spid="6" grpId="0"/>
      <p:bldP spid="9" grpId="0"/>
      <p:bldP spid="10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2E1517-092B-4D04-A4F1-C15EDD625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3"/>
          <a:stretch/>
        </p:blipFill>
        <p:spPr>
          <a:xfrm>
            <a:off x="323527" y="3428295"/>
            <a:ext cx="8568953" cy="2405635"/>
          </a:xfrm>
          <a:prstGeom prst="rect">
            <a:avLst/>
          </a:prstGeom>
        </p:spPr>
      </p:pic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5</a:t>
            </a:fld>
            <a:endParaRPr lang="es-PE" altLang="es-PE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253802" y="2543047"/>
            <a:ext cx="2085950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es-ES" sz="2400" b="1" u="sng" dirty="0">
                <a:solidFill>
                  <a:srgbClr val="FB13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Interpretación</a:t>
            </a:r>
          </a:p>
        </p:txBody>
      </p:sp>
      <p:sp>
        <p:nvSpPr>
          <p:cNvPr id="29" name="1 Rectángulo"/>
          <p:cNvSpPr/>
          <p:nvPr/>
        </p:nvSpPr>
        <p:spPr>
          <a:xfrm>
            <a:off x="253802" y="2967335"/>
            <a:ext cx="7558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Responda las siguientes preguntas, completando la tabla.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23528" y="1292567"/>
            <a:ext cx="8532000" cy="108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es-MX" sz="2400" dirty="0"/>
              <a:t>La remuneración de esta persona será como sigue: El pago pactado por día es un básico de 50 soles más una comisión de 5 soles por cada encuesta efectuada. </a:t>
            </a:r>
          </a:p>
        </p:txBody>
      </p:sp>
      <p:sp>
        <p:nvSpPr>
          <p:cNvPr id="6" name="Bocadillo: rectángulo con esquinas redondeadas 5"/>
          <p:cNvSpPr/>
          <p:nvPr/>
        </p:nvSpPr>
        <p:spPr>
          <a:xfrm>
            <a:off x="2771800" y="5085184"/>
            <a:ext cx="1440160" cy="1260720"/>
          </a:xfrm>
          <a:prstGeom prst="wedgeRoundRectCallout">
            <a:avLst>
              <a:gd name="adj1" fmla="val 153772"/>
              <a:gd name="adj2" fmla="val -10522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rgbClr val="3333FF"/>
                </a:solidFill>
              </a:rPr>
              <a:t>Pago pactado por día</a:t>
            </a:r>
          </a:p>
        </p:txBody>
      </p:sp>
      <p:sp>
        <p:nvSpPr>
          <p:cNvPr id="23" name="Bocadillo: rectángulo con esquinas redondeadas 22"/>
          <p:cNvSpPr/>
          <p:nvPr/>
        </p:nvSpPr>
        <p:spPr>
          <a:xfrm>
            <a:off x="4401344" y="5053385"/>
            <a:ext cx="2186880" cy="1260720"/>
          </a:xfrm>
          <a:prstGeom prst="wedgeRoundRectCallout">
            <a:avLst>
              <a:gd name="adj1" fmla="val 48345"/>
              <a:gd name="adj2" fmla="val -9729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rgbClr val="3333FF"/>
                </a:solidFill>
              </a:rPr>
              <a:t>Comisión por cada encuesta efectuada</a:t>
            </a:r>
          </a:p>
        </p:txBody>
      </p:sp>
      <p:sp>
        <p:nvSpPr>
          <p:cNvPr id="24" name="Bocadillo: rectángulo con esquinas redondeadas 23"/>
          <p:cNvSpPr/>
          <p:nvPr/>
        </p:nvSpPr>
        <p:spPr>
          <a:xfrm>
            <a:off x="6985248" y="5048600"/>
            <a:ext cx="1763216" cy="1260720"/>
          </a:xfrm>
          <a:prstGeom prst="wedgeRoundRectCallout">
            <a:avLst>
              <a:gd name="adj1" fmla="val -39131"/>
              <a:gd name="adj2" fmla="val -8789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rgbClr val="3333FF"/>
                </a:solidFill>
              </a:rPr>
              <a:t>Número de encuestas efectuadas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35"/>
              <p:cNvSpPr txBox="1"/>
              <p:nvPr/>
            </p:nvSpPr>
            <p:spPr bwMode="auto">
              <a:xfrm>
                <a:off x="5814392" y="4068000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4392" y="4068000"/>
                <a:ext cx="432000" cy="43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35"/>
              <p:cNvSpPr txBox="1"/>
              <p:nvPr/>
            </p:nvSpPr>
            <p:spPr bwMode="auto">
              <a:xfrm>
                <a:off x="6480000" y="4068000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0" y="4068000"/>
                <a:ext cx="432000" cy="43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35"/>
              <p:cNvSpPr txBox="1"/>
              <p:nvPr/>
            </p:nvSpPr>
            <p:spPr bwMode="auto">
              <a:xfrm>
                <a:off x="6840000" y="4068000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0000" y="4068000"/>
                <a:ext cx="432000" cy="432000"/>
              </a:xfrm>
              <a:prstGeom prst="rect">
                <a:avLst/>
              </a:prstGeom>
              <a:blipFill>
                <a:blip r:embed="rId6"/>
                <a:stretch>
                  <a:fillRect l="-4225" r="-211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35"/>
              <p:cNvSpPr txBox="1"/>
              <p:nvPr/>
            </p:nvSpPr>
            <p:spPr bwMode="auto">
              <a:xfrm>
                <a:off x="6156000" y="4050000"/>
                <a:ext cx="432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000" y="4050000"/>
                <a:ext cx="432000" cy="432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5"/>
              <p:cNvSpPr txBox="1"/>
              <p:nvPr/>
            </p:nvSpPr>
            <p:spPr bwMode="auto">
              <a:xfrm>
                <a:off x="7308000" y="4068000"/>
                <a:ext cx="648000" cy="4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2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000" y="4068000"/>
                <a:ext cx="648000" cy="432000"/>
              </a:xfrm>
              <a:prstGeom prst="rect">
                <a:avLst/>
              </a:prstGeom>
              <a:blipFill>
                <a:blip r:embed="rId8"/>
                <a:stretch>
                  <a:fillRect r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35"/>
              <p:cNvSpPr txBox="1"/>
              <p:nvPr/>
            </p:nvSpPr>
            <p:spPr bwMode="auto">
              <a:xfrm>
                <a:off x="5814392" y="4860900"/>
                <a:ext cx="4572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4392" y="4860900"/>
                <a:ext cx="457200" cy="3683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5"/>
              <p:cNvSpPr txBox="1"/>
              <p:nvPr/>
            </p:nvSpPr>
            <p:spPr bwMode="auto">
              <a:xfrm>
                <a:off x="6626225" y="4860900"/>
                <a:ext cx="26828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6225" y="4860900"/>
                <a:ext cx="268287" cy="368300"/>
              </a:xfrm>
              <a:prstGeom prst="rect">
                <a:avLst/>
              </a:prstGeom>
              <a:blipFill>
                <a:blip r:embed="rId10"/>
                <a:stretch>
                  <a:fillRect r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5"/>
              <p:cNvSpPr txBox="1"/>
              <p:nvPr/>
            </p:nvSpPr>
            <p:spPr bwMode="auto">
              <a:xfrm>
                <a:off x="6797228" y="4834706"/>
                <a:ext cx="482600" cy="420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7228" y="4834706"/>
                <a:ext cx="482600" cy="420688"/>
              </a:xfrm>
              <a:prstGeom prst="rect">
                <a:avLst/>
              </a:prstGeom>
              <a:blipFill>
                <a:blip r:embed="rId11"/>
                <a:stretch>
                  <a:fillRect l="-3797" r="-8861"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35"/>
              <p:cNvSpPr txBox="1"/>
              <p:nvPr/>
            </p:nvSpPr>
            <p:spPr bwMode="auto">
              <a:xfrm>
                <a:off x="6247432" y="4876310"/>
                <a:ext cx="296863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PE" sz="1600" dirty="0"/>
              </a:p>
            </p:txBody>
          </p:sp>
        </mc:Choice>
        <mc:Fallback>
          <p:sp>
            <p:nvSpPr>
              <p:cNvPr id="3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7432" y="4876310"/>
                <a:ext cx="296863" cy="288925"/>
              </a:xfrm>
              <a:prstGeom prst="rect">
                <a:avLst/>
              </a:prstGeom>
              <a:blipFill>
                <a:blip r:embed="rId12"/>
                <a:stretch>
                  <a:fillRect r="-2041"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5"/>
              <p:cNvSpPr txBox="1"/>
              <p:nvPr/>
            </p:nvSpPr>
            <p:spPr bwMode="auto">
              <a:xfrm>
                <a:off x="7348140" y="4860900"/>
                <a:ext cx="6985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8140" y="4860900"/>
                <a:ext cx="698500" cy="3683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/>
          <p:cNvSpPr/>
          <p:nvPr/>
        </p:nvSpPr>
        <p:spPr>
          <a:xfrm>
            <a:off x="4626000" y="1584000"/>
            <a:ext cx="1375792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/>
          <p:cNvSpPr/>
          <p:nvPr/>
        </p:nvSpPr>
        <p:spPr>
          <a:xfrm>
            <a:off x="222944" y="1962000"/>
            <a:ext cx="1152128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Elipse 38"/>
          <p:cNvSpPr/>
          <p:nvPr/>
        </p:nvSpPr>
        <p:spPr>
          <a:xfrm>
            <a:off x="3075072" y="3876288"/>
            <a:ext cx="1440160" cy="5040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/>
          <p:cNvSpPr/>
          <p:nvPr/>
        </p:nvSpPr>
        <p:spPr>
          <a:xfrm>
            <a:off x="5814000" y="4050000"/>
            <a:ext cx="432000" cy="43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Elipse 40"/>
          <p:cNvSpPr/>
          <p:nvPr/>
        </p:nvSpPr>
        <p:spPr>
          <a:xfrm>
            <a:off x="6480000" y="4050000"/>
            <a:ext cx="432000" cy="43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/>
          <p:cNvSpPr/>
          <p:nvPr/>
        </p:nvSpPr>
        <p:spPr>
          <a:xfrm>
            <a:off x="6876000" y="4050000"/>
            <a:ext cx="432000" cy="43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bject 35">
                <a:extLst>
                  <a:ext uri="{FF2B5EF4-FFF2-40B4-BE49-F238E27FC236}">
                    <a16:creationId xmlns:a16="http://schemas.microsoft.com/office/drawing/2014/main" id="{7C5E379C-65B6-4AC6-8960-DC5F5A882573}"/>
                  </a:ext>
                </a:extLst>
              </p:cNvPr>
              <p:cNvSpPr txBox="1"/>
              <p:nvPr/>
            </p:nvSpPr>
            <p:spPr bwMode="auto">
              <a:xfrm>
                <a:off x="5814392" y="5364000"/>
                <a:ext cx="1980000" cy="420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(11)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3" name="Object 35">
                <a:extLst>
                  <a:ext uri="{FF2B5EF4-FFF2-40B4-BE49-F238E27FC236}">
                    <a16:creationId xmlns:a16="http://schemas.microsoft.com/office/drawing/2014/main" id="{7C5E379C-65B6-4AC6-8960-DC5F5A88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4392" y="5364000"/>
                <a:ext cx="1980000" cy="420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  <p:sp>
        <p:nvSpPr>
          <p:cNvPr id="45" name="1 Rectángulo"/>
          <p:cNvSpPr/>
          <p:nvPr/>
        </p:nvSpPr>
        <p:spPr>
          <a:xfrm>
            <a:off x="504456" y="620688"/>
            <a:ext cx="8136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2800" b="1" dirty="0">
                <a:solidFill>
                  <a:srgbClr val="92D050"/>
                </a:solidFill>
              </a:rPr>
              <a:t>Los desafíos en el mercado de cafés especiales </a:t>
            </a:r>
            <a:endParaRPr lang="es-MX" sz="2800" dirty="0">
              <a:solidFill>
                <a:srgbClr val="92D05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2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" grpId="0"/>
      <p:bldP spid="6" grpId="0" animBg="1"/>
      <p:bldP spid="6" grpId="1" animBg="1"/>
      <p:bldP spid="23" grpId="0" animBg="1"/>
      <p:bldP spid="23" grpId="1" animBg="1"/>
      <p:bldP spid="24" grpId="0" animBg="1"/>
      <p:bldP spid="24" grpId="1" animBg="1"/>
      <p:bldP spid="20" grpId="0"/>
      <p:bldP spid="25" grpId="0"/>
      <p:bldP spid="26" grpId="0"/>
      <p:bldP spid="27" grpId="0"/>
      <p:bldP spid="32" grpId="0"/>
      <p:bldP spid="33" grpId="0"/>
      <p:bldP spid="34" grpId="0"/>
      <p:bldP spid="35" grpId="0"/>
      <p:bldP spid="36" grpId="0"/>
      <p:bldP spid="37" grpId="0"/>
      <p:bldP spid="7" grpId="0" animBg="1"/>
      <p:bldP spid="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BF9512-7003-4DDB-A4CE-3DF2FA969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281317"/>
            <a:ext cx="8674532" cy="2632551"/>
          </a:xfrm>
          <a:prstGeom prst="rect">
            <a:avLst/>
          </a:prstGeom>
        </p:spPr>
      </p:pic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6</a:t>
            </a:fld>
            <a:endParaRPr lang="es-PE" altLang="es-PE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253802" y="2406957"/>
            <a:ext cx="12715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es-ES" sz="2400" b="1" u="sng" dirty="0">
                <a:solidFill>
                  <a:srgbClr val="FB13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</a:p>
        </p:txBody>
      </p:sp>
      <p:sp>
        <p:nvSpPr>
          <p:cNvPr id="21" name="1 Rectángulo"/>
          <p:cNvSpPr/>
          <p:nvPr/>
        </p:nvSpPr>
        <p:spPr>
          <a:xfrm>
            <a:off x="251520" y="2751311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Responda las preguntas en la tabla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1" y="1220559"/>
            <a:ext cx="8712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La remuneración de esta persona será como sigue: El pago pactado por día es un básico de 50 soles más una comisión de 5 soles por cada encuesta efectuada.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5"/>
              <p:cNvSpPr txBox="1"/>
              <p:nvPr/>
            </p:nvSpPr>
            <p:spPr bwMode="auto">
              <a:xfrm>
                <a:off x="6319937" y="3382392"/>
                <a:ext cx="26828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937" y="3382392"/>
                <a:ext cx="268287" cy="368300"/>
              </a:xfrm>
              <a:prstGeom prst="rect">
                <a:avLst/>
              </a:prstGeom>
              <a:blipFill>
                <a:blip r:embed="rId5"/>
                <a:stretch>
                  <a:fillRect r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5"/>
              <p:cNvSpPr txBox="1"/>
              <p:nvPr/>
            </p:nvSpPr>
            <p:spPr bwMode="auto">
              <a:xfrm>
                <a:off x="6524625" y="3354065"/>
                <a:ext cx="509588" cy="420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4625" y="3354065"/>
                <a:ext cx="509588" cy="420687"/>
              </a:xfrm>
              <a:prstGeom prst="rect">
                <a:avLst/>
              </a:prstGeom>
              <a:blipFill>
                <a:blip r:embed="rId6"/>
                <a:stretch>
                  <a:fillRect l="-3571"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bject 35"/>
              <p:cNvSpPr txBox="1"/>
              <p:nvPr/>
            </p:nvSpPr>
            <p:spPr bwMode="auto">
              <a:xfrm>
                <a:off x="5965304" y="3379193"/>
                <a:ext cx="296863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8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5304" y="3379193"/>
                <a:ext cx="296863" cy="288925"/>
              </a:xfrm>
              <a:prstGeom prst="rect">
                <a:avLst/>
              </a:prstGeom>
              <a:blipFill>
                <a:blip r:embed="rId7"/>
                <a:stretch>
                  <a:fillRect r="-14583"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35"/>
              <p:cNvSpPr txBox="1"/>
              <p:nvPr/>
            </p:nvSpPr>
            <p:spPr bwMode="auto">
              <a:xfrm>
                <a:off x="6924948" y="3356992"/>
                <a:ext cx="887412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=110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9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4948" y="3356992"/>
                <a:ext cx="887412" cy="368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ject 35"/>
              <p:cNvSpPr txBox="1"/>
              <p:nvPr/>
            </p:nvSpPr>
            <p:spPr bwMode="auto">
              <a:xfrm>
                <a:off x="6300192" y="3717032"/>
                <a:ext cx="960437" cy="369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2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17032"/>
                <a:ext cx="960437" cy="3698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bject 35"/>
              <p:cNvSpPr txBox="1"/>
              <p:nvPr/>
            </p:nvSpPr>
            <p:spPr bwMode="auto">
              <a:xfrm>
                <a:off x="6611058" y="3350934"/>
                <a:ext cx="293687" cy="290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9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1058" y="3350934"/>
                <a:ext cx="293687" cy="290512"/>
              </a:xfrm>
              <a:prstGeom prst="rect">
                <a:avLst/>
              </a:prstGeom>
              <a:blipFill>
                <a:blip r:embed="rId10"/>
                <a:stretch>
                  <a:fillRect b="-12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1 Rectángulo"/>
          <p:cNvSpPr/>
          <p:nvPr/>
        </p:nvSpPr>
        <p:spPr>
          <a:xfrm>
            <a:off x="5156448" y="5487615"/>
            <a:ext cx="288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 efectuar 24 encuestas</a:t>
            </a:r>
            <a:endParaRPr lang="es-MX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1 Rectángulo"/>
          <p:cNvSpPr/>
          <p:nvPr/>
        </p:nvSpPr>
        <p:spPr>
          <a:xfrm>
            <a:off x="5156448" y="4211796"/>
            <a:ext cx="2871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 efectuar 12 encuestas</a:t>
            </a:r>
            <a:endParaRPr lang="es-MX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35"/>
              <p:cNvSpPr txBox="1"/>
              <p:nvPr/>
            </p:nvSpPr>
            <p:spPr bwMode="auto">
              <a:xfrm>
                <a:off x="5508104" y="4822552"/>
                <a:ext cx="4572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4822552"/>
                <a:ext cx="457200" cy="36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35"/>
              <p:cNvSpPr txBox="1"/>
              <p:nvPr/>
            </p:nvSpPr>
            <p:spPr bwMode="auto">
              <a:xfrm>
                <a:off x="6319937" y="4822552"/>
                <a:ext cx="26828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2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937" y="4822552"/>
                <a:ext cx="268287" cy="368300"/>
              </a:xfrm>
              <a:prstGeom prst="rect">
                <a:avLst/>
              </a:prstGeom>
              <a:blipFill>
                <a:blip r:embed="rId12"/>
                <a:stretch>
                  <a:fillRect r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35"/>
              <p:cNvSpPr txBox="1"/>
              <p:nvPr/>
            </p:nvSpPr>
            <p:spPr bwMode="auto">
              <a:xfrm>
                <a:off x="6524625" y="4797723"/>
                <a:ext cx="509588" cy="4206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4625" y="4797723"/>
                <a:ext cx="509588" cy="420687"/>
              </a:xfrm>
              <a:prstGeom prst="rect">
                <a:avLst/>
              </a:prstGeom>
              <a:blipFill>
                <a:blip r:embed="rId13"/>
                <a:stretch>
                  <a:fillRect l="-3571"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bject 35"/>
              <p:cNvSpPr txBox="1"/>
              <p:nvPr/>
            </p:nvSpPr>
            <p:spPr bwMode="auto">
              <a:xfrm>
                <a:off x="5961062" y="4822552"/>
                <a:ext cx="296863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1062" y="4822552"/>
                <a:ext cx="296863" cy="288925"/>
              </a:xfrm>
              <a:prstGeom prst="rect">
                <a:avLst/>
              </a:prstGeom>
              <a:blipFill>
                <a:blip r:embed="rId14"/>
                <a:stretch>
                  <a:fillRect r="-12245" b="-212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bject 35"/>
              <p:cNvSpPr txBox="1"/>
              <p:nvPr/>
            </p:nvSpPr>
            <p:spPr bwMode="auto">
              <a:xfrm>
                <a:off x="6876256" y="4797152"/>
                <a:ext cx="887412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=170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76256" y="4797152"/>
                <a:ext cx="887412" cy="3683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bject 35"/>
              <p:cNvSpPr txBox="1"/>
              <p:nvPr/>
            </p:nvSpPr>
            <p:spPr bwMode="auto">
              <a:xfrm>
                <a:off x="6288088" y="5157788"/>
                <a:ext cx="987425" cy="369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8088" y="5157788"/>
                <a:ext cx="987425" cy="369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bject 35"/>
              <p:cNvSpPr txBox="1"/>
              <p:nvPr/>
            </p:nvSpPr>
            <p:spPr bwMode="auto">
              <a:xfrm>
                <a:off x="6611057" y="4802093"/>
                <a:ext cx="293687" cy="290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1057" y="4802093"/>
                <a:ext cx="293687" cy="290512"/>
              </a:xfrm>
              <a:prstGeom prst="rect">
                <a:avLst/>
              </a:prstGeom>
              <a:blipFill>
                <a:blip r:embed="rId17"/>
                <a:stretch>
                  <a:fillRect b="-12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5"/>
              <p:cNvSpPr txBox="1"/>
              <p:nvPr/>
            </p:nvSpPr>
            <p:spPr bwMode="auto">
              <a:xfrm>
                <a:off x="5508104" y="3382392"/>
                <a:ext cx="4572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3382392"/>
                <a:ext cx="457200" cy="36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  <p:sp>
        <p:nvSpPr>
          <p:cNvPr id="30" name="1 Rectángulo"/>
          <p:cNvSpPr/>
          <p:nvPr/>
        </p:nvSpPr>
        <p:spPr>
          <a:xfrm>
            <a:off x="504456" y="620688"/>
            <a:ext cx="8136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2800" b="1" dirty="0">
                <a:solidFill>
                  <a:srgbClr val="92D050"/>
                </a:solidFill>
              </a:rPr>
              <a:t>Los desafíos en el mercado de cafés especiales </a:t>
            </a:r>
            <a:endParaRPr lang="es-MX" sz="2800" dirty="0">
              <a:solidFill>
                <a:srgbClr val="92D05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2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2" grpId="0"/>
      <p:bldP spid="49" grpId="0"/>
      <p:bldP spid="5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BFC4C7-45B0-4FA1-8AB0-AAF179A5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00" y="3212976"/>
            <a:ext cx="8460000" cy="2026226"/>
          </a:xfrm>
          <a:prstGeom prst="rect">
            <a:avLst/>
          </a:prstGeom>
        </p:spPr>
      </p:pic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7</a:t>
            </a:fld>
            <a:endParaRPr lang="es-PE" altLang="es-PE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253802" y="2406957"/>
            <a:ext cx="12715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es-ES" sz="2400" b="1" u="sng" dirty="0">
                <a:solidFill>
                  <a:srgbClr val="FB13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</a:p>
        </p:txBody>
      </p:sp>
      <p:sp>
        <p:nvSpPr>
          <p:cNvPr id="21" name="1 Rectángulo"/>
          <p:cNvSpPr/>
          <p:nvPr/>
        </p:nvSpPr>
        <p:spPr>
          <a:xfrm>
            <a:off x="251520" y="2751311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Responda las preguntas en la tabla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1521" y="1220559"/>
            <a:ext cx="8712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/>
              <a:t>La remuneración de esta persona será como sigue: El pago pactado por día es un básico de 50 soles más una comisión de 5 soles por cada encuesta efectuada.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35"/>
              <p:cNvSpPr txBox="1"/>
              <p:nvPr/>
            </p:nvSpPr>
            <p:spPr bwMode="auto">
              <a:xfrm>
                <a:off x="338112" y="5437188"/>
                <a:ext cx="1425576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encuesta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112" y="5437188"/>
                <a:ext cx="1425576" cy="368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5"/>
              <p:cNvSpPr txBox="1"/>
              <p:nvPr/>
            </p:nvSpPr>
            <p:spPr bwMode="auto">
              <a:xfrm>
                <a:off x="2445717" y="5445224"/>
                <a:ext cx="1046163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5717" y="5445224"/>
                <a:ext cx="1046163" cy="368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35"/>
              <p:cNvSpPr txBox="1"/>
              <p:nvPr/>
            </p:nvSpPr>
            <p:spPr bwMode="auto">
              <a:xfrm>
                <a:off x="302196" y="5805264"/>
                <a:ext cx="1332000" cy="3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encuestas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2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2196" y="5805264"/>
                <a:ext cx="1332000" cy="342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bject 35"/>
              <p:cNvSpPr txBox="1"/>
              <p:nvPr/>
            </p:nvSpPr>
            <p:spPr bwMode="auto">
              <a:xfrm>
                <a:off x="2445717" y="5833269"/>
                <a:ext cx="10080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480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3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5717" y="5833269"/>
                <a:ext cx="1008000" cy="36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/>
          <p:cNvCxnSpPr/>
          <p:nvPr/>
        </p:nvCxnSpPr>
        <p:spPr>
          <a:xfrm>
            <a:off x="1835696" y="5629374"/>
            <a:ext cx="468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1835696" y="6021288"/>
            <a:ext cx="4680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echa: a la derecha 8"/>
          <p:cNvSpPr/>
          <p:nvPr/>
        </p:nvSpPr>
        <p:spPr>
          <a:xfrm>
            <a:off x="3707904" y="5445224"/>
            <a:ext cx="216024" cy="7350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35"/>
              <p:cNvSpPr txBox="1"/>
              <p:nvPr/>
            </p:nvSpPr>
            <p:spPr bwMode="auto">
              <a:xfrm>
                <a:off x="4103268" y="5436703"/>
                <a:ext cx="1908000" cy="64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480(1)</m:t>
                          </m:r>
                        </m:num>
                        <m:den>
                          <m:r>
                            <a:rPr lang="es-PE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4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3268" y="5436703"/>
                <a:ext cx="1908000" cy="64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1 Rectángulo"/>
          <p:cNvSpPr/>
          <p:nvPr/>
        </p:nvSpPr>
        <p:spPr>
          <a:xfrm>
            <a:off x="1465312" y="4233862"/>
            <a:ext cx="3538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máximo ocurre cuando emplea completamente las 8 horas en realizar las encuestas</a:t>
            </a:r>
            <a:endParaRPr lang="es-MX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1 Rectángulo"/>
          <p:cNvSpPr/>
          <p:nvPr/>
        </p:nvSpPr>
        <p:spPr>
          <a:xfrm>
            <a:off x="5137720" y="3399383"/>
            <a:ext cx="375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 realizar 32 encuestas.</a:t>
            </a:r>
            <a:endParaRPr lang="es-MX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35"/>
              <p:cNvSpPr txBox="1"/>
              <p:nvPr/>
            </p:nvSpPr>
            <p:spPr bwMode="auto">
              <a:xfrm>
                <a:off x="5436096" y="3953495"/>
                <a:ext cx="457200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953495"/>
                <a:ext cx="457200" cy="3683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35"/>
              <p:cNvSpPr txBox="1"/>
              <p:nvPr/>
            </p:nvSpPr>
            <p:spPr bwMode="auto">
              <a:xfrm>
                <a:off x="6247929" y="3953495"/>
                <a:ext cx="268287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2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7929" y="3953495"/>
                <a:ext cx="268287" cy="368300"/>
              </a:xfrm>
              <a:prstGeom prst="rect">
                <a:avLst/>
              </a:prstGeom>
              <a:blipFill>
                <a:blip r:embed="rId10"/>
                <a:stretch>
                  <a:fillRect r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bject 35"/>
              <p:cNvSpPr txBox="1"/>
              <p:nvPr/>
            </p:nvSpPr>
            <p:spPr bwMode="auto">
              <a:xfrm>
                <a:off x="5884464" y="3948235"/>
                <a:ext cx="296863" cy="288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4464" y="3948235"/>
                <a:ext cx="296863" cy="288925"/>
              </a:xfrm>
              <a:prstGeom prst="rect">
                <a:avLst/>
              </a:prstGeom>
              <a:blipFill>
                <a:blip r:embed="rId11"/>
                <a:stretch>
                  <a:fillRect r="-14286" b="-212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bject 35"/>
              <p:cNvSpPr txBox="1"/>
              <p:nvPr/>
            </p:nvSpPr>
            <p:spPr bwMode="auto">
              <a:xfrm>
                <a:off x="7020272" y="3933056"/>
                <a:ext cx="887412" cy="36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>
          <p:sp>
            <p:nvSpPr>
              <p:cNvPr id="5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272" y="3933056"/>
                <a:ext cx="887412" cy="3683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35"/>
              <p:cNvSpPr txBox="1"/>
              <p:nvPr/>
            </p:nvSpPr>
            <p:spPr bwMode="auto">
              <a:xfrm>
                <a:off x="6495951" y="3933056"/>
                <a:ext cx="668337" cy="422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(32)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5951" y="3933056"/>
                <a:ext cx="668337" cy="422275"/>
              </a:xfrm>
              <a:prstGeom prst="rect">
                <a:avLst/>
              </a:prstGeom>
              <a:blipFill>
                <a:blip r:embed="rId13"/>
                <a:stretch>
                  <a:fillRect l="-2752"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1 Rectángulo"/>
          <p:cNvSpPr/>
          <p:nvPr/>
        </p:nvSpPr>
        <p:spPr>
          <a:xfrm>
            <a:off x="5156448" y="4499828"/>
            <a:ext cx="3736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Gana al día como máximo S/ 210</a:t>
            </a:r>
            <a:endParaRPr lang="es-MX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  <p:sp>
        <p:nvSpPr>
          <p:cNvPr id="30" name="1 Rectángulo"/>
          <p:cNvSpPr/>
          <p:nvPr/>
        </p:nvSpPr>
        <p:spPr>
          <a:xfrm>
            <a:off x="504456" y="620688"/>
            <a:ext cx="8136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s-MX" sz="2800" b="1" dirty="0">
                <a:solidFill>
                  <a:srgbClr val="92D050"/>
                </a:solidFill>
              </a:rPr>
              <a:t>Los desafíos en el mercado de cafés especiales </a:t>
            </a:r>
            <a:endParaRPr lang="es-MX" sz="2800" dirty="0">
              <a:solidFill>
                <a:srgbClr val="92D050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2" grpId="0"/>
      <p:bldP spid="33" grpId="0"/>
      <p:bldP spid="9" grpId="0" animBg="1"/>
      <p:bldP spid="41" grpId="0"/>
      <p:bldP spid="43" grpId="0"/>
      <p:bldP spid="44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F8A90F-9C8C-4D54-BB33-AC6466117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79" y="1557130"/>
            <a:ext cx="8698401" cy="4608174"/>
          </a:xfrm>
          <a:prstGeom prst="rect">
            <a:avLst/>
          </a:prstGeom>
        </p:spPr>
      </p:pic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8</a:t>
            </a:fld>
            <a:endParaRPr lang="es-PE" altLang="es-PE" dirty="0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253802" y="260648"/>
            <a:ext cx="2229966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s-ES" altLang="es-ES" sz="2400" b="1" u="sng" dirty="0">
                <a:solidFill>
                  <a:srgbClr val="FB13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</a:p>
        </p:txBody>
      </p:sp>
      <p:sp>
        <p:nvSpPr>
          <p:cNvPr id="21" name="1 Rectángulo"/>
          <p:cNvSpPr/>
          <p:nvPr/>
        </p:nvSpPr>
        <p:spPr>
          <a:xfrm>
            <a:off x="251520" y="653787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la tabla siguiente, anote la ganancia por día de la persona que realiza las encuestas, según el número de encuestas realizadas.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35"/>
              <p:cNvSpPr txBox="1"/>
              <p:nvPr/>
            </p:nvSpPr>
            <p:spPr bwMode="auto">
              <a:xfrm>
                <a:off x="3192190" y="2732567"/>
                <a:ext cx="2459930" cy="524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40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2190" y="2732567"/>
                <a:ext cx="2459930" cy="524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35"/>
              <p:cNvSpPr txBox="1"/>
              <p:nvPr/>
            </p:nvSpPr>
            <p:spPr bwMode="auto">
              <a:xfrm>
                <a:off x="2934091" y="4553293"/>
                <a:ext cx="2934053" cy="5320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(10)</m:t>
                      </m:r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4091" y="4553293"/>
                <a:ext cx="2934053" cy="5320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35"/>
              <p:cNvSpPr txBox="1"/>
              <p:nvPr/>
            </p:nvSpPr>
            <p:spPr bwMode="auto">
              <a:xfrm>
                <a:off x="3203848" y="3616994"/>
                <a:ext cx="2448272" cy="5219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(6)</m:t>
                      </m:r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3616994"/>
                <a:ext cx="2448272" cy="521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35"/>
              <p:cNvSpPr txBox="1"/>
              <p:nvPr/>
            </p:nvSpPr>
            <p:spPr bwMode="auto">
              <a:xfrm>
                <a:off x="2914650" y="5416550"/>
                <a:ext cx="2968625" cy="531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50+5</m:t>
                      </m:r>
                      <m:r>
                        <a:rPr 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(32)</m:t>
                      </m:r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4650" y="5416550"/>
                <a:ext cx="2968625" cy="5318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35"/>
              <p:cNvSpPr txBox="1"/>
              <p:nvPr/>
            </p:nvSpPr>
            <p:spPr bwMode="auto">
              <a:xfrm>
                <a:off x="6660232" y="2725390"/>
                <a:ext cx="1214438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(2;60)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0232" y="2725390"/>
                <a:ext cx="1214438" cy="5318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35"/>
              <p:cNvSpPr txBox="1"/>
              <p:nvPr/>
            </p:nvSpPr>
            <p:spPr bwMode="auto">
              <a:xfrm>
                <a:off x="6669930" y="3616994"/>
                <a:ext cx="1214438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(6;80)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8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9930" y="3616994"/>
                <a:ext cx="1214438" cy="5318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35"/>
              <p:cNvSpPr txBox="1"/>
              <p:nvPr/>
            </p:nvSpPr>
            <p:spPr bwMode="auto">
              <a:xfrm>
                <a:off x="6441505" y="4524722"/>
                <a:ext cx="1654175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(10;100)</m:t>
                      </m:r>
                    </m:oMath>
                  </m:oMathPara>
                </a14:m>
                <a:endParaRPr lang="es-PE" sz="2800"/>
              </a:p>
            </p:txBody>
          </p:sp>
        </mc:Choice>
        <mc:Fallback xmlns="">
          <p:sp>
            <p:nvSpPr>
              <p:cNvPr id="29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1505" y="4524722"/>
                <a:ext cx="1654175" cy="5318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35"/>
              <p:cNvSpPr txBox="1"/>
              <p:nvPr/>
            </p:nvSpPr>
            <p:spPr bwMode="auto">
              <a:xfrm>
                <a:off x="6441997" y="5417467"/>
                <a:ext cx="1654175" cy="531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(32;210)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0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1997" y="5417467"/>
                <a:ext cx="1654175" cy="5318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1274872" y="2553856"/>
            <a:ext cx="504056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Elipse 34"/>
          <p:cNvSpPr/>
          <p:nvPr/>
        </p:nvSpPr>
        <p:spPr>
          <a:xfrm>
            <a:off x="5047480" y="2652314"/>
            <a:ext cx="648072" cy="5760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4012632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6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532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0A77ED7F-B786-4114-BD8B-F3CD0DF7F79E}" type="slidenum">
              <a:rPr lang="es-PE" altLang="es-PE"/>
              <a:pPr algn="ctr"/>
              <a:t>9</a:t>
            </a:fld>
            <a:endParaRPr lang="es-PE" altLang="es-PE"/>
          </a:p>
        </p:txBody>
      </p:sp>
      <p:sp>
        <p:nvSpPr>
          <p:cNvPr id="21" name="1 Rectángulo"/>
          <p:cNvSpPr/>
          <p:nvPr/>
        </p:nvSpPr>
        <p:spPr>
          <a:xfrm>
            <a:off x="251520" y="26064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una escala adecuada 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ubique en un sistema de coordenadas los pares ordenados de la tabla anterior e indique las variables con sus unidades respectivas en los ejes.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484784"/>
            <a:ext cx="5195637" cy="4764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35"/>
              <p:cNvSpPr txBox="1"/>
              <p:nvPr/>
            </p:nvSpPr>
            <p:spPr bwMode="auto">
              <a:xfrm>
                <a:off x="1932321" y="5215836"/>
                <a:ext cx="335423" cy="273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2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2321" y="5215836"/>
                <a:ext cx="335423" cy="273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5"/>
              <p:cNvSpPr txBox="1"/>
              <p:nvPr/>
            </p:nvSpPr>
            <p:spPr bwMode="auto">
              <a:xfrm>
                <a:off x="2493268" y="5789613"/>
                <a:ext cx="196850" cy="250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3268" y="5789613"/>
                <a:ext cx="196850" cy="250825"/>
              </a:xfrm>
              <a:prstGeom prst="rect">
                <a:avLst/>
              </a:prstGeom>
              <a:blipFill>
                <a:blip r:embed="rId6"/>
                <a:stretch>
                  <a:fillRect r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5"/>
              <p:cNvSpPr txBox="1"/>
              <p:nvPr/>
            </p:nvSpPr>
            <p:spPr bwMode="auto">
              <a:xfrm>
                <a:off x="1835696" y="3749675"/>
                <a:ext cx="454025" cy="273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2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3749675"/>
                <a:ext cx="454025" cy="2730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5"/>
              <p:cNvSpPr txBox="1"/>
              <p:nvPr/>
            </p:nvSpPr>
            <p:spPr bwMode="auto">
              <a:xfrm>
                <a:off x="1951793" y="4104758"/>
                <a:ext cx="335423" cy="273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1793" y="4104758"/>
                <a:ext cx="335423" cy="273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5"/>
              <p:cNvSpPr txBox="1"/>
              <p:nvPr/>
            </p:nvSpPr>
            <p:spPr bwMode="auto">
              <a:xfrm>
                <a:off x="1939941" y="4459972"/>
                <a:ext cx="335423" cy="273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9941" y="4459972"/>
                <a:ext cx="335423" cy="2731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35"/>
              <p:cNvSpPr txBox="1"/>
              <p:nvPr/>
            </p:nvSpPr>
            <p:spPr bwMode="auto">
              <a:xfrm>
                <a:off x="2950468" y="5780088"/>
                <a:ext cx="196850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39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0468" y="5780088"/>
                <a:ext cx="196850" cy="269875"/>
              </a:xfrm>
              <a:prstGeom prst="rect">
                <a:avLst/>
              </a:prstGeom>
              <a:blipFill>
                <a:blip r:embed="rId10"/>
                <a:stretch>
                  <a:fillRect r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35"/>
              <p:cNvSpPr txBox="1"/>
              <p:nvPr/>
            </p:nvSpPr>
            <p:spPr bwMode="auto">
              <a:xfrm>
                <a:off x="3323531" y="5772150"/>
                <a:ext cx="315912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4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3531" y="5772150"/>
                <a:ext cx="315912" cy="2698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1 Rectángulo"/>
          <p:cNvSpPr/>
          <p:nvPr/>
        </p:nvSpPr>
        <p:spPr>
          <a:xfrm>
            <a:off x="6084168" y="5301208"/>
            <a:ext cx="2594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(Número de encuestas)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1 Rectángulo"/>
          <p:cNvSpPr/>
          <p:nvPr/>
        </p:nvSpPr>
        <p:spPr>
          <a:xfrm>
            <a:off x="2339753" y="1340768"/>
            <a:ext cx="2736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(Remuneración)</a:t>
            </a: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582168" y="4535978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/>
          <p:cNvSpPr/>
          <p:nvPr/>
        </p:nvSpPr>
        <p:spPr>
          <a:xfrm>
            <a:off x="2989334" y="4168130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/>
          <p:cNvSpPr/>
          <p:nvPr/>
        </p:nvSpPr>
        <p:spPr>
          <a:xfrm>
            <a:off x="3430907" y="3798565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2634560" y="4629865"/>
            <a:ext cx="8555" cy="1132759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cxnSpLocks/>
          </p:cNvCxnSpPr>
          <p:nvPr/>
        </p:nvCxnSpPr>
        <p:spPr>
          <a:xfrm>
            <a:off x="2340872" y="4596556"/>
            <a:ext cx="279400" cy="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cxnSpLocks/>
            <a:stCxn id="46" idx="4"/>
          </p:cNvCxnSpPr>
          <p:nvPr/>
        </p:nvCxnSpPr>
        <p:spPr>
          <a:xfrm flipH="1">
            <a:off x="3048893" y="4289286"/>
            <a:ext cx="2169" cy="1473338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cxnSpLocks/>
          </p:cNvCxnSpPr>
          <p:nvPr/>
        </p:nvCxnSpPr>
        <p:spPr>
          <a:xfrm flipH="1">
            <a:off x="3476856" y="3919721"/>
            <a:ext cx="1491" cy="1852429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35"/>
              <p:cNvSpPr txBox="1"/>
              <p:nvPr/>
            </p:nvSpPr>
            <p:spPr bwMode="auto">
              <a:xfrm>
                <a:off x="254223" y="1817787"/>
                <a:ext cx="1214438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(2;60)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223" y="1817787"/>
                <a:ext cx="1214438" cy="531812"/>
              </a:xfrm>
              <a:prstGeom prst="rect">
                <a:avLst/>
              </a:prstGeom>
              <a:blipFill>
                <a:blip r:embed="rId12"/>
                <a:stretch>
                  <a:fillRect l="-15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35"/>
              <p:cNvSpPr txBox="1"/>
              <p:nvPr/>
            </p:nvSpPr>
            <p:spPr bwMode="auto">
              <a:xfrm>
                <a:off x="263921" y="2565375"/>
                <a:ext cx="1214438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(6;80)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8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921" y="2565375"/>
                <a:ext cx="1214438" cy="531812"/>
              </a:xfrm>
              <a:prstGeom prst="rect">
                <a:avLst/>
              </a:prstGeom>
              <a:blipFill>
                <a:blip r:embed="rId13"/>
                <a:stretch>
                  <a:fillRect l="-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35"/>
              <p:cNvSpPr txBox="1"/>
              <p:nvPr/>
            </p:nvSpPr>
            <p:spPr bwMode="auto">
              <a:xfrm>
                <a:off x="35496" y="3329087"/>
                <a:ext cx="1654175" cy="531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(10;100)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9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3329087"/>
                <a:ext cx="1654175" cy="531812"/>
              </a:xfrm>
              <a:prstGeom prst="rect">
                <a:avLst/>
              </a:prstGeom>
              <a:blipFill>
                <a:blip r:embed="rId14"/>
                <a:stretch>
                  <a:fillRect l="-1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35"/>
              <p:cNvSpPr txBox="1"/>
              <p:nvPr/>
            </p:nvSpPr>
            <p:spPr bwMode="auto">
              <a:xfrm>
                <a:off x="35496" y="4149824"/>
                <a:ext cx="1654175" cy="531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(32;210)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60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4149824"/>
                <a:ext cx="1654175" cy="531813"/>
              </a:xfrm>
              <a:prstGeom prst="rect">
                <a:avLst/>
              </a:prstGeom>
              <a:blipFill>
                <a:blip r:embed="rId15"/>
                <a:stretch>
                  <a:fillRect l="-11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ipse 61"/>
          <p:cNvSpPr/>
          <p:nvPr/>
        </p:nvSpPr>
        <p:spPr>
          <a:xfrm>
            <a:off x="2357531" y="4733141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1 Rectángulo"/>
          <p:cNvSpPr/>
          <p:nvPr/>
        </p:nvSpPr>
        <p:spPr>
          <a:xfrm>
            <a:off x="6335079" y="1571308"/>
            <a:ext cx="241338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s-E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no realiza ninguna encuesta,</a:t>
            </a:r>
            <a:endParaRPr lang="es-MX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35"/>
              <p:cNvSpPr txBox="1"/>
              <p:nvPr/>
            </p:nvSpPr>
            <p:spPr bwMode="auto">
              <a:xfrm>
                <a:off x="1952154" y="4678536"/>
                <a:ext cx="335423" cy="2731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64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2154" y="4678536"/>
                <a:ext cx="335423" cy="2731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1 Rectángulo"/>
          <p:cNvSpPr/>
          <p:nvPr/>
        </p:nvSpPr>
        <p:spPr>
          <a:xfrm>
            <a:off x="6372200" y="3956863"/>
            <a:ext cx="2413381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máximo número de encuestas es 32</a:t>
            </a: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35"/>
              <p:cNvSpPr txBox="1"/>
              <p:nvPr/>
            </p:nvSpPr>
            <p:spPr bwMode="auto">
              <a:xfrm>
                <a:off x="5698728" y="5779864"/>
                <a:ext cx="334963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66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8728" y="5779864"/>
                <a:ext cx="334963" cy="2698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bject 35"/>
              <p:cNvSpPr txBox="1"/>
              <p:nvPr/>
            </p:nvSpPr>
            <p:spPr bwMode="auto">
              <a:xfrm>
                <a:off x="1840806" y="1743075"/>
                <a:ext cx="473075" cy="269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210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67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0806" y="1743075"/>
                <a:ext cx="473075" cy="2698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recto 67"/>
          <p:cNvCxnSpPr>
            <a:cxnSpLocks/>
          </p:cNvCxnSpPr>
          <p:nvPr/>
        </p:nvCxnSpPr>
        <p:spPr>
          <a:xfrm>
            <a:off x="5858074" y="1844824"/>
            <a:ext cx="0" cy="395971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>
            <a:cxnSpLocks/>
          </p:cNvCxnSpPr>
          <p:nvPr/>
        </p:nvCxnSpPr>
        <p:spPr>
          <a:xfrm>
            <a:off x="2339752" y="1882924"/>
            <a:ext cx="3518322" cy="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/>
          <p:cNvSpPr/>
          <p:nvPr/>
        </p:nvSpPr>
        <p:spPr>
          <a:xfrm>
            <a:off x="5791296" y="1815232"/>
            <a:ext cx="123456" cy="1211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1 Rectángulo">
            <a:extLst>
              <a:ext uri="{FF2B5EF4-FFF2-40B4-BE49-F238E27FC236}">
                <a16:creationId xmlns:a16="http://schemas.microsoft.com/office/drawing/2014/main" id="{A1DA4F5A-5E83-47F8-A978-346084BFEC9B}"/>
              </a:ext>
            </a:extLst>
          </p:cNvPr>
          <p:cNvSpPr/>
          <p:nvPr/>
        </p:nvSpPr>
        <p:spPr>
          <a:xfrm>
            <a:off x="6372200" y="2372687"/>
            <a:ext cx="250787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s-ES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sueldo percibido es el básico</a:t>
            </a:r>
            <a:endParaRPr lang="es-MX" sz="2400" b="1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35">
                <a:extLst>
                  <a:ext uri="{FF2B5EF4-FFF2-40B4-BE49-F238E27FC236}">
                    <a16:creationId xmlns:a16="http://schemas.microsoft.com/office/drawing/2014/main" id="{4D507744-2886-4FAD-83BA-5BB9AB4ED817}"/>
                  </a:ext>
                </a:extLst>
              </p:cNvPr>
              <p:cNvSpPr txBox="1"/>
              <p:nvPr/>
            </p:nvSpPr>
            <p:spPr bwMode="auto">
              <a:xfrm>
                <a:off x="7397700" y="3153668"/>
                <a:ext cx="990724" cy="4338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(0;50)</m:t>
                      </m:r>
                    </m:oMath>
                  </m:oMathPara>
                </a14:m>
                <a:endParaRPr lang="es-PE"/>
              </a:p>
            </p:txBody>
          </p:sp>
        </mc:Choice>
        <mc:Fallback xmlns="">
          <p:sp>
            <p:nvSpPr>
              <p:cNvPr id="51" name="Object 35">
                <a:extLst>
                  <a:ext uri="{FF2B5EF4-FFF2-40B4-BE49-F238E27FC236}">
                    <a16:creationId xmlns:a16="http://schemas.microsoft.com/office/drawing/2014/main" id="{4D507744-2886-4FAD-83BA-5BB9AB4ED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7700" y="3153668"/>
                <a:ext cx="990724" cy="433846"/>
              </a:xfrm>
              <a:prstGeom prst="rect">
                <a:avLst/>
              </a:prstGeom>
              <a:blipFill>
                <a:blip r:embed="rId19"/>
                <a:stretch>
                  <a:fillRect l="-1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16 Marcador de pie de página">
            <a:extLst>
              <a:ext uri="{FF2B5EF4-FFF2-40B4-BE49-F238E27FC236}">
                <a16:creationId xmlns:a16="http://schemas.microsoft.com/office/drawing/2014/main" id="{057722BB-86B0-4ADC-9BDD-94628556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160" y="6300000"/>
            <a:ext cx="2808000" cy="360000"/>
          </a:xfrm>
        </p:spPr>
        <p:txBody>
          <a:bodyPr vert="horz" lIns="0" tIns="0" rIns="0" bIns="0" rtlCol="0" anchor="ctr"/>
          <a:lstStyle/>
          <a:p>
            <a:r>
              <a:rPr lang="es-ES_tradnl" dirty="0"/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2964623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7" grpId="0" animBg="1"/>
      <p:bldP spid="46" grpId="0" animBg="1"/>
      <p:bldP spid="47" grpId="0" animBg="1"/>
      <p:bldP spid="62" grpId="0" animBg="1"/>
      <p:bldP spid="63" grpId="0" animBg="1"/>
      <p:bldP spid="65" grpId="0" animBg="1"/>
      <p:bldP spid="72" grpId="0" animBg="1"/>
      <p:bldP spid="5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10241</TotalTime>
  <Words>1373</Words>
  <Application>Microsoft Office PowerPoint</Application>
  <PresentationFormat>Presentación en pantalla (4:3)</PresentationFormat>
  <Paragraphs>352</Paragraphs>
  <Slides>22</Slides>
  <Notes>19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Times New Roman</vt:lpstr>
      <vt:lpstr>Wingdings</vt:lpstr>
      <vt:lpstr>Tema de Office</vt:lpstr>
      <vt:lpstr>Equation</vt:lpstr>
      <vt:lpstr>Fundamentos para el Cálculo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</dc:creator>
  <cp:lastModifiedBy>Alfonso Piero de Jesús Arrué Arbieto</cp:lastModifiedBy>
  <cp:revision>371</cp:revision>
  <cp:lastPrinted>2012-08-08T16:26:42Z</cp:lastPrinted>
  <dcterms:created xsi:type="dcterms:W3CDTF">2011-02-27T01:29:01Z</dcterms:created>
  <dcterms:modified xsi:type="dcterms:W3CDTF">2025-01-30T12:42:35Z</dcterms:modified>
</cp:coreProperties>
</file>