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82" r:id="rId2"/>
    <p:sldId id="259" r:id="rId3"/>
    <p:sldId id="260" r:id="rId4"/>
    <p:sldId id="274" r:id="rId5"/>
    <p:sldId id="262" r:id="rId6"/>
    <p:sldId id="270" r:id="rId7"/>
    <p:sldId id="276" r:id="rId8"/>
    <p:sldId id="278" r:id="rId9"/>
    <p:sldId id="279" r:id="rId10"/>
    <p:sldId id="264" r:id="rId11"/>
    <p:sldId id="280" r:id="rId12"/>
  </p:sldIdLst>
  <p:sldSz cx="9144000" cy="6858000" type="screen4x3"/>
  <p:notesSz cx="6669088" cy="97758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CC00"/>
    <a:srgbClr val="FF6600"/>
    <a:srgbClr val="FF9900"/>
    <a:srgbClr val="FF9933"/>
    <a:srgbClr val="CCCC00"/>
    <a:srgbClr val="CCFF33"/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82333" autoAdjust="0"/>
  </p:normalViewPr>
  <p:slideViewPr>
    <p:cSldViewPr>
      <p:cViewPr varScale="1">
        <p:scale>
          <a:sx n="65" d="100"/>
          <a:sy n="65" d="100"/>
        </p:scale>
        <p:origin x="133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0DB66794-7F1B-402A-8956-0C67578F7508}"/>
    <pc:docChg chg="modSld">
      <pc:chgData name="Alfonso Piero de Jesús Arrué Arbieto" userId="1904f002d41b4795" providerId="LiveId" clId="{0DB66794-7F1B-402A-8956-0C67578F7508}" dt="2022-01-25T14:29:56.749" v="0" actId="9405"/>
      <pc:docMkLst>
        <pc:docMk/>
      </pc:docMkLst>
      <pc:sldChg chg="addSp mod">
        <pc:chgData name="Alfonso Piero de Jesús Arrué Arbieto" userId="1904f002d41b4795" providerId="LiveId" clId="{0DB66794-7F1B-402A-8956-0C67578F7508}" dt="2022-01-25T14:29:56.749" v="0" actId="9405"/>
        <pc:sldMkLst>
          <pc:docMk/>
          <pc:sldMk cId="0" sldId="278"/>
        </pc:sldMkLst>
        <pc:inkChg chg="add">
          <ac:chgData name="Alfonso Piero de Jesús Arrué Arbieto" userId="1904f002d41b4795" providerId="LiveId" clId="{0DB66794-7F1B-402A-8956-0C67578F7508}" dt="2022-01-25T14:29:56.749" v="0" actId="9405"/>
          <ac:inkMkLst>
            <pc:docMk/>
            <pc:sldMk cId="0" sldId="278"/>
            <ac:inkMk id="2" creationId="{9ED33E31-7BDC-450F-BB0E-BA723C1993A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88950"/>
          </a:xfrm>
          <a:prstGeom prst="rect">
            <a:avLst/>
          </a:prstGeom>
        </p:spPr>
        <p:txBody>
          <a:bodyPr vert="horz" lIns="90187" tIns="45094" rIns="90187" bIns="45094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90837" cy="488950"/>
          </a:xfrm>
          <a:prstGeom prst="rect">
            <a:avLst/>
          </a:prstGeom>
        </p:spPr>
        <p:txBody>
          <a:bodyPr vert="horz" lIns="90187" tIns="45094" rIns="90187" bIns="45094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0CEF80-137F-4A9B-9CA4-626EEAAC72AD}" type="datetimeFigureOut">
              <a:rPr lang="es-PE"/>
              <a:pPr>
                <a:defRPr/>
              </a:pPr>
              <a:t>4/02/2025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285288"/>
            <a:ext cx="2890838" cy="488950"/>
          </a:xfrm>
          <a:prstGeom prst="rect">
            <a:avLst/>
          </a:prstGeom>
        </p:spPr>
        <p:txBody>
          <a:bodyPr vert="horz" lIns="90187" tIns="45094" rIns="90187" bIns="45094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776663" y="9285288"/>
            <a:ext cx="2890837" cy="488950"/>
          </a:xfrm>
          <a:prstGeom prst="rect">
            <a:avLst/>
          </a:prstGeom>
        </p:spPr>
        <p:txBody>
          <a:bodyPr vert="horz" wrap="square" lIns="90187" tIns="45094" rIns="90187" bIns="4509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4802154-47B5-4770-A27B-091694A01117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04705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14:29:5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3673,'0'0'2536,"0"7"-3552,0-14-144,0-3 960,0-10-328,0 7-489,0-1-231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0187" tIns="45094" rIns="90187" bIns="4509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0187" tIns="45094" rIns="90187" bIns="4509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76A346-5D5D-49C4-8532-EAD822DD6BAF}" type="datetimeFigureOut">
              <a:rPr lang="es-ES_tradnl"/>
              <a:pPr>
                <a:defRPr/>
              </a:pPr>
              <a:t>04/02/2025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87" tIns="45094" rIns="90187" bIns="45094" rtlCol="0" anchor="ctr"/>
          <a:lstStyle/>
          <a:p>
            <a:pPr lvl="0"/>
            <a:endParaRPr lang="es-ES_tradn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35588" cy="4398962"/>
          </a:xfrm>
          <a:prstGeom prst="rect">
            <a:avLst/>
          </a:prstGeom>
        </p:spPr>
        <p:txBody>
          <a:bodyPr vert="horz" lIns="90187" tIns="45094" rIns="90187" bIns="4509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285288"/>
            <a:ext cx="2889250" cy="488950"/>
          </a:xfrm>
          <a:prstGeom prst="rect">
            <a:avLst/>
          </a:prstGeom>
        </p:spPr>
        <p:txBody>
          <a:bodyPr vert="horz" lIns="90187" tIns="45094" rIns="90187" bIns="4509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8250" y="9285288"/>
            <a:ext cx="2889250" cy="488950"/>
          </a:xfrm>
          <a:prstGeom prst="rect">
            <a:avLst/>
          </a:prstGeom>
        </p:spPr>
        <p:txBody>
          <a:bodyPr vert="horz" wrap="square" lIns="90187" tIns="45094" rIns="90187" bIns="4509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EEE12A-81B5-4FDA-B762-B3CC18DF4638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840198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pie de página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PE">
                <a:latin typeface="Arial" panose="020B0604020202020204" pitchFamily="34" charset="0"/>
              </a:rPr>
              <a:t>2014-1</a:t>
            </a: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8214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5350" y="735013"/>
            <a:ext cx="4878388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21186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5350" y="735013"/>
            <a:ext cx="4878388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14033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5350" y="735013"/>
            <a:ext cx="4878388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8954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5350" y="735013"/>
            <a:ext cx="4878388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1054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5350" y="735013"/>
            <a:ext cx="4878388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43444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5350" y="735013"/>
            <a:ext cx="4878388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85878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5350" y="736600"/>
            <a:ext cx="4878388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1634118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5350" y="736600"/>
            <a:ext cx="4878388" cy="3660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4643438"/>
            <a:ext cx="4891088" cy="4398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39270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0BAA4-090E-425A-A58B-47F95BE82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EE2680-7652-4A4E-A785-7CC572AFF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84078-3DE5-4603-A13A-F27AF30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57FA0-741C-4178-A9BA-DD629636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83207-19EF-4BB9-B825-9A44D62C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65DB4-0F5F-4A75-B361-FA7B200C6A56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1064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B0644-6784-46B3-88A6-47AEA7DE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AFCC4F-8E43-4FC7-B8D2-7A901F43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B2430-8DA5-4165-8F33-3D2A482A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50A96-8317-415D-A228-A8B1BD6E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E7C6C-B9D3-4EB4-BDEC-00F4314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3D311-F6CA-4A9E-A1D7-891DC6D31C5A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4335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8D02E7-3668-4A68-9555-9885256C9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161082-4183-45E9-A3D5-E24D6E68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AD0C0-1611-4FF8-AE37-5F8D996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97362-B86E-4AAB-B553-5AA8B425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53CE7-BE2A-4A71-948B-DDAEADB6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F62EB-294E-4682-88C6-BCC6661EE413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903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2CEEB-84F3-4BAC-9B0F-5FA1DAC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6D828-DF5B-409C-BEE4-65AD6BD2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0F0B1-DB87-489E-8C2A-FC47BFD8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82C9FF-C37C-49CA-8623-F86D3A08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DF3C4-7C26-404F-8F8C-44B9F6F9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D3259-82F1-4B27-9A83-5DFA48D2580A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84384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DA116-70BF-47E1-8CAE-6474168D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B8F27-CBE6-490C-B454-8B2FC0E7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F2C15-2D0C-453A-8AFD-190E9279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A4C6B-463F-46DE-9E38-6D90388F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FDEBF-A5D4-4001-BE95-FF5DA111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25184-13DA-4447-BB64-6A41144D9392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08154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638B8-A63D-44DE-94EA-2D8E59FD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C730F-3831-4CA7-982E-519019363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C0434-D324-4F19-A3BC-4EED2AE6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A545B7-64CE-46C0-9473-AA7A4593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59E95-4B8F-4F39-89FE-10C79106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D4666C-0533-4504-A75E-FF872BBC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53FA9-06CA-4CE6-BBE4-FF274DA20AF5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7439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27DE-4D8A-40D9-BF2F-0D41B7BA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7C7409-9F08-4D1D-B8DE-813D2212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67834C-F819-4160-92BA-E5C8F1DA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D67346-DD89-4DE7-A59C-013B02A57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00EC42-04DF-4D39-878D-5CFA14551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508D46-3832-46F8-9C70-9BFD6BF1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6E3C34-2AD4-4E34-9C77-2A7C552C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F8898A-15FB-497D-A8A0-4C3B2F86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6C45A-7BF9-46A4-B05F-AB92A7C3AFD8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2016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F37A2-7DD2-4BA2-85B4-16A8C02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C1BB02-FD3F-4CE6-9E00-AD1142BC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64550C-ACEA-47EF-87DD-A908B743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11D161-E419-4E4D-9538-7D83AFC9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9B9C5-78BE-4C2C-991C-B62AFDF7DF59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92890102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671FBF-35F6-4806-8A7A-B5F803DA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C530ED-53A6-49D4-846E-9E3E781A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FC3C61-B6CF-4B1C-90DF-73A3E58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974D6-BCD0-405E-8F7C-55275E03EB5C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416495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87159-D612-4797-99D8-D67EF385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653F9-7545-498A-9E99-6C79BFE9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D6A801-5CCE-4044-A372-B7F9467F7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55C2B-F4B8-4FBD-A304-AED25E10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DA9D58-7D80-4FEF-83FB-2B2749C0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7AD54F-6605-42E9-8C7D-CAE5B75C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A984F-2FF8-4A33-B100-7DF6145C3823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14468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74858-65D0-4E17-8E5A-5C3E89A9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933F8D-0023-4C63-B729-EF5AC0109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0BD3B8-5CB7-4648-B098-EEA555039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D7D2B7-1161-4446-8050-BBD3C49D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071F2C-A683-47E9-98D5-8F0DFE8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29AFB-451E-469C-A14A-8650A1F4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B9ABE-FDE5-4246-ABEE-1D60BCF39574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2840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F2F8BE-C7C4-4C1E-939B-36F30DD4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5CA340-52C0-4D48-AF0B-0FD19FB3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C27C0-544B-4020-A180-B2CFC84F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A523E-C319-42C5-87F2-7D272F311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38A2C-3DC5-4D4A-B00D-6D0B0CE1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C9B9C5-78BE-4C2C-991C-B62AFDF7DF59}" type="slidenum">
              <a:rPr lang="es-ES_tradnl" altLang="es-PE" smtClean="0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82756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2 Subtítulo"/>
          <p:cNvSpPr>
            <a:spLocks noGrp="1"/>
          </p:cNvSpPr>
          <p:nvPr>
            <p:ph type="subTitle" idx="1"/>
          </p:nvPr>
        </p:nvSpPr>
        <p:spPr>
          <a:xfrm>
            <a:off x="612000" y="2853224"/>
            <a:ext cx="7920000" cy="2808000"/>
          </a:xfrm>
        </p:spPr>
        <p:txBody>
          <a:bodyPr rtlCol="0" anchor="ctr">
            <a:normAutofit fontScale="625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55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</a:rPr>
              <a:t>Unidad 2: </a:t>
            </a:r>
          </a:p>
          <a:p>
            <a:pPr algn="l" eaLnBrk="1" fontAlgn="auto" hangingPunct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s-PE" sz="5500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FUNCIONES  Y SUS GRÁFICAS :</a:t>
            </a:r>
          </a:p>
          <a:p>
            <a:pPr algn="just" eaLnBrk="1" fontAlgn="auto" hangingPunct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s-PE" altLang="es-PE" sz="5500" b="1" dirty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                                 </a:t>
            </a:r>
            <a:r>
              <a:rPr lang="es-PE" altLang="es-PE" sz="5500" b="1" dirty="0">
                <a:solidFill>
                  <a:srgbClr val="99CC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Sesión 4.1</a:t>
            </a:r>
          </a:p>
          <a:p>
            <a:pPr algn="just" eaLnBrk="1" fontAlgn="auto" hangingPunct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s-PE" altLang="es-PE" sz="5500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                                 </a:t>
            </a:r>
            <a:r>
              <a:rPr lang="es-PE" altLang="es-PE" sz="5500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Funciones: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s-PE" altLang="es-PE" sz="5500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 Definición y dominio</a:t>
            </a:r>
            <a:endParaRPr lang="es-PE" altLang="es-PE" dirty="0">
              <a:solidFill>
                <a:srgbClr val="99CC00"/>
              </a:solidFill>
              <a:latin typeface="Times New Roman" pitchFamily="18" charset="0"/>
            </a:endParaRPr>
          </a:p>
        </p:txBody>
      </p:sp>
      <p:sp>
        <p:nvSpPr>
          <p:cNvPr id="9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3888464" y="785813"/>
            <a:ext cx="48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s-PE" altLang="es-PE" dirty="0">
                <a:solidFill>
                  <a:srgbClr val="00B0F0"/>
                </a:solidFill>
                <a:latin typeface="Times New Roman" panose="02020603050405020304" pitchFamily="18" charset="0"/>
              </a:rPr>
              <a:t>Fundamentos para el Cálculo </a:t>
            </a:r>
          </a:p>
        </p:txBody>
      </p:sp>
      <p:pic>
        <p:nvPicPr>
          <p:cNvPr id="11" name="Picture 2" descr="http://orientacion.universia.edu.pe/imgs2011/imagenes/upc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3" y="686643"/>
            <a:ext cx="154781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/>
          <p:cNvSpPr>
            <a:spLocks noChangeArrowheads="1"/>
          </p:cNvSpPr>
          <p:nvPr/>
        </p:nvSpPr>
        <p:spPr bwMode="auto">
          <a:xfrm>
            <a:off x="1908175" y="476250"/>
            <a:ext cx="5495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>
                <a:solidFill>
                  <a:srgbClr val="FF0000"/>
                </a:solidFill>
                <a:latin typeface="Times New Roman" panose="02020603050405020304" pitchFamily="18" charset="0"/>
              </a:rPr>
              <a:t>Funciones definidas por tramos</a:t>
            </a:r>
            <a:endParaRPr lang="es-ES" altLang="es-MX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534988" y="2611438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79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3" algn="just"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s-MX" altLang="es-MX" sz="2800">
                <a:solidFill>
                  <a:srgbClr val="FF0000"/>
                </a:solidFill>
                <a:latin typeface="Times New Roman" panose="02020603050405020304" pitchFamily="18" charset="0"/>
              </a:rPr>
              <a:t>Ejemplo 7.  </a:t>
            </a:r>
            <a:r>
              <a:rPr lang="es-MX" altLang="es-MX" sz="2800">
                <a:latin typeface="Times New Roman" panose="02020603050405020304" pitchFamily="18" charset="0"/>
              </a:rPr>
              <a:t>Sea la función      definida por tramos:</a:t>
            </a: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544513" y="1116013"/>
            <a:ext cx="80549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MX" altLang="es-MX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Existen funciones que se pueden definir por tramos, es decir, que tienen una fórmula diferente para cada parte del dominio.</a:t>
            </a: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535238" y="3429000"/>
          <a:ext cx="32924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457200" progId="Equation.DSMT4">
                  <p:embed/>
                </p:oleObj>
              </mc:Choice>
              <mc:Fallback>
                <p:oleObj name="Equation" r:id="rId3" imgW="1511300" imgH="457200" progId="Equation.DSMT4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3429000"/>
                        <a:ext cx="32924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532313" y="2663825"/>
          <a:ext cx="333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52268" imgH="203024" progId="Equation.3">
                  <p:embed/>
                </p:oleObj>
              </mc:Choice>
              <mc:Fallback>
                <p:oleObj name="Ecuación" r:id="rId5" imgW="152268" imgH="203024" progId="Equation.3">
                  <p:embed/>
                  <p:pic>
                    <p:nvPicPr>
                      <p:cNvPr id="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2663825"/>
                        <a:ext cx="3333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566738" y="4643438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7938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3" algn="just"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s-MX" altLang="es-MX" sz="2800">
                <a:latin typeface="Times New Roman" panose="02020603050405020304" pitchFamily="18" charset="0"/>
              </a:rPr>
              <a:t>Halle 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684338" y="4722813"/>
          <a:ext cx="2519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155700" imgH="203200" progId="Equation.3">
                  <p:embed/>
                </p:oleObj>
              </mc:Choice>
              <mc:Fallback>
                <p:oleObj name="Ecuación" r:id="rId7" imgW="1155700" imgH="203200" progId="Equation.3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722813"/>
                        <a:ext cx="25193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12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s-PE" altLang="es-P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 txBox="1">
            <a:spLocks noChangeArrowheads="1"/>
          </p:cNvSpPr>
          <p:nvPr/>
        </p:nvSpPr>
        <p:spPr bwMode="auto">
          <a:xfrm>
            <a:off x="519113" y="515938"/>
            <a:ext cx="81041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ES" altLang="es-MX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8: </a:t>
            </a:r>
            <a:r>
              <a:rPr lang="es-MX" altLang="es-MX" sz="2800">
                <a:latin typeface="Times New Roman" panose="02020603050405020304" pitchFamily="18" charset="0"/>
              </a:rPr>
              <a:t>Para la función  </a:t>
            </a:r>
            <a:r>
              <a:rPr lang="es-MX" altLang="es-MX" sz="2800" i="1">
                <a:latin typeface="Times New Roman" panose="02020603050405020304" pitchFamily="18" charset="0"/>
              </a:rPr>
              <a:t>f</a:t>
            </a:r>
            <a:r>
              <a:rPr lang="es-MX" altLang="es-MX" sz="2800">
                <a:latin typeface="Times New Roman" panose="02020603050405020304" pitchFamily="18" charset="0"/>
              </a:rPr>
              <a:t>  definida por:</a:t>
            </a:r>
            <a:endParaRPr lang="es-ES" altLang="es-MX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566863" y="1366838"/>
          <a:ext cx="50927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711200" progId="Equation.DSMT4">
                  <p:embed/>
                </p:oleObj>
              </mc:Choice>
              <mc:Fallback>
                <p:oleObj name="Equation" r:id="rId3" imgW="2336800" imgH="711200" progId="Equation.DSMT4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366838"/>
                        <a:ext cx="5092700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8 CuadroTexto"/>
          <p:cNvSpPr txBox="1">
            <a:spLocks noChangeArrowheads="1"/>
          </p:cNvSpPr>
          <p:nvPr/>
        </p:nvSpPr>
        <p:spPr bwMode="auto">
          <a:xfrm>
            <a:off x="573088" y="3068638"/>
            <a:ext cx="747871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ES" sz="2800" dirty="0"/>
              <a:t>Determine: </a:t>
            </a:r>
          </a:p>
          <a:p>
            <a:pPr eaLnBrk="1" hangingPunct="1">
              <a:defRPr/>
            </a:pPr>
            <a:r>
              <a:rPr lang="es-ES" sz="2800" dirty="0">
                <a:solidFill>
                  <a:srgbClr val="FF0000"/>
                </a:solidFill>
              </a:rPr>
              <a:t>a</a:t>
            </a:r>
            <a:r>
              <a:rPr lang="es-ES" sz="2800" i="1" dirty="0">
                <a:solidFill>
                  <a:srgbClr val="FF0000"/>
                </a:solidFill>
              </a:rPr>
              <a:t>.</a:t>
            </a:r>
            <a:r>
              <a:rPr lang="es-ES" sz="2800" i="1" dirty="0"/>
              <a:t>  </a:t>
            </a:r>
            <a:r>
              <a:rPr lang="es-MX" sz="2800" i="1" dirty="0"/>
              <a:t>f </a:t>
            </a:r>
            <a:r>
              <a:rPr lang="es-MX" sz="2800" dirty="0"/>
              <a:t>(-2),  </a:t>
            </a:r>
            <a:r>
              <a:rPr lang="es-MX" sz="2800" i="1" dirty="0"/>
              <a:t>f </a:t>
            </a:r>
            <a:r>
              <a:rPr lang="es-MX" sz="2800" dirty="0"/>
              <a:t>(1), </a:t>
            </a:r>
            <a:r>
              <a:rPr lang="es-MX" sz="2800" i="1" dirty="0"/>
              <a:t>f </a:t>
            </a:r>
            <a:r>
              <a:rPr lang="es-MX" sz="2800" dirty="0"/>
              <a:t>(2) y </a:t>
            </a:r>
            <a:r>
              <a:rPr lang="es-MX" sz="2800" i="1" dirty="0"/>
              <a:t>f </a:t>
            </a:r>
            <a:r>
              <a:rPr lang="es-MX" sz="2800" dirty="0"/>
              <a:t>(3). </a:t>
            </a:r>
          </a:p>
          <a:p>
            <a:pPr marL="514350" indent="-514350" eaLnBrk="1" hangingPunct="1">
              <a:defRPr/>
            </a:pPr>
            <a:r>
              <a:rPr lang="es-MX" sz="2800" dirty="0">
                <a:solidFill>
                  <a:srgbClr val="FF0000"/>
                </a:solidFill>
              </a:rPr>
              <a:t>b. </a:t>
            </a:r>
            <a:r>
              <a:rPr lang="es-MX" sz="2800" i="1" dirty="0" err="1"/>
              <a:t>Dom</a:t>
            </a:r>
            <a:r>
              <a:rPr lang="es-MX" sz="2800" dirty="0"/>
              <a:t>( </a:t>
            </a:r>
            <a:r>
              <a:rPr lang="es-MX" sz="2800" i="1" dirty="0"/>
              <a:t>f </a:t>
            </a:r>
            <a:r>
              <a:rPr lang="es-MX" sz="2800" dirty="0"/>
              <a:t>) 	</a:t>
            </a:r>
          </a:p>
          <a:p>
            <a:pPr marL="514350" indent="-514350" eaLnBrk="1" hangingPunct="1">
              <a:defRPr/>
            </a:pPr>
            <a:r>
              <a:rPr lang="es-MX" sz="2800" dirty="0">
                <a:solidFill>
                  <a:srgbClr val="FF0000"/>
                </a:solidFill>
              </a:rPr>
              <a:t>c. </a:t>
            </a:r>
            <a:r>
              <a:rPr lang="es-MX" sz="2800" dirty="0"/>
              <a:t>Los valores de </a:t>
            </a:r>
            <a:r>
              <a:rPr lang="es-MX" sz="2800" i="1" dirty="0"/>
              <a:t>x </a:t>
            </a:r>
            <a:r>
              <a:rPr lang="es-MX" sz="2800" dirty="0"/>
              <a:t>del dominio</a:t>
            </a:r>
            <a:r>
              <a:rPr lang="es-MX" sz="2800" i="1" dirty="0"/>
              <a:t> </a:t>
            </a:r>
            <a:r>
              <a:rPr lang="es-MX" sz="2800" dirty="0"/>
              <a:t>tales que  </a:t>
            </a:r>
            <a:r>
              <a:rPr lang="es-MX" sz="2800" i="1" dirty="0"/>
              <a:t>f </a:t>
            </a:r>
            <a:r>
              <a:rPr lang="es-MX" sz="2800" dirty="0"/>
              <a:t>(</a:t>
            </a:r>
            <a:r>
              <a:rPr lang="es-MX" sz="2800" i="1" dirty="0"/>
              <a:t>x</a:t>
            </a:r>
            <a:r>
              <a:rPr lang="es-MX" sz="2800" dirty="0"/>
              <a:t>) = -2</a:t>
            </a:r>
          </a:p>
          <a:p>
            <a:pPr eaLnBrk="1" hangingPunct="1">
              <a:defRPr/>
            </a:pPr>
            <a:r>
              <a:rPr lang="es-MX" sz="2800" i="1" dirty="0"/>
              <a:t> </a:t>
            </a:r>
            <a:endParaRPr lang="es-ES" dirty="0"/>
          </a:p>
        </p:txBody>
      </p:sp>
      <p:sp>
        <p:nvSpPr>
          <p:cNvPr id="9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s-PE" altLang="es-P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12000" y="1698783"/>
            <a:ext cx="7920000" cy="350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s-ES" altLang="es-MX" sz="2400" dirty="0">
                <a:latin typeface="Times New Roman" panose="02020603050405020304" pitchFamily="18" charset="0"/>
              </a:rPr>
              <a:t>Una compañía que fabrica botellas de vidrio tiene una estructura de costos lineal. Debe abonar la suma de $ 5000 mensuales por alquiler de las instalaciones y sueldos; y además $ 0,25 de materia prima por cada botella producida. </a:t>
            </a:r>
          </a:p>
          <a:p>
            <a:pPr algn="just"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s-ES" altLang="es-MX" sz="2400" dirty="0">
              <a:latin typeface="Times New Roman" panose="02020603050405020304" pitchFamily="18" charset="0"/>
            </a:endParaRPr>
          </a:p>
          <a:p>
            <a:pPr marL="355600" lvl="1" indent="-355600" algn="just" eaLnBrk="1" hangingPunct="1">
              <a:lnSpc>
                <a:spcPct val="114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lphaLcPeriod"/>
            </a:pPr>
            <a:r>
              <a:rPr lang="es-PE" altLang="es-MX" sz="2400" dirty="0">
                <a:latin typeface="Times New Roman" panose="02020603050405020304" pitchFamily="18" charset="0"/>
              </a:rPr>
              <a:t>¿D</a:t>
            </a:r>
            <a:r>
              <a:rPr lang="es-ES" altLang="es-MX" sz="2400" dirty="0">
                <a:latin typeface="Times New Roman" panose="02020603050405020304" pitchFamily="18" charset="0"/>
              </a:rPr>
              <a:t>e qué variable depende el costo de la compañía</a:t>
            </a:r>
            <a:r>
              <a:rPr lang="es-PE" altLang="es-MX" sz="2400" dirty="0">
                <a:latin typeface="Times New Roman" panose="02020603050405020304" pitchFamily="18" charset="0"/>
              </a:rPr>
              <a:t>?</a:t>
            </a:r>
          </a:p>
          <a:p>
            <a:pPr marL="355600" lvl="1" indent="-355600" algn="just" eaLnBrk="1" hangingPunct="1">
              <a:lnSpc>
                <a:spcPct val="114000"/>
              </a:lnSpc>
              <a:spcBef>
                <a:spcPct val="0"/>
              </a:spcBef>
              <a:buClr>
                <a:srgbClr val="FF0000"/>
              </a:buClr>
              <a:buFont typeface="Calibri" panose="020F0502020204030204" pitchFamily="34" charset="0"/>
              <a:buAutoNum type="alphaLcPeriod"/>
            </a:pPr>
            <a:r>
              <a:rPr lang="es-ES" altLang="es-MX" sz="2400" dirty="0">
                <a:latin typeface="Times New Roman" panose="02020603050405020304" pitchFamily="18" charset="0"/>
              </a:rPr>
              <a:t>Determine una expresión que relacione el costo con el número de unidades producidas.</a:t>
            </a:r>
            <a:endParaRPr lang="es-PE" altLang="es-MX" sz="2400" dirty="0">
              <a:latin typeface="Times New Roman" panose="02020603050405020304" pitchFamily="18" charset="0"/>
            </a:endParaRPr>
          </a:p>
        </p:txBody>
      </p:sp>
      <p:pic>
        <p:nvPicPr>
          <p:cNvPr id="6150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39419"/>
            <a:ext cx="24384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9" name="10 CuadroTexto"/>
          <p:cNvSpPr txBox="1">
            <a:spLocks noChangeArrowheads="1"/>
          </p:cNvSpPr>
          <p:nvPr/>
        </p:nvSpPr>
        <p:spPr bwMode="auto">
          <a:xfrm>
            <a:off x="3564000" y="620688"/>
            <a:ext cx="201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36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612000" y="1484784"/>
            <a:ext cx="79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PE" alt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función </a:t>
            </a:r>
            <a:r>
              <a:rPr lang="es-PE" altLang="es-MX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PE" alt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una regla de correspondencia que, a cada elemento de entrada </a:t>
            </a:r>
            <a:r>
              <a:rPr lang="es-PE" altLang="es-MX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alt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conjunto, le hace corresponder un </a:t>
            </a:r>
            <a:r>
              <a:rPr lang="es-PE" alt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único elemento de salida </a:t>
            </a:r>
            <a:r>
              <a:rPr lang="es-PE" altLang="es-MX" sz="24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PE" alt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6525915" y="3405014"/>
            <a:ext cx="12144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s-MX" sz="2800" i="1" dirty="0" err="1">
                <a:latin typeface="Times New Roman" panose="02020603050405020304" pitchFamily="18" charset="0"/>
              </a:rPr>
              <a:t>Salida</a:t>
            </a:r>
            <a:endParaRPr lang="en-US" altLang="es-MX" sz="2800" i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s-MX" sz="28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endParaRPr lang="es-PE" altLang="es-MX" sz="28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AutoShape 18"/>
          <p:cNvSpPr>
            <a:spLocks noChangeArrowheads="1"/>
          </p:cNvSpPr>
          <p:nvPr/>
        </p:nvSpPr>
        <p:spPr bwMode="auto">
          <a:xfrm>
            <a:off x="3790156" y="2939480"/>
            <a:ext cx="1563688" cy="1617662"/>
          </a:xfrm>
          <a:prstGeom prst="plus">
            <a:avLst>
              <a:gd name="adj" fmla="val 25000"/>
            </a:avLst>
          </a:prstGeom>
          <a:noFill/>
          <a:ln w="19050" algn="ctr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7" name="Text Box 19"/>
          <p:cNvSpPr txBox="1">
            <a:spLocks noChangeArrowheads="1"/>
          </p:cNvSpPr>
          <p:nvPr/>
        </p:nvSpPr>
        <p:spPr bwMode="auto">
          <a:xfrm>
            <a:off x="4032250" y="3260155"/>
            <a:ext cx="1079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2800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Regla</a:t>
            </a:r>
            <a:r>
              <a:rPr lang="es-ES" altLang="es-MX" b="1" i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endParaRPr lang="es-ES" altLang="es-MX" b="1" i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8" name="Text Box 20"/>
          <p:cNvSpPr txBox="1">
            <a:spLocks noChangeArrowheads="1"/>
          </p:cNvSpPr>
          <p:nvPr/>
        </p:nvSpPr>
        <p:spPr bwMode="auto">
          <a:xfrm>
            <a:off x="1187624" y="3315023"/>
            <a:ext cx="16494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i="1" dirty="0">
                <a:latin typeface="Times New Roman" panose="02020603050405020304" pitchFamily="18" charset="0"/>
              </a:rPr>
              <a:t>Entrada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8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2299" name="Line 23"/>
          <p:cNvSpPr>
            <a:spLocks noChangeShapeType="1"/>
          </p:cNvSpPr>
          <p:nvPr/>
        </p:nvSpPr>
        <p:spPr bwMode="auto">
          <a:xfrm>
            <a:off x="2843808" y="3765054"/>
            <a:ext cx="720000" cy="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2300" name="Line 24"/>
          <p:cNvSpPr>
            <a:spLocks noChangeShapeType="1"/>
          </p:cNvSpPr>
          <p:nvPr/>
        </p:nvSpPr>
        <p:spPr bwMode="auto">
          <a:xfrm>
            <a:off x="5580112" y="3765054"/>
            <a:ext cx="720000" cy="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725170" y="4105930"/>
            <a:ext cx="270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MX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s-PE" altLang="es-MX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s-PE" altLang="es-MX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s-PE" altLang="es-MX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s-PE" altLang="es-MX" sz="2800" dirty="0">
                <a:latin typeface="Times New Roman" panose="02020603050405020304" pitchFamily="18" charset="0"/>
              </a:rPr>
              <a:t> se lee “</a:t>
            </a:r>
            <a:r>
              <a:rPr lang="es-PE" altLang="es-MX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s-PE" altLang="es-MX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de </a:t>
            </a:r>
            <a:r>
              <a:rPr lang="es-PE" altLang="es-MX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s-PE" altLang="es-MX" sz="2800" dirty="0">
                <a:latin typeface="Times New Roman" panose="02020603050405020304" pitchFamily="18" charset="0"/>
              </a:rPr>
              <a:t>”</a:t>
            </a:r>
            <a:endParaRPr lang="en-US" altLang="es-MX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8" name="Rectangle 3"/>
              <p:cNvSpPr>
                <a:spLocks noChangeArrowheads="1"/>
              </p:cNvSpPr>
              <p:nvPr/>
            </p:nvSpPr>
            <p:spPr bwMode="auto">
              <a:xfrm>
                <a:off x="612000" y="4892967"/>
                <a:ext cx="792000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 conjunto de elementos de entrada se le denomina </a:t>
                </a: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dominio de </a:t>
                </a:r>
                <a:r>
                  <a:rPr lang="es-PE" altLang="es-MX" sz="2400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 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se denota por </a:t>
                </a:r>
                <a:r>
                  <a:rPr lang="es-PE" altLang="es-MX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al conjunto de los elementos de salida se le denomina </a:t>
                </a: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rango de </a:t>
                </a:r>
                <a:r>
                  <a:rPr lang="es-PE" altLang="es-MX" sz="2400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se denota por </a:t>
                </a:r>
                <a:r>
                  <a:rPr lang="es-PE" altLang="es-MX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3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4892967"/>
                <a:ext cx="7920000" cy="1200329"/>
              </a:xfrm>
              <a:prstGeom prst="rect">
                <a:avLst/>
              </a:prstGeom>
              <a:blipFill>
                <a:blip r:embed="rId3"/>
                <a:stretch>
                  <a:fillRect l="-1154" t="-4061" r="-1154" b="-10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Times New Roman" panose="02020603050405020304" pitchFamily="18" charset="0"/>
            </a:endParaRPr>
          </a:p>
        </p:txBody>
      </p:sp>
      <p:sp>
        <p:nvSpPr>
          <p:cNvPr id="18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1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9" name="10 CuadroTexto"/>
          <p:cNvSpPr txBox="1">
            <a:spLocks noChangeArrowheads="1"/>
          </p:cNvSpPr>
          <p:nvPr/>
        </p:nvSpPr>
        <p:spPr bwMode="auto">
          <a:xfrm>
            <a:off x="3798000" y="620688"/>
            <a:ext cx="154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12295" grpId="0"/>
      <p:bldP spid="12296" grpId="0" animBg="1"/>
      <p:bldP spid="12297" grpId="0"/>
      <p:bldP spid="12298" grpId="0"/>
      <p:bldP spid="12299" grpId="0" animBg="1"/>
      <p:bldP spid="12300" grpId="0" animBg="1"/>
      <p:bldP spid="36875" grpId="0"/>
      <p:bldP spid="10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620713"/>
            <a:ext cx="2484438" cy="457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3200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Observaciones:</a:t>
            </a:r>
          </a:p>
        </p:txBody>
      </p:sp>
      <p:sp>
        <p:nvSpPr>
          <p:cNvPr id="8204" name="Rectangle 3"/>
          <p:cNvSpPr>
            <a:spLocks noChangeArrowheads="1"/>
          </p:cNvSpPr>
          <p:nvPr/>
        </p:nvSpPr>
        <p:spPr bwMode="auto">
          <a:xfrm>
            <a:off x="612000" y="1758950"/>
            <a:ext cx="7920000" cy="3786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 algn="just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variable 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tiene una relación de dependencia con la variable </a:t>
            </a:r>
            <a:r>
              <a:rPr lang="es-PE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expresa mediante la regla  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PE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55600" indent="-355600" algn="just" eaLnBrk="1" hangingPunct="1">
              <a:spcBef>
                <a:spcPct val="50000"/>
              </a:spcBef>
              <a:buClr>
                <a:srgbClr val="FF0000"/>
              </a:buClr>
              <a:defRPr/>
            </a:pPr>
            <a:endParaRPr lang="es-PE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Decimos que </a:t>
            </a:r>
            <a:r>
              <a:rPr lang="es-PE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la variable dependiente y 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la variable independiente. </a:t>
            </a:r>
          </a:p>
          <a:p>
            <a:pPr marL="355600" indent="-355600" algn="just" eaLnBrk="1" hangingPunct="1">
              <a:spcBef>
                <a:spcPct val="50000"/>
              </a:spcBef>
              <a:buClr>
                <a:srgbClr val="FF0000"/>
              </a:buClr>
              <a:defRPr/>
            </a:pP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valor 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PE" sz="1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P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le llama “imagen de 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y al valor de </a:t>
            </a:r>
            <a:r>
              <a:rPr lang="es-PE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“preimagen de 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s-PE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PE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P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Elipse"/>
          <p:cNvSpPr>
            <a:spLocks noChangeArrowheads="1"/>
          </p:cNvSpPr>
          <p:nvPr/>
        </p:nvSpPr>
        <p:spPr bwMode="auto">
          <a:xfrm>
            <a:off x="698848" y="2808000"/>
            <a:ext cx="1712912" cy="2339975"/>
          </a:xfrm>
          <a:prstGeom prst="ellipse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MX" sz="4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6 Elipse"/>
          <p:cNvSpPr>
            <a:spLocks noChangeArrowheads="1"/>
          </p:cNvSpPr>
          <p:nvPr/>
        </p:nvSpPr>
        <p:spPr bwMode="auto">
          <a:xfrm>
            <a:off x="3059832" y="2802929"/>
            <a:ext cx="1674813" cy="2339975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9 Forma libre"/>
          <p:cNvSpPr>
            <a:spLocks noChangeArrowheads="1"/>
          </p:cNvSpPr>
          <p:nvPr/>
        </p:nvSpPr>
        <p:spPr bwMode="auto">
          <a:xfrm>
            <a:off x="1475656" y="2608461"/>
            <a:ext cx="2484000" cy="216000"/>
          </a:xfrm>
          <a:custGeom>
            <a:avLst/>
            <a:gdLst>
              <a:gd name="T0" fmla="*/ 0 w 2622177"/>
              <a:gd name="T1" fmla="*/ 241317 h 244288"/>
              <a:gd name="T2" fmla="*/ 1328741 w 2622177"/>
              <a:gd name="T3" fmla="*/ 2357 h 244288"/>
              <a:gd name="T4" fmla="*/ 2643913 w 2622177"/>
              <a:gd name="T5" fmla="*/ 255373 h 244288"/>
              <a:gd name="T6" fmla="*/ 0 60000 65536"/>
              <a:gd name="T7" fmla="*/ 0 60000 65536"/>
              <a:gd name="T8" fmla="*/ 0 60000 65536"/>
              <a:gd name="T9" fmla="*/ 0 w 2622177"/>
              <a:gd name="T10" fmla="*/ 0 h 244288"/>
              <a:gd name="T11" fmla="*/ 2622177 w 2622177"/>
              <a:gd name="T12" fmla="*/ 244288 h 244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22177" h="244288">
                <a:moveTo>
                  <a:pt x="0" y="230841"/>
                </a:moveTo>
                <a:cubicBezTo>
                  <a:pt x="440391" y="115420"/>
                  <a:pt x="880783" y="0"/>
                  <a:pt x="1317812" y="2241"/>
                </a:cubicBezTo>
                <a:cubicBezTo>
                  <a:pt x="1754841" y="4482"/>
                  <a:pt x="2622177" y="244288"/>
                  <a:pt x="2622177" y="244288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0966" name="10 CuadroTexto"/>
          <p:cNvSpPr txBox="1">
            <a:spLocks noChangeArrowheads="1"/>
          </p:cNvSpPr>
          <p:nvPr/>
        </p:nvSpPr>
        <p:spPr bwMode="auto">
          <a:xfrm>
            <a:off x="2627784" y="2042517"/>
            <a:ext cx="430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MX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342" name="8 Elipse"/>
          <p:cNvSpPr>
            <a:spLocks noChangeArrowheads="1"/>
          </p:cNvSpPr>
          <p:nvPr/>
        </p:nvSpPr>
        <p:spPr bwMode="auto">
          <a:xfrm>
            <a:off x="1691680" y="3218106"/>
            <a:ext cx="71438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8 Elipse"/>
          <p:cNvSpPr>
            <a:spLocks noChangeArrowheads="1"/>
          </p:cNvSpPr>
          <p:nvPr/>
        </p:nvSpPr>
        <p:spPr bwMode="auto">
          <a:xfrm>
            <a:off x="1694713" y="3650106"/>
            <a:ext cx="71437" cy="7143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4" name="8 Elipse"/>
          <p:cNvSpPr>
            <a:spLocks noChangeArrowheads="1"/>
          </p:cNvSpPr>
          <p:nvPr/>
        </p:nvSpPr>
        <p:spPr bwMode="auto">
          <a:xfrm>
            <a:off x="1694713" y="4118106"/>
            <a:ext cx="71438" cy="7143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8 Elipse"/>
          <p:cNvSpPr>
            <a:spLocks noChangeArrowheads="1"/>
          </p:cNvSpPr>
          <p:nvPr/>
        </p:nvSpPr>
        <p:spPr bwMode="auto">
          <a:xfrm>
            <a:off x="1694713" y="4554835"/>
            <a:ext cx="71438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6" name="8 Elipse"/>
          <p:cNvSpPr>
            <a:spLocks noChangeArrowheads="1"/>
          </p:cNvSpPr>
          <p:nvPr/>
        </p:nvSpPr>
        <p:spPr bwMode="auto">
          <a:xfrm>
            <a:off x="3674617" y="3202285"/>
            <a:ext cx="72000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7" name="8 Elipse"/>
          <p:cNvSpPr>
            <a:spLocks noChangeArrowheads="1"/>
          </p:cNvSpPr>
          <p:nvPr/>
        </p:nvSpPr>
        <p:spPr bwMode="auto">
          <a:xfrm>
            <a:off x="3674617" y="3650106"/>
            <a:ext cx="72000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8" name="8 Elipse"/>
          <p:cNvSpPr>
            <a:spLocks noChangeArrowheads="1"/>
          </p:cNvSpPr>
          <p:nvPr/>
        </p:nvSpPr>
        <p:spPr bwMode="auto">
          <a:xfrm>
            <a:off x="3674617" y="4127178"/>
            <a:ext cx="72000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9" name="8 Elipse"/>
          <p:cNvSpPr>
            <a:spLocks noChangeArrowheads="1"/>
          </p:cNvSpPr>
          <p:nvPr/>
        </p:nvSpPr>
        <p:spPr bwMode="auto">
          <a:xfrm>
            <a:off x="3674617" y="4568106"/>
            <a:ext cx="72000" cy="7143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0" name="Text Box 18"/>
          <p:cNvSpPr txBox="1">
            <a:spLocks noChangeArrowheads="1"/>
          </p:cNvSpPr>
          <p:nvPr/>
        </p:nvSpPr>
        <p:spPr bwMode="auto">
          <a:xfrm>
            <a:off x="1331267" y="3021906"/>
            <a:ext cx="36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1331267" y="348327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52" name="Text Box 20"/>
          <p:cNvSpPr txBox="1">
            <a:spLocks noChangeArrowheads="1"/>
          </p:cNvSpPr>
          <p:nvPr/>
        </p:nvSpPr>
        <p:spPr bwMode="auto">
          <a:xfrm>
            <a:off x="1331267" y="391189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53" name="Text Box 21"/>
          <p:cNvSpPr txBox="1">
            <a:spLocks noChangeArrowheads="1"/>
          </p:cNvSpPr>
          <p:nvPr/>
        </p:nvSpPr>
        <p:spPr bwMode="auto">
          <a:xfrm>
            <a:off x="1331267" y="4339952"/>
            <a:ext cx="36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 dirty="0">
                <a:solidFill>
                  <a:srgbClr val="3333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1791113" y="3254106"/>
            <a:ext cx="18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798043" y="3686106"/>
            <a:ext cx="18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1798043" y="4154106"/>
            <a:ext cx="18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1802713" y="4596906"/>
            <a:ext cx="187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4362" name="Text Box 32"/>
          <p:cNvSpPr txBox="1">
            <a:spLocks noChangeArrowheads="1"/>
          </p:cNvSpPr>
          <p:nvPr/>
        </p:nvSpPr>
        <p:spPr bwMode="auto">
          <a:xfrm>
            <a:off x="612000" y="620688"/>
            <a:ext cx="7920000" cy="8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MX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Ejemplo 1: </a:t>
            </a:r>
            <a:r>
              <a:rPr lang="es-PE" altLang="es-MX" sz="2400" dirty="0">
                <a:latin typeface="Times New Roman" panose="02020603050405020304" pitchFamily="18" charset="0"/>
              </a:rPr>
              <a:t>Sean los conjuntos A y B. Determinar la regla de correspondencia de la función </a:t>
            </a:r>
            <a:r>
              <a:rPr lang="es-PE" altLang="es-MX" sz="2400" i="1" dirty="0">
                <a:latin typeface="Times New Roman" panose="02020603050405020304" pitchFamily="18" charset="0"/>
              </a:rPr>
              <a:t>f</a:t>
            </a:r>
            <a:r>
              <a:rPr lang="es-PE" altLang="es-MX" sz="2800" dirty="0">
                <a:latin typeface="Times New Roman" panose="02020603050405020304" pitchFamily="18" charset="0"/>
              </a:rPr>
              <a:t>.</a:t>
            </a:r>
            <a:endParaRPr lang="en-US" altLang="es-MX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5040440" y="2913692"/>
                <a:ext cx="3600000" cy="2171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</a:rPr>
                  <a:t>Vemos que 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f</a:t>
                </a:r>
                <a:r>
                  <a:rPr lang="es-PE" altLang="es-MX" sz="2400" dirty="0">
                    <a:latin typeface="Times New Roman" panose="02020603050405020304" pitchFamily="18" charset="0"/>
                  </a:rPr>
                  <a:t> es una función, donde:</a:t>
                </a: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endParaRPr lang="es-PE" altLang="es-MX" sz="24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MX" sz="2400" i="1" dirty="0">
                    <a:latin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s-PE" altLang="es-MX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altLang="es-MX" sz="2400" i="1" dirty="0">
                    <a:latin typeface="Times New Roman" panose="02020603050405020304" pitchFamily="18" charset="0"/>
                  </a:rPr>
                  <a:t> </a:t>
                </a:r>
                <a:r>
                  <a:rPr lang="es-PE" altLang="es-MX" sz="2400" i="1" dirty="0" err="1">
                    <a:latin typeface="Times New Roman" panose="02020603050405020304" pitchFamily="18" charset="0"/>
                  </a:rPr>
                  <a:t>dom</a:t>
                </a:r>
                <a:r>
                  <a:rPr lang="es-PE" altLang="es-MX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b="0" i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400" b="0" i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s-PE" altLang="es-MX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PE" altLang="es-MX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PE" alt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s-PE" altLang="es-MX" sz="24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MX" sz="2400" i="1" dirty="0">
                    <a:latin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PE" altLang="es-MX" sz="2400" i="1" dirty="0" err="1">
                    <a:latin typeface="Times New Roman" panose="02020603050405020304" pitchFamily="18" charset="0"/>
                  </a:rPr>
                  <a:t>ran</a:t>
                </a:r>
                <a:r>
                  <a:rPr lang="es-PE" altLang="es-MX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</m:d>
                  </m:oMath>
                </a14:m>
                <a:endParaRPr lang="es-PE" altLang="es-MX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440" y="2913692"/>
                <a:ext cx="3600000" cy="2171492"/>
              </a:xfrm>
              <a:prstGeom prst="rect">
                <a:avLst/>
              </a:prstGeom>
              <a:blipFill>
                <a:blip r:embed="rId3"/>
                <a:stretch>
                  <a:fillRect l="-2712" t="-1404" r="-2542" b="-53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6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43263"/>
              </p:ext>
            </p:extLst>
          </p:nvPr>
        </p:nvGraphicFramePr>
        <p:xfrm>
          <a:off x="1442392" y="2277467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52268" imgH="164957" progId="Equation.3">
                  <p:embed/>
                </p:oleObj>
              </mc:Choice>
              <mc:Fallback>
                <p:oleObj name="Ecuación" r:id="rId4" imgW="152268" imgH="164957" progId="Equation.3">
                  <p:embed/>
                  <p:pic>
                    <p:nvPicPr>
                      <p:cNvPr id="1436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392" y="2277467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94276"/>
              </p:ext>
            </p:extLst>
          </p:nvPr>
        </p:nvGraphicFramePr>
        <p:xfrm>
          <a:off x="3779912" y="2277467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52268" imgH="164957" progId="Equation.3">
                  <p:embed/>
                </p:oleObj>
              </mc:Choice>
              <mc:Fallback>
                <p:oleObj name="Ecuación" r:id="rId6" imgW="152268" imgH="164957" progId="Equation.3">
                  <p:embed/>
                  <p:pic>
                    <p:nvPicPr>
                      <p:cNvPr id="1436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277467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32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3799409" y="3479106"/>
            <a:ext cx="37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804941" y="3911154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 dirty="0">
                <a:solidFill>
                  <a:srgbClr val="3333FF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3787478" y="3024485"/>
            <a:ext cx="37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3707904" y="4343202"/>
            <a:ext cx="534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 dirty="0">
                <a:solidFill>
                  <a:srgbClr val="3333FF"/>
                </a:solidFill>
                <a:latin typeface="Times New Roman" panose="02020603050405020304" pitchFamily="18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/>
      <p:bldP spid="52252" grpId="0" animBg="1"/>
      <p:bldP spid="52253" grpId="0" animBg="1"/>
      <p:bldP spid="52254" grpId="0" animBg="1"/>
      <p:bldP spid="522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Elipse"/>
          <p:cNvSpPr>
            <a:spLocks noChangeArrowheads="1"/>
          </p:cNvSpPr>
          <p:nvPr/>
        </p:nvSpPr>
        <p:spPr bwMode="auto">
          <a:xfrm>
            <a:off x="2235423" y="1962790"/>
            <a:ext cx="1712913" cy="2339975"/>
          </a:xfrm>
          <a:prstGeom prst="ellipse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PE" altLang="es-MX" sz="4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6 Elipse"/>
          <p:cNvSpPr>
            <a:spLocks noChangeArrowheads="1"/>
          </p:cNvSpPr>
          <p:nvPr/>
        </p:nvSpPr>
        <p:spPr bwMode="auto">
          <a:xfrm>
            <a:off x="5129436" y="1948502"/>
            <a:ext cx="1674812" cy="2339975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9 Forma libre"/>
          <p:cNvSpPr>
            <a:spLocks noChangeArrowheads="1"/>
          </p:cNvSpPr>
          <p:nvPr/>
        </p:nvSpPr>
        <p:spPr bwMode="auto">
          <a:xfrm>
            <a:off x="3260725" y="1760212"/>
            <a:ext cx="2630170" cy="228808"/>
          </a:xfrm>
          <a:custGeom>
            <a:avLst/>
            <a:gdLst>
              <a:gd name="T0" fmla="*/ 0 w 2622177"/>
              <a:gd name="T1" fmla="*/ 241317 h 244288"/>
              <a:gd name="T2" fmla="*/ 1328741 w 2622177"/>
              <a:gd name="T3" fmla="*/ 2357 h 244288"/>
              <a:gd name="T4" fmla="*/ 2643913 w 2622177"/>
              <a:gd name="T5" fmla="*/ 255373 h 244288"/>
              <a:gd name="T6" fmla="*/ 0 60000 65536"/>
              <a:gd name="T7" fmla="*/ 0 60000 65536"/>
              <a:gd name="T8" fmla="*/ 0 60000 65536"/>
              <a:gd name="T9" fmla="*/ 0 w 2622177"/>
              <a:gd name="T10" fmla="*/ 0 h 244288"/>
              <a:gd name="T11" fmla="*/ 2622177 w 2622177"/>
              <a:gd name="T12" fmla="*/ 244288 h 244288"/>
              <a:gd name="connsiteX0" fmla="*/ 0 w 2629796"/>
              <a:gd name="connsiteY0" fmla="*/ 228633 h 228633"/>
              <a:gd name="connsiteX1" fmla="*/ 1317812 w 2629796"/>
              <a:gd name="connsiteY1" fmla="*/ 33 h 228633"/>
              <a:gd name="connsiteX2" fmla="*/ 2629796 w 2629796"/>
              <a:gd name="connsiteY2" fmla="*/ 181167 h 228633"/>
              <a:gd name="connsiteX0" fmla="*/ 0 w 2629796"/>
              <a:gd name="connsiteY0" fmla="*/ 228633 h 228633"/>
              <a:gd name="connsiteX1" fmla="*/ 1317812 w 2629796"/>
              <a:gd name="connsiteY1" fmla="*/ 33 h 228633"/>
              <a:gd name="connsiteX2" fmla="*/ 2629796 w 2629796"/>
              <a:gd name="connsiteY2" fmla="*/ 204010 h 22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9796" h="228633">
                <a:moveTo>
                  <a:pt x="0" y="228633"/>
                </a:moveTo>
                <a:cubicBezTo>
                  <a:pt x="440391" y="113212"/>
                  <a:pt x="880783" y="-2208"/>
                  <a:pt x="1317812" y="33"/>
                </a:cubicBezTo>
                <a:cubicBezTo>
                  <a:pt x="1754841" y="2274"/>
                  <a:pt x="2629796" y="204010"/>
                  <a:pt x="2629796" y="20401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365" name="8 Elipse"/>
          <p:cNvSpPr>
            <a:spLocks noChangeArrowheads="1"/>
          </p:cNvSpPr>
          <p:nvPr/>
        </p:nvSpPr>
        <p:spPr bwMode="auto">
          <a:xfrm>
            <a:off x="3225800" y="2587018"/>
            <a:ext cx="71437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8 Elipse"/>
          <p:cNvSpPr>
            <a:spLocks noChangeArrowheads="1"/>
          </p:cNvSpPr>
          <p:nvPr/>
        </p:nvSpPr>
        <p:spPr bwMode="auto">
          <a:xfrm>
            <a:off x="3237334" y="3079541"/>
            <a:ext cx="71438" cy="7143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7" name="8 Elipse"/>
          <p:cNvSpPr>
            <a:spLocks noChangeArrowheads="1"/>
          </p:cNvSpPr>
          <p:nvPr/>
        </p:nvSpPr>
        <p:spPr bwMode="auto">
          <a:xfrm>
            <a:off x="3237334" y="3511589"/>
            <a:ext cx="71437" cy="7143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8" name="8 Elipse"/>
          <p:cNvSpPr>
            <a:spLocks noChangeArrowheads="1"/>
          </p:cNvSpPr>
          <p:nvPr/>
        </p:nvSpPr>
        <p:spPr bwMode="auto">
          <a:xfrm>
            <a:off x="5685614" y="2358890"/>
            <a:ext cx="72000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8 Elipse"/>
          <p:cNvSpPr>
            <a:spLocks noChangeArrowheads="1"/>
          </p:cNvSpPr>
          <p:nvPr/>
        </p:nvSpPr>
        <p:spPr bwMode="auto">
          <a:xfrm>
            <a:off x="5685614" y="2863516"/>
            <a:ext cx="72000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0" name="8 Elipse"/>
          <p:cNvSpPr>
            <a:spLocks noChangeArrowheads="1"/>
          </p:cNvSpPr>
          <p:nvPr/>
        </p:nvSpPr>
        <p:spPr bwMode="auto">
          <a:xfrm>
            <a:off x="5685606" y="3294994"/>
            <a:ext cx="72000" cy="71438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1" name="8 Elipse"/>
          <p:cNvSpPr>
            <a:spLocks noChangeArrowheads="1"/>
          </p:cNvSpPr>
          <p:nvPr/>
        </p:nvSpPr>
        <p:spPr bwMode="auto">
          <a:xfrm>
            <a:off x="5685614" y="3799050"/>
            <a:ext cx="72000" cy="7143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72000" tIns="72000" rIns="72000" bIns="72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MX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2" name="Text Box 18"/>
          <p:cNvSpPr txBox="1">
            <a:spLocks noChangeArrowheads="1"/>
          </p:cNvSpPr>
          <p:nvPr/>
        </p:nvSpPr>
        <p:spPr bwMode="auto">
          <a:xfrm>
            <a:off x="2870622" y="2383477"/>
            <a:ext cx="44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2870622" y="2883540"/>
            <a:ext cx="44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2870622" y="3312165"/>
            <a:ext cx="44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75" name="Text Box 23"/>
          <p:cNvSpPr txBox="1">
            <a:spLocks noChangeArrowheads="1"/>
          </p:cNvSpPr>
          <p:nvPr/>
        </p:nvSpPr>
        <p:spPr bwMode="auto">
          <a:xfrm>
            <a:off x="5796136" y="2167577"/>
            <a:ext cx="37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 dirty="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76" name="Text Box 24"/>
          <p:cNvSpPr txBox="1">
            <a:spLocks noChangeArrowheads="1"/>
          </p:cNvSpPr>
          <p:nvPr/>
        </p:nvSpPr>
        <p:spPr bwMode="auto">
          <a:xfrm>
            <a:off x="5796136" y="2669227"/>
            <a:ext cx="37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77" name="Text Box 26"/>
          <p:cNvSpPr txBox="1">
            <a:spLocks noChangeArrowheads="1"/>
          </p:cNvSpPr>
          <p:nvPr/>
        </p:nvSpPr>
        <p:spPr bwMode="auto">
          <a:xfrm>
            <a:off x="5799559" y="3582685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3297237" y="2382949"/>
            <a:ext cx="2398713" cy="23566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 flipV="1">
            <a:off x="3315122" y="2902638"/>
            <a:ext cx="2365915" cy="2110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V="1">
            <a:off x="3315120" y="3332247"/>
            <a:ext cx="2380829" cy="222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3315121" y="3545918"/>
            <a:ext cx="2365915" cy="28540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382" name="Text Box 34"/>
          <p:cNvSpPr txBox="1">
            <a:spLocks noChangeArrowheads="1"/>
          </p:cNvSpPr>
          <p:nvPr/>
        </p:nvSpPr>
        <p:spPr bwMode="auto">
          <a:xfrm>
            <a:off x="5796136" y="3113727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MX" sz="2400">
                <a:solidFill>
                  <a:srgbClr val="3333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65" name="Text Box 32"/>
          <p:cNvSpPr txBox="1">
            <a:spLocks noChangeArrowheads="1"/>
          </p:cNvSpPr>
          <p:nvPr/>
        </p:nvSpPr>
        <p:spPr bwMode="auto">
          <a:xfrm>
            <a:off x="612000" y="692150"/>
            <a:ext cx="7920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P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Ahora, observe este caso: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3" name="26 Rectángulo"/>
          <p:cNvSpPr>
            <a:spLocks noChangeArrowheads="1"/>
          </p:cNvSpPr>
          <p:nvPr/>
        </p:nvSpPr>
        <p:spPr bwMode="auto">
          <a:xfrm>
            <a:off x="612000" y="4748951"/>
            <a:ext cx="79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MX" sz="2400" dirty="0">
                <a:solidFill>
                  <a:srgbClr val="0D0D0D"/>
                </a:solidFill>
                <a:latin typeface="Times New Roman" panose="02020603050405020304" pitchFamily="18" charset="0"/>
              </a:rPr>
              <a:t>La relación de correspondencia mostrada </a:t>
            </a:r>
            <a:r>
              <a:rPr lang="es-PE" altLang="es-MX" sz="2400" b="1" dirty="0">
                <a:solidFill>
                  <a:srgbClr val="0D0D0D"/>
                </a:solidFill>
                <a:latin typeface="Times New Roman" panose="02020603050405020304" pitchFamily="18" charset="0"/>
              </a:rPr>
              <a:t>no es una función</a:t>
            </a:r>
            <a:r>
              <a:rPr lang="es-PE" altLang="es-MX" sz="2400" dirty="0">
                <a:solidFill>
                  <a:srgbClr val="0D0D0D"/>
                </a:solidFill>
                <a:latin typeface="Times New Roman" panose="02020603050405020304" pitchFamily="18" charset="0"/>
              </a:rPr>
              <a:t>, porque al elemento </a:t>
            </a:r>
            <a:r>
              <a:rPr lang="es-PE" altLang="es-MX" sz="2400" b="1" i="1" dirty="0">
                <a:solidFill>
                  <a:srgbClr val="0D0D0D"/>
                </a:solidFill>
                <a:latin typeface="Times New Roman" panose="02020603050405020304" pitchFamily="18" charset="0"/>
              </a:rPr>
              <a:t>x </a:t>
            </a:r>
            <a:r>
              <a:rPr lang="es-PE" altLang="es-MX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s-PE" altLang="es-MX" sz="2400" b="1" i="1" dirty="0">
                <a:solidFill>
                  <a:srgbClr val="0D0D0D"/>
                </a:solidFill>
                <a:latin typeface="Times New Roman" panose="02020603050405020304" pitchFamily="18" charset="0"/>
              </a:rPr>
              <a:t> </a:t>
            </a:r>
            <a:r>
              <a:rPr lang="es-PE" altLang="es-MX" sz="2400" b="1" dirty="0">
                <a:solidFill>
                  <a:srgbClr val="0D0D0D"/>
                </a:solidFill>
                <a:latin typeface="Times New Roman" panose="02020603050405020304" pitchFamily="18" charset="0"/>
              </a:rPr>
              <a:t>3</a:t>
            </a:r>
            <a:r>
              <a:rPr lang="es-PE" altLang="es-MX" sz="2400" dirty="0">
                <a:solidFill>
                  <a:srgbClr val="0D0D0D"/>
                </a:solidFill>
                <a:latin typeface="Times New Roman" panose="02020603050405020304" pitchFamily="18" charset="0"/>
              </a:rPr>
              <a:t>, que pertenece al conjunto A, no le </a:t>
            </a:r>
            <a:r>
              <a:rPr lang="es-PE" altLang="es-MX" sz="2400" spc="-70" dirty="0">
                <a:solidFill>
                  <a:srgbClr val="0D0D0D"/>
                </a:solidFill>
                <a:latin typeface="Times New Roman" panose="02020603050405020304" pitchFamily="18" charset="0"/>
              </a:rPr>
              <a:t>corresponde un único elemento </a:t>
            </a:r>
            <a:r>
              <a:rPr lang="es-PE" altLang="es-MX" sz="2400" b="1" i="1" spc="-70" dirty="0">
                <a:solidFill>
                  <a:srgbClr val="0D0D0D"/>
                </a:solidFill>
                <a:latin typeface="Times New Roman" panose="02020603050405020304" pitchFamily="18" charset="0"/>
              </a:rPr>
              <a:t>y </a:t>
            </a:r>
            <a:r>
              <a:rPr lang="es-PE" altLang="es-MX" sz="2400" spc="-70" dirty="0">
                <a:solidFill>
                  <a:srgbClr val="0D0D0D"/>
                </a:solidFill>
                <a:latin typeface="Times New Roman" panose="02020603050405020304" pitchFamily="18" charset="0"/>
              </a:rPr>
              <a:t>en el conjunto B sino 2 elementos.</a:t>
            </a:r>
            <a:endParaRPr lang="en-US" altLang="es-MX" sz="2400" spc="-70" dirty="0">
              <a:latin typeface="Arial" panose="020B0604020202020204" pitchFamily="34" charset="0"/>
            </a:endParaRPr>
          </a:p>
        </p:txBody>
      </p:sp>
      <p:graphicFrame>
        <p:nvGraphicFramePr>
          <p:cNvPr id="1538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989256"/>
              </p:ext>
            </p:extLst>
          </p:nvPr>
        </p:nvGraphicFramePr>
        <p:xfrm>
          <a:off x="2908573" y="1518513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52268" imgH="164957" progId="Equation.3">
                  <p:embed/>
                </p:oleObj>
              </mc:Choice>
              <mc:Fallback>
                <p:oleObj name="Ecuación" r:id="rId2" imgW="152268" imgH="164957" progId="Equation.3">
                  <p:embed/>
                  <p:pic>
                    <p:nvPicPr>
                      <p:cNvPr id="1538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573" y="1518513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64498"/>
              </p:ext>
            </p:extLst>
          </p:nvPr>
        </p:nvGraphicFramePr>
        <p:xfrm>
          <a:off x="5796136" y="1518290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52268" imgH="164957" progId="Equation.3">
                  <p:embed/>
                </p:oleObj>
              </mc:Choice>
              <mc:Fallback>
                <p:oleObj name="Ecuación" r:id="rId4" imgW="152268" imgH="164957" progId="Equation.3">
                  <p:embed/>
                  <p:pic>
                    <p:nvPicPr>
                      <p:cNvPr id="1538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518290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2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s-PE" altLang="es-P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52252" grpId="0" animBg="1"/>
      <p:bldP spid="52253" grpId="0" animBg="1"/>
      <p:bldP spid="52254" grpId="0" animBg="1"/>
      <p:bldP spid="52255" grpId="0" animBg="1"/>
      <p:bldP spid="71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s-PE" altLang="es-PE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83" name="Text Box 11"/>
              <p:cNvSpPr txBox="1">
                <a:spLocks noChangeArrowheads="1"/>
              </p:cNvSpPr>
              <p:nvPr/>
            </p:nvSpPr>
            <p:spPr bwMode="auto">
              <a:xfrm>
                <a:off x="612000" y="451294"/>
                <a:ext cx="7920000" cy="595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:r>
                  <a:rPr lang="es-ES" altLang="es-MX" sz="2800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Funciones reales de variable real</a:t>
                </a:r>
              </a:p>
              <a:p>
                <a:pPr algn="just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:r>
                  <a: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Cuando los conjuntos A y B son subconjuntos de los números  reales, estamos hablando de una función real de variable real.</a:t>
                </a:r>
                <a:endParaRPr lang="es-ES" altLang="es-MX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Ejemplo 2: 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</a:rPr>
                  <a:t>Consideremos la función  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f  </a:t>
                </a:r>
                <a:r>
                  <a:rPr lang="es-PE" altLang="es-MX" sz="2400" dirty="0">
                    <a:latin typeface="Times New Roman" panose="02020603050405020304" pitchFamily="18" charset="0"/>
                  </a:rPr>
                  <a:t>definida por:</a:t>
                </a:r>
              </a:p>
              <a:p>
                <a:pPr algn="ctr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altLang="es-MX" sz="24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PE" altLang="es-MX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altLang="es-MX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PE" altLang="es-MX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altLang="es-MX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altLang="es-MX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   para   </a:t>
                </a:r>
                <a14:m>
                  <m:oMath xmlns:m="http://schemas.openxmlformats.org/officeDocument/2006/math"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PE" altLang="es-MX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altLang="es-MX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PE" alt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s-PE" altLang="es-MX" sz="2400" dirty="0">
                  <a:latin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</a:rPr>
                  <a:t>Podemos determinar que: </a:t>
                </a:r>
                <a:r>
                  <a:rPr lang="es-PE" altLang="es-MX" sz="2400" i="1" dirty="0" err="1">
                    <a:latin typeface="Times New Roman" panose="02020603050405020304" pitchFamily="18" charset="0"/>
                  </a:rPr>
                  <a:t>Dom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…..….., </a:t>
                </a:r>
              </a:p>
              <a:p>
                <a:pPr algn="just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:r>
                  <a:rPr lang="es-PE" altLang="es-MX" sz="2400" i="1" dirty="0" err="1">
                    <a:latin typeface="Times New Roman" panose="02020603050405020304" pitchFamily="18" charset="0"/>
                  </a:rPr>
                  <a:t>Ran</a:t>
                </a:r>
                <a14:m>
                  <m:oMath xmlns:m="http://schemas.openxmlformats.org/officeDocument/2006/math">
                    <m:r>
                      <a:rPr lang="es-PE" altLang="es-MX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……….</a:t>
                </a:r>
              </a:p>
              <a:p>
                <a:pPr algn="just">
                  <a:lnSpc>
                    <a:spcPct val="114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</a:rPr>
                  <a:t>Además, la imagen de 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altLang="es-MX" sz="2400" i="1" dirty="0">
                    <a:latin typeface="Times New Roman" panose="02020603050405020304" pitchFamily="18" charset="0"/>
                  </a:rPr>
                  <a:t> </a:t>
                </a:r>
                <a:r>
                  <a:rPr lang="es-PE" altLang="es-MX" sz="2400" dirty="0">
                    <a:latin typeface="Times New Roman" panose="02020603050405020304" pitchFamily="18" charset="0"/>
                  </a:rPr>
                  <a:t>3 es ……... </a:t>
                </a:r>
              </a:p>
              <a:p>
                <a:pPr algn="just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</a:rPr>
                  <a:t>y la preimagen de 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 2 es ………</a:t>
                </a:r>
              </a:p>
            </p:txBody>
          </p:sp>
        </mc:Choice>
        <mc:Fallback xmlns="">
          <p:sp>
            <p:nvSpPr>
              <p:cNvPr id="5428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451294"/>
                <a:ext cx="7920000" cy="5955413"/>
              </a:xfrm>
              <a:prstGeom prst="rect">
                <a:avLst/>
              </a:prstGeom>
              <a:blipFill>
                <a:blip r:embed="rId3"/>
                <a:stretch>
                  <a:fillRect l="-1538" t="-614" r="-1154" b="-14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07C3AF9-1CCA-4ACB-AD2E-D25545A785F1}"/>
                  </a:ext>
                </a:extLst>
              </p:cNvPr>
              <p:cNvSpPr txBox="1"/>
              <p:nvPr/>
            </p:nvSpPr>
            <p:spPr>
              <a:xfrm>
                <a:off x="5364184" y="3645024"/>
                <a:ext cx="86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]"/>
                          <m:endChr m:val="]"/>
                          <m:ctrlPr>
                            <a:rPr lang="es-PE" altLang="es-MX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alt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PE" altLang="es-MX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alt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07C3AF9-1CCA-4ACB-AD2E-D25545A7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84" y="3645024"/>
                <a:ext cx="864000" cy="461665"/>
              </a:xfrm>
              <a:prstGeom prst="rect">
                <a:avLst/>
              </a:prstGeom>
              <a:blipFill>
                <a:blip r:embed="rId4"/>
                <a:stretch>
                  <a:fillRect r="-16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D5FBF6-F11D-465B-85A9-8B6B0B6323B1}"/>
                  </a:ext>
                </a:extLst>
              </p:cNvPr>
              <p:cNvSpPr txBox="1"/>
              <p:nvPr/>
            </p:nvSpPr>
            <p:spPr>
              <a:xfrm>
                <a:off x="2070000" y="4293096"/>
                <a:ext cx="86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]"/>
                          <m:endChr m:val="]"/>
                          <m:ctrlPr>
                            <a:rPr lang="es-PE" altLang="es-MX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PE" altLang="es-MX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D5FBF6-F11D-465B-85A9-8B6B0B632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00" y="4293096"/>
                <a:ext cx="864000" cy="461665"/>
              </a:xfrm>
              <a:prstGeom prst="rect">
                <a:avLst/>
              </a:prstGeom>
              <a:blipFill>
                <a:blip r:embed="rId5"/>
                <a:stretch>
                  <a:fillRect r="-163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8D43439-D707-47FB-BA7B-2AA917C343CC}"/>
                  </a:ext>
                </a:extLst>
              </p:cNvPr>
              <p:cNvSpPr txBox="1"/>
              <p:nvPr/>
            </p:nvSpPr>
            <p:spPr>
              <a:xfrm>
                <a:off x="4518000" y="4941168"/>
                <a:ext cx="93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alt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8D43439-D707-47FB-BA7B-2AA917C34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00" y="4941168"/>
                <a:ext cx="936000" cy="461665"/>
              </a:xfrm>
              <a:prstGeom prst="rect">
                <a:avLst/>
              </a:prstGeom>
              <a:blipFill>
                <a:blip r:embed="rId6"/>
                <a:stretch>
                  <a:fillRect l="-1299" r="-1948" b="-10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1D8070B-26A7-4A91-BD86-6C90B55DA3D6}"/>
                  </a:ext>
                </a:extLst>
              </p:cNvPr>
              <p:cNvSpPr txBox="1"/>
              <p:nvPr/>
            </p:nvSpPr>
            <p:spPr>
              <a:xfrm>
                <a:off x="3995936" y="5400000"/>
                <a:ext cx="936000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MX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1D8070B-26A7-4A91-BD86-6C90B55DA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400000"/>
                <a:ext cx="936000" cy="793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/>
      <p:bldP spid="2" grpId="0"/>
      <p:bldP spid="3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Times New Roman" panose="02020603050405020304" pitchFamily="18" charset="0"/>
            </a:endParaRPr>
          </a:p>
        </p:txBody>
      </p:sp>
      <p:sp>
        <p:nvSpPr>
          <p:cNvPr id="9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s-PE" altLang="es-PE" sz="120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ED33E31-7BDC-450F-BB0E-BA723C1993A6}"/>
                  </a:ext>
                </a:extLst>
              </p14:cNvPr>
              <p14:cNvContentPartPr/>
              <p14:nvPr/>
            </p14:nvContentPartPr>
            <p14:xfrm>
              <a:off x="-929294" y="2283522"/>
              <a:ext cx="360" cy="234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ED33E31-7BDC-450F-BB0E-BA723C1993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8294" y="2274522"/>
                <a:ext cx="18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62F6FB1-296A-AD29-2D23-2CB2E2E31D9E}"/>
                  </a:ext>
                </a:extLst>
              </p:cNvPr>
              <p:cNvSpPr txBox="1"/>
              <p:nvPr/>
            </p:nvSpPr>
            <p:spPr>
              <a:xfrm>
                <a:off x="612000" y="633430"/>
                <a:ext cx="7920000" cy="560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ES" altLang="es-MX" dirty="0">
                    <a:solidFill>
                      <a:srgbClr val="99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5: </a:t>
                </a:r>
              </a:p>
              <a:p>
                <a:pPr algn="just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MX" altLang="es-MX" dirty="0">
                    <a:latin typeface="Times New Roman" panose="02020603050405020304" pitchFamily="18" charset="0"/>
                  </a:rPr>
                  <a:t>Para la función  </a:t>
                </a:r>
                <a:r>
                  <a:rPr lang="es-MX" altLang="es-MX" i="1" dirty="0">
                    <a:latin typeface="Times New Roman" panose="02020603050405020304" pitchFamily="18" charset="0"/>
                  </a:rPr>
                  <a:t>f ,</a:t>
                </a:r>
                <a:r>
                  <a:rPr lang="es-MX" altLang="es-MX" dirty="0">
                    <a:latin typeface="Times New Roman" panose="02020603050405020304" pitchFamily="18" charset="0"/>
                  </a:rPr>
                  <a:t>que está definida por la regla de correspondencia </a:t>
                </a:r>
                <a14:m>
                  <m:oMath xmlns:m="http://schemas.openxmlformats.org/officeDocument/2006/math">
                    <m:r>
                      <a:rPr lang="es-PE" b="0" i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E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s-PE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altLang="es-MX" dirty="0">
                    <a:latin typeface="Times New Roman" panose="02020603050405020304" pitchFamily="18" charset="0"/>
                  </a:rPr>
                  <a:t>, determine:</a:t>
                </a: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s-MX" altLang="es-MX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a.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E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s-PE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</m:e>
                        </m:d>
                      </m:e>
                      <m:sup>
                        <m:r>
                          <a:rPr lang="es-ES" i="1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rgbClr val="FF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0" i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1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s-PE" i="1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22</m:t>
                      </m:r>
                    </m:oMath>
                  </m:oMathPara>
                </a14:m>
                <a:endParaRPr lang="es-MX" altLang="es-MX" dirty="0">
                  <a:latin typeface="Times New Roman" panose="02020603050405020304" pitchFamily="18" charset="0"/>
                </a:endParaRP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s-MX" altLang="es-MX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s-MX" altLang="es-MX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.	</a:t>
                </a:r>
                <a14:m>
                  <m:oMath xmlns:m="http://schemas.openxmlformats.org/officeDocument/2006/math">
                    <m: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PE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s-ES" altLang="es-MX" dirty="0">
                  <a:latin typeface="Times New Roman" panose="02020603050405020304" pitchFamily="18" charset="0"/>
                </a:endParaRP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0" i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1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ES" altLang="es-MX" dirty="0">
                  <a:latin typeface="Times New Roman" panose="02020603050405020304" pitchFamily="18" charset="0"/>
                </a:endParaRP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s-MX" altLang="es-MX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c.	</a:t>
                </a:r>
                <a14:m>
                  <m:oMath xmlns:m="http://schemas.openxmlformats.org/officeDocument/2006/math">
                    <m:r>
                      <a:rPr lang="es-PE" b="0" i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s-ES" altLang="es-MX" dirty="0">
                  <a:latin typeface="Times New Roman" panose="02020603050405020304" pitchFamily="18" charset="0"/>
                </a:endParaRP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0" i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1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s-PE" i="1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altLang="es-MX" dirty="0">
                  <a:latin typeface="Times New Roman" panose="02020603050405020304" pitchFamily="18" charset="0"/>
                </a:endParaRP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s-MX" altLang="es-MX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d.	</a:t>
                </a:r>
                <a:r>
                  <a:rPr lang="es-PE" b="0" dirty="0">
                    <a:solidFill>
                      <a:srgbClr val="222222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P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s-ES" altLang="es-MX" dirty="0">
                  <a:latin typeface="Times New Roman" panose="02020603050405020304" pitchFamily="18" charset="0"/>
                </a:endParaRP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0" i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1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s-ES" altLang="es-MX" dirty="0">
                  <a:latin typeface="Times New Roman" panose="02020603050405020304" pitchFamily="18" charset="0"/>
                </a:endParaRPr>
              </a:p>
              <a:p>
                <a:pPr marL="354013" lvl="1" indent="-354013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MX" altLang="es-MX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e.	</a:t>
                </a:r>
                <a14:m>
                  <m:oMath xmlns:m="http://schemas.openxmlformats.org/officeDocument/2006/math">
                    <m:r>
                      <a:rPr lang="es-PE" b="0" i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b="0" i="1" smtClean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s-P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s-ES" altLang="es-MX" dirty="0">
                  <a:latin typeface="Times New Roman" panose="02020603050405020304" pitchFamily="18" charset="0"/>
                </a:endParaRPr>
              </a:p>
              <a:p>
                <a:pPr marL="354013" lvl="1" indent="-354013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0" i="1" smtClean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1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22</m:t>
                      </m:r>
                    </m:oMath>
                  </m:oMathPara>
                </a14:m>
                <a:endParaRPr lang="es-ES" altLang="es-MX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62F6FB1-296A-AD29-2D23-2CB2E2E31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633430"/>
                <a:ext cx="7920000" cy="5601470"/>
              </a:xfrm>
              <a:prstGeom prst="rect">
                <a:avLst/>
              </a:prstGeom>
              <a:blipFill>
                <a:blip r:embed="rId7"/>
                <a:stretch>
                  <a:fillRect l="-615" t="-435" r="-6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 txBox="1">
            <a:spLocks noChangeArrowheads="1"/>
          </p:cNvSpPr>
          <p:nvPr/>
        </p:nvSpPr>
        <p:spPr bwMode="auto">
          <a:xfrm>
            <a:off x="395288" y="347663"/>
            <a:ext cx="81041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6:</a:t>
            </a:r>
            <a:r>
              <a:rPr lang="es-ES" alt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2800" dirty="0">
                <a:latin typeface="Times New Roman" panose="02020603050405020304" pitchFamily="18" charset="0"/>
              </a:rPr>
              <a:t>Para cada una de las funciones  </a:t>
            </a:r>
            <a:r>
              <a:rPr lang="es-MX" altLang="es-MX" sz="2800" i="1" dirty="0">
                <a:latin typeface="Times New Roman" panose="02020603050405020304" pitchFamily="18" charset="0"/>
              </a:rPr>
              <a:t>f</a:t>
            </a:r>
            <a:r>
              <a:rPr lang="es-MX" altLang="es-MX" sz="2800" dirty="0">
                <a:latin typeface="Times New Roman" panose="02020603050405020304" pitchFamily="18" charset="0"/>
              </a:rPr>
              <a:t>  y  </a:t>
            </a:r>
            <a:r>
              <a:rPr lang="es-MX" altLang="es-MX" sz="2800" i="1" dirty="0">
                <a:latin typeface="Times New Roman" panose="02020603050405020304" pitchFamily="18" charset="0"/>
              </a:rPr>
              <a:t>g</a:t>
            </a:r>
            <a:r>
              <a:rPr lang="es-MX" altLang="es-MX" sz="2800" dirty="0">
                <a:latin typeface="Times New Roman" panose="02020603050405020304" pitchFamily="18" charset="0"/>
              </a:rPr>
              <a:t> definidas por: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2800" dirty="0">
                <a:latin typeface="Times New Roman" panose="02020603050405020304" pitchFamily="18" charset="0"/>
              </a:rPr>
              <a:t> </a:t>
            </a:r>
            <a:r>
              <a:rPr lang="es-MX" altLang="es-MX" sz="2800" i="1" dirty="0">
                <a:latin typeface="Times New Roman" panose="02020603050405020304" pitchFamily="18" charset="0"/>
              </a:rPr>
              <a:t>f</a:t>
            </a:r>
            <a:r>
              <a:rPr lang="es-MX" altLang="es-MX" sz="2800" dirty="0">
                <a:latin typeface="Times New Roman" panose="02020603050405020304" pitchFamily="18" charset="0"/>
              </a:rPr>
              <a:t>(</a:t>
            </a:r>
            <a:r>
              <a:rPr lang="es-MX" altLang="es-MX" sz="2800" i="1" dirty="0">
                <a:latin typeface="Times New Roman" panose="02020603050405020304" pitchFamily="18" charset="0"/>
              </a:rPr>
              <a:t>x</a:t>
            </a:r>
            <a:r>
              <a:rPr lang="es-MX" altLang="es-MX" sz="2800" dirty="0">
                <a:latin typeface="Times New Roman" panose="02020603050405020304" pitchFamily="18" charset="0"/>
              </a:rPr>
              <a:t>) = 2 – 3</a:t>
            </a:r>
            <a:r>
              <a:rPr lang="es-MX" altLang="es-MX" sz="2800" i="1" dirty="0">
                <a:latin typeface="Times New Roman" panose="02020603050405020304" pitchFamily="18" charset="0"/>
              </a:rPr>
              <a:t>x</a:t>
            </a:r>
            <a:r>
              <a:rPr lang="es-MX" altLang="es-MX" sz="2800" dirty="0">
                <a:latin typeface="Times New Roman" panose="02020603050405020304" pitchFamily="18" charset="0"/>
              </a:rPr>
              <a:t>;  </a:t>
            </a:r>
            <a:r>
              <a:rPr lang="es-MX" altLang="es-MX" sz="2800" i="1" dirty="0">
                <a:latin typeface="Times New Roman" panose="02020603050405020304" pitchFamily="18" charset="0"/>
              </a:rPr>
              <a:t>g</a:t>
            </a:r>
            <a:r>
              <a:rPr lang="es-MX" altLang="es-MX" sz="2800" dirty="0">
                <a:latin typeface="Times New Roman" panose="02020603050405020304" pitchFamily="18" charset="0"/>
              </a:rPr>
              <a:t>(</a:t>
            </a:r>
            <a:r>
              <a:rPr lang="es-MX" altLang="es-MX" sz="2800" i="1" dirty="0">
                <a:latin typeface="Times New Roman" panose="02020603050405020304" pitchFamily="18" charset="0"/>
              </a:rPr>
              <a:t>x</a:t>
            </a:r>
            <a:r>
              <a:rPr lang="es-MX" altLang="es-MX" sz="2800" dirty="0">
                <a:latin typeface="Times New Roman" panose="02020603050405020304" pitchFamily="18" charset="0"/>
              </a:rPr>
              <a:t>) = 5 – 3</a:t>
            </a:r>
            <a:r>
              <a:rPr lang="es-MX" altLang="es-MX" sz="2800" i="1" dirty="0">
                <a:latin typeface="Times New Roman" panose="02020603050405020304" pitchFamily="18" charset="0"/>
              </a:rPr>
              <a:t>x</a:t>
            </a:r>
            <a:r>
              <a:rPr lang="es-MX" altLang="es-MX" sz="2800" baseline="30000" dirty="0">
                <a:latin typeface="Times New Roman" panose="02020603050405020304" pitchFamily="18" charset="0"/>
              </a:rPr>
              <a:t>2</a:t>
            </a:r>
            <a:r>
              <a:rPr lang="es-MX" altLang="es-MX" sz="2800" dirty="0">
                <a:latin typeface="Times New Roman" panose="02020603050405020304" pitchFamily="18" charset="0"/>
              </a:rPr>
              <a:t> , determine:</a:t>
            </a:r>
            <a:endParaRPr lang="es-ES" altLang="es-MX" sz="2800" dirty="0">
              <a:latin typeface="Times New Roman" panose="02020603050405020304" pitchFamily="18" charset="0"/>
            </a:endParaRPr>
          </a:p>
        </p:txBody>
      </p:sp>
      <p:sp>
        <p:nvSpPr>
          <p:cNvPr id="6150" name="4 CuadroTexto"/>
          <p:cNvSpPr txBox="1">
            <a:spLocks noChangeArrowheads="1"/>
          </p:cNvSpPr>
          <p:nvPr/>
        </p:nvSpPr>
        <p:spPr bwMode="auto">
          <a:xfrm>
            <a:off x="49213" y="2425700"/>
            <a:ext cx="4249737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71550" indent="-5143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>
                <a:solidFill>
                  <a:srgbClr val="FF0000"/>
                </a:solidFill>
                <a:latin typeface="Times New Roman" panose="02020603050405020304" pitchFamily="18" charset="0"/>
              </a:rPr>
              <a:t>b.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MX" altLang="es-MX" i="1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s-MX" altLang="es-MX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s-MX" altLang="es-MX">
                <a:solidFill>
                  <a:srgbClr val="FF0000"/>
                </a:solidFill>
                <a:latin typeface="Times New Roman" panose="02020603050405020304" pitchFamily="18" charset="0"/>
              </a:rPr>
              <a:t>c.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MX" altLang="es-MX" i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MX" altLang="es-MX" i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 i="1">
                <a:latin typeface="Times New Roman" panose="02020603050405020304" pitchFamily="18" charset="0"/>
              </a:rPr>
              <a:t>    </a:t>
            </a:r>
            <a:r>
              <a:rPr lang="es-MX" altLang="es-MX">
                <a:latin typeface="Times New Roman" panose="02020603050405020304" pitchFamily="18" charset="0"/>
              </a:rPr>
              <a:t> </a:t>
            </a:r>
            <a:endParaRPr lang="es-ES" altLang="es-MX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" altLang="es-MX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Times New Roman" panose="02020603050405020304" pitchFamily="18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125538" y="2533650"/>
          <a:ext cx="20177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028254" imgH="393529" progId="Equation.3">
                  <p:embed/>
                </p:oleObj>
              </mc:Choice>
              <mc:Fallback>
                <p:oleObj name="Ecuación" r:id="rId3" imgW="1028254" imgH="393529" progId="Equation.3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2533650"/>
                        <a:ext cx="20177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Times New Roman" panose="02020603050405020304" pitchFamily="18" charset="0"/>
            </a:endParaRP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158875" y="4125913"/>
          <a:ext cx="19732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990170" imgH="393529" progId="Equation.3">
                  <p:embed/>
                </p:oleObj>
              </mc:Choice>
              <mc:Fallback>
                <p:oleObj name="Ecuación" r:id="rId5" imgW="990170" imgH="393529" progId="Equation.3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125913"/>
                        <a:ext cx="19732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11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s-PE" altLang="es-P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</TotalTime>
  <Words>765</Words>
  <Application>Microsoft Office PowerPoint</Application>
  <PresentationFormat>Presentación en pantalla (4:3)</PresentationFormat>
  <Paragraphs>117</Paragraphs>
  <Slides>11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Tema de Office</vt:lpstr>
      <vt:lpstr>Ecuación</vt:lpstr>
      <vt:lpstr>Equation</vt:lpstr>
      <vt:lpstr>Presentación de PowerPoint</vt:lpstr>
      <vt:lpstr>Presentación de PowerPoint</vt:lpstr>
      <vt:lpstr>Presentación de PowerPoint</vt:lpstr>
      <vt:lpstr>Observaciones: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Alfonso Piero de Jesús Arrué Arbieto</cp:lastModifiedBy>
  <cp:revision>238</cp:revision>
  <cp:lastPrinted>2015-04-20T15:14:02Z</cp:lastPrinted>
  <dcterms:created xsi:type="dcterms:W3CDTF">2009-05-04T00:49:50Z</dcterms:created>
  <dcterms:modified xsi:type="dcterms:W3CDTF">2025-02-04T13:06:32Z</dcterms:modified>
</cp:coreProperties>
</file>