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82" r:id="rId2"/>
    <p:sldId id="259" r:id="rId3"/>
    <p:sldId id="260" r:id="rId4"/>
    <p:sldId id="262" r:id="rId5"/>
    <p:sldId id="274" r:id="rId6"/>
    <p:sldId id="284" r:id="rId7"/>
    <p:sldId id="285" r:id="rId8"/>
    <p:sldId id="283" r:id="rId9"/>
    <p:sldId id="275" r:id="rId10"/>
  </p:sldIdLst>
  <p:sldSz cx="9144000" cy="6858000" type="screen4x3"/>
  <p:notesSz cx="6881813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00"/>
    <a:srgbClr val="990033"/>
    <a:srgbClr val="FFE181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9" autoAdjust="0"/>
    <p:restoredTop sz="82333" autoAdjust="0"/>
  </p:normalViewPr>
  <p:slideViewPr>
    <p:cSldViewPr>
      <p:cViewPr varScale="1">
        <p:scale>
          <a:sx n="60" d="100"/>
          <a:sy n="60" d="100"/>
        </p:scale>
        <p:origin x="14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59F98B40-70EC-4C33-9F1B-65FC61A01DD0}"/>
    <pc:docChg chg="modSld">
      <pc:chgData name="Alfonso Piero de Jesús Arrué Arbieto" userId="1904f002d41b4795" providerId="LiveId" clId="{59F98B40-70EC-4C33-9F1B-65FC61A01DD0}" dt="2022-01-27T13:28:45.357" v="1" actId="20577"/>
      <pc:docMkLst>
        <pc:docMk/>
      </pc:docMkLst>
      <pc:sldChg chg="modSp mod">
        <pc:chgData name="Alfonso Piero de Jesús Arrué Arbieto" userId="1904f002d41b4795" providerId="LiveId" clId="{59F98B40-70EC-4C33-9F1B-65FC61A01DD0}" dt="2022-01-27T13:28:45.357" v="1" actId="20577"/>
        <pc:sldMkLst>
          <pc:docMk/>
          <pc:sldMk cId="0" sldId="282"/>
        </pc:sldMkLst>
        <pc:spChg chg="mod">
          <ac:chgData name="Alfonso Piero de Jesús Arrué Arbieto" userId="1904f002d41b4795" providerId="LiveId" clId="{59F98B40-70EC-4C33-9F1B-65FC61A01DD0}" dt="2022-01-27T13:28:45.357" v="1" actId="20577"/>
          <ac:spMkLst>
            <pc:docMk/>
            <pc:sldMk cId="0" sldId="282"/>
            <ac:spMk id="20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3A4F451-E1ED-413C-96CB-C8F152C30DC1}" type="datetimeFigureOut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255A18-DE4C-4F24-BD30-238574843BBD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86630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3828F22-C969-49A1-8D49-11C9C0A02512}" type="datetimeFigureOut">
              <a:rPr lang="es-ES_tradnl"/>
              <a:pPr>
                <a:defRPr/>
              </a:pPr>
              <a:t>11/09/2024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992873D-4302-440F-BEA2-E532FCE9D788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537718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s-PE">
                <a:latin typeface="Arial" panose="020B0604020202020204" pitchFamily="34" charset="0"/>
              </a:rPr>
              <a:t>2014-1</a:t>
            </a: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6009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endParaRPr lang="es-PE" altLang="es-MX"/>
          </a:p>
        </p:txBody>
      </p:sp>
      <p:sp>
        <p:nvSpPr>
          <p:cNvPr id="7172" name="3 Marcador de número de diapositiva"/>
          <p:cNvSpPr txBox="1">
            <a:spLocks noGrp="1"/>
          </p:cNvSpPr>
          <p:nvPr/>
        </p:nvSpPr>
        <p:spPr bwMode="auto">
          <a:xfrm>
            <a:off x="3902075" y="8829675"/>
            <a:ext cx="297973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 anchor="b"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606A9E26-73C3-495A-8007-9A10076E6DFC}" type="slidenum">
              <a:rPr lang="en-US" altLang="es-MX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2</a:t>
            </a:fld>
            <a:endParaRPr lang="en-US" altLang="es-MX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09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27538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765969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384925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16845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A94E0-5B6B-4CA2-8814-7D7E41D4210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3862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9E6E2-C7D1-489C-9ED3-74AC1CD3C204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39621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899EE-EA73-47EB-9884-0ED39176830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5526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A41F-EE51-4798-8F07-416BA18F68A2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8761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AF91-094E-48C8-B10E-17B5197B89BC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8094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AC4C-4A24-4491-AFE1-552F86BA733F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52750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B920E-1820-4723-9525-A4E68B2874D1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7686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D0EC-6889-453E-A2C4-108FEEBAA996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41809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D339-1949-4C8D-A0A7-01C5DC6090C0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020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9E6B-F7FC-4A62-8CE2-EEFAE93E5CB4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4841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CD0D-0538-4968-A5AF-AD8EA43717A1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1144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2844DF-2E03-42DF-850A-3BE48858C5EB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8.bin"/><Relationship Id="rId4" Type="http://schemas.openxmlformats.org/officeDocument/2006/relationships/image" Target="../media/image10.png"/><Relationship Id="rId9" Type="http://schemas.openxmlformats.org/officeDocument/2006/relationships/image" Target="../media/image5.wmf"/><Relationship Id="rId1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ctrTitle"/>
          </p:nvPr>
        </p:nvSpPr>
        <p:spPr>
          <a:xfrm>
            <a:off x="3203575" y="361950"/>
            <a:ext cx="5283200" cy="1470025"/>
          </a:xfrm>
        </p:spPr>
        <p:txBody>
          <a:bodyPr/>
          <a:lstStyle/>
          <a:p>
            <a:pPr algn="r" eaLnBrk="1" hangingPunct="1"/>
            <a:r>
              <a:rPr lang="es-PE" altLang="es-PE" sz="4000">
                <a:solidFill>
                  <a:srgbClr val="009900"/>
                </a:solidFill>
                <a:latin typeface="Times New Roman" panose="02020603050405020304" pitchFamily="18" charset="0"/>
              </a:rPr>
              <a:t>Fundamentos para el Cálculo </a:t>
            </a:r>
          </a:p>
        </p:txBody>
      </p:sp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>
          <a:xfrm>
            <a:off x="250825" y="2255838"/>
            <a:ext cx="8461375" cy="4341812"/>
          </a:xfrm>
        </p:spPr>
        <p:txBody>
          <a:bodyPr rtlCol="0" anchor="ctr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altLang="es-MX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Unidad 3:</a:t>
            </a:r>
            <a:r>
              <a:rPr lang="es-MX" altLang="es-MX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25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FUNCIONES  Y SUS GRÁFICAS :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MX" altLang="es-MX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MX" altLang="es-MX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Clase  5.2  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MX" altLang="es-MX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Análisis gráfico de funciones.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altLang="es-MX" dirty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s-PE" altLang="es-PE" dirty="0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algn="r" eaLnBrk="1" fontAlgn="auto" hangingPunct="1">
              <a:spcAft>
                <a:spcPts val="0"/>
              </a:spcAft>
              <a:defRPr/>
            </a:pPr>
            <a:endParaRPr lang="es-PE" altLang="es-PE" dirty="0">
              <a:solidFill>
                <a:srgbClr val="FF0000"/>
              </a:solidFill>
              <a:latin typeface="Times New Roman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charset="0"/>
              <a:buChar char="•"/>
              <a:defRPr/>
            </a:pPr>
            <a:endParaRPr lang="es-PE" altLang="es-P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4100" name="Picture 2" descr="http://orientacion.universia.edu.pe/imgs2011/imagenes/up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19088"/>
            <a:ext cx="147637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8 CuadroTexto"/>
          <p:cNvSpPr txBox="1">
            <a:spLocks noChangeArrowheads="1"/>
          </p:cNvSpPr>
          <p:nvPr/>
        </p:nvSpPr>
        <p:spPr bwMode="auto">
          <a:xfrm>
            <a:off x="431800" y="5805488"/>
            <a:ext cx="7488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400">
                <a:latin typeface="Times New Roman" panose="02020603050405020304" pitchFamily="18" charset="0"/>
                <a:cs typeface="Times New Roman" panose="02020603050405020304" pitchFamily="18" charset="0"/>
              </a:rPr>
              <a:t>La teoría, ejercicios y problemas fueron extraídos del libro “Matemática básica para administradores” de Curo-Martínez.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ABFC7E-3748-44C2-B8AA-A28603ED8193}" type="slidenum">
              <a:rPr lang="es-ES_tradnl" altLang="es-MX" sz="12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_tradnl" altLang="es-MX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306388" y="1233488"/>
            <a:ext cx="85502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s-ES" altLang="es-MX" sz="2200">
                <a:latin typeface="Times New Roman" panose="02020603050405020304" pitchFamily="18" charset="0"/>
              </a:rPr>
              <a:t>Frank, es un joven muy emprendedor, que ha iniciado un negocio de helados artesanales. Él sabe que el comportamiento de su utilidad está representado en el siguiente gráfico.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5221288" y="2701925"/>
            <a:ext cx="36718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Char char="•"/>
            </a:pPr>
            <a:r>
              <a:rPr lang="es-ES" altLang="es-MX" sz="2200">
                <a:latin typeface="Times New Roman" panose="02020603050405020304" pitchFamily="18" charset="0"/>
              </a:rPr>
              <a:t>¿Cuál es la mínima cantidad de litros de helado que debe vender Frank para recuperar lo invertido?</a:t>
            </a:r>
          </a:p>
          <a:p>
            <a:pPr algn="just">
              <a:spcBef>
                <a:spcPct val="0"/>
              </a:spcBef>
              <a:buFontTx/>
              <a:buChar char="•"/>
            </a:pPr>
            <a:r>
              <a:rPr lang="es-ES" altLang="es-MX" sz="2200">
                <a:latin typeface="Times New Roman" panose="02020603050405020304" pitchFamily="18" charset="0"/>
              </a:rPr>
              <a:t>¿Cuál es la máxima ganancia que puede obtener Frank?</a:t>
            </a:r>
          </a:p>
          <a:p>
            <a:pPr algn="just">
              <a:spcBef>
                <a:spcPct val="0"/>
              </a:spcBef>
              <a:buFontTx/>
              <a:buChar char="•"/>
            </a:pPr>
            <a:r>
              <a:rPr lang="es-ES" altLang="es-MX" sz="2200">
                <a:latin typeface="Times New Roman" panose="02020603050405020304" pitchFamily="18" charset="0"/>
              </a:rPr>
              <a:t>¿Frank gana o pierde si vende 700 litros de helado? ¿y si vende 1800 litros?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221038" y="455613"/>
            <a:ext cx="2720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>
                <a:solidFill>
                  <a:srgbClr val="FF0000"/>
                </a:solidFill>
                <a:latin typeface="Times New Roman" panose="02020603050405020304" pitchFamily="18" charset="0"/>
              </a:rPr>
              <a:t>Reflexión </a:t>
            </a:r>
          </a:p>
        </p:txBody>
      </p:sp>
      <p:sp>
        <p:nvSpPr>
          <p:cNvPr id="6150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9" name="5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pic>
        <p:nvPicPr>
          <p:cNvPr id="6152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487613"/>
            <a:ext cx="4881562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747838" y="62738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E0135A-A10A-4CEF-990E-CDB42E18A312}" type="slidenum">
              <a:rPr lang="es-ES_tradnl" altLang="es-MX" sz="12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MX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Text Box 2"/>
          <p:cNvSpPr txBox="1">
            <a:spLocks noChangeArrowheads="1"/>
          </p:cNvSpPr>
          <p:nvPr/>
        </p:nvSpPr>
        <p:spPr bwMode="auto">
          <a:xfrm>
            <a:off x="395288" y="1052513"/>
            <a:ext cx="83756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MX" altLang="es-MX" sz="2400">
                <a:latin typeface="Times New Roman" panose="02020603050405020304" pitchFamily="18" charset="0"/>
              </a:rPr>
              <a:t>Es la gráfica de la ecuación </a:t>
            </a:r>
            <a:r>
              <a:rPr lang="es-MX" altLang="es-MX" sz="2400" i="1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s-MX" altLang="es-MX" sz="2400">
                <a:solidFill>
                  <a:srgbClr val="FF3300"/>
                </a:solidFill>
                <a:latin typeface="Times New Roman" panose="02020603050405020304" pitchFamily="18" charset="0"/>
              </a:rPr>
              <a:t> = </a:t>
            </a:r>
            <a:r>
              <a:rPr lang="es-MX" altLang="es-MX" sz="2400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s-MX" altLang="es-MX" sz="2400">
                <a:solidFill>
                  <a:srgbClr val="FF3300"/>
                </a:solidFill>
                <a:latin typeface="Times New Roman" panose="02020603050405020304" pitchFamily="18" charset="0"/>
              </a:rPr>
              <a:t> (</a:t>
            </a:r>
            <a:r>
              <a:rPr lang="es-MX" altLang="es-MX" sz="2400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s-MX" altLang="es-MX" sz="240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s-MX" altLang="es-MX" sz="2400">
                <a:latin typeface="Times New Roman" panose="02020603050405020304" pitchFamily="18" charset="0"/>
              </a:rPr>
              <a:t> para todos los valores de </a:t>
            </a:r>
            <a:r>
              <a:rPr lang="es-MX" altLang="es-MX" sz="2400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s-MX" altLang="es-MX" sz="2400">
                <a:latin typeface="Times New Roman" panose="02020603050405020304" pitchFamily="18" charset="0"/>
              </a:rPr>
              <a:t> que están en el dominio de </a:t>
            </a:r>
            <a:r>
              <a:rPr lang="es-MX" altLang="es-MX" sz="2400" i="1">
                <a:solidFill>
                  <a:srgbClr val="FF3300"/>
                </a:solidFill>
                <a:latin typeface="Times New Roman" panose="02020603050405020304" pitchFamily="18" charset="0"/>
              </a:rPr>
              <a:t>f</a:t>
            </a:r>
            <a:r>
              <a:rPr lang="es-MX" altLang="es-MX" sz="2400">
                <a:latin typeface="Times New Roman" panose="02020603050405020304" pitchFamily="18" charset="0"/>
              </a:rPr>
              <a:t>.</a:t>
            </a:r>
            <a:endParaRPr lang="es-ES" altLang="es-MX" sz="2400">
              <a:latin typeface="Times New Roman" panose="02020603050405020304" pitchFamily="18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471613" y="344488"/>
            <a:ext cx="628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>
                <a:solidFill>
                  <a:srgbClr val="FF0000"/>
                </a:solidFill>
                <a:latin typeface="Times New Roman" panose="02020603050405020304" pitchFamily="18" charset="0"/>
              </a:rPr>
              <a:t>Gráfica de una función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4787900" y="2381250"/>
            <a:ext cx="41402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dirty="0">
                <a:latin typeface="Times New Roman" panose="02020603050405020304" pitchFamily="18" charset="0"/>
              </a:rPr>
              <a:t>Observando la gráfica podemos determinar que: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i="1" dirty="0">
                <a:latin typeface="Times New Roman" panose="02020603050405020304" pitchFamily="18" charset="0"/>
              </a:rPr>
              <a:t>f</a:t>
            </a:r>
            <a:r>
              <a:rPr lang="es-ES" altLang="es-MX" sz="2400" dirty="0">
                <a:latin typeface="Times New Roman" panose="02020603050405020304" pitchFamily="18" charset="0"/>
              </a:rPr>
              <a:t>(-2)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i="1" dirty="0">
                <a:latin typeface="Times New Roman" panose="02020603050405020304" pitchFamily="18" charset="0"/>
              </a:rPr>
              <a:t>f</a:t>
            </a:r>
            <a:r>
              <a:rPr lang="es-ES" altLang="es-MX" sz="2400" dirty="0">
                <a:latin typeface="Times New Roman" panose="02020603050405020304" pitchFamily="18" charset="0"/>
              </a:rPr>
              <a:t>(-1)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i="1" dirty="0">
                <a:latin typeface="Times New Roman" panose="02020603050405020304" pitchFamily="18" charset="0"/>
              </a:rPr>
              <a:t>f</a:t>
            </a:r>
            <a:r>
              <a:rPr lang="es-ES" altLang="es-MX" sz="2400" dirty="0">
                <a:latin typeface="Times New Roman" panose="02020603050405020304" pitchFamily="18" charset="0"/>
              </a:rPr>
              <a:t>(0)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i="1" dirty="0">
                <a:latin typeface="Times New Roman" panose="02020603050405020304" pitchFamily="18" charset="0"/>
              </a:rPr>
              <a:t>f</a:t>
            </a:r>
            <a:r>
              <a:rPr lang="es-ES" altLang="es-MX" sz="2400" dirty="0">
                <a:latin typeface="Times New Roman" panose="02020603050405020304" pitchFamily="18" charset="0"/>
              </a:rPr>
              <a:t>(4)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07" name="Rectangle 43"/>
              <p:cNvSpPr>
                <a:spLocks noChangeArrowheads="1"/>
              </p:cNvSpPr>
              <p:nvPr/>
            </p:nvSpPr>
            <p:spPr bwMode="auto">
              <a:xfrm>
                <a:off x="468313" y="5549900"/>
                <a:ext cx="7991475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2400" dirty="0">
                    <a:latin typeface="Times New Roman" panose="02020603050405020304" pitchFamily="18" charset="0"/>
                  </a:rPr>
                  <a:t>Del gráfico determine  </a:t>
                </a:r>
                <a:r>
                  <a:rPr lang="es-ES" altLang="es-MX" sz="2400" i="1" dirty="0" err="1">
                    <a:latin typeface="Times New Roman" panose="02020603050405020304" pitchFamily="18" charset="0"/>
                  </a:rPr>
                  <a:t>dom</a:t>
                </a:r>
                <a:r>
                  <a:rPr lang="es-ES" altLang="es-MX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s-ES" altLang="es-MX" sz="2400" dirty="0">
                    <a:latin typeface="Times New Roman" panose="02020603050405020304" pitchFamily="18" charset="0"/>
                  </a:rPr>
                  <a:t>( </a:t>
                </a:r>
                <a:r>
                  <a:rPr lang="es-ES" altLang="es-MX" sz="2400" i="1" dirty="0">
                    <a:latin typeface="Times New Roman" panose="02020603050405020304" pitchFamily="18" charset="0"/>
                  </a:rPr>
                  <a:t>f </a:t>
                </a:r>
                <a:r>
                  <a:rPr lang="es-ES" altLang="es-MX" sz="2400" dirty="0">
                    <a:latin typeface="Times New Roman" panose="02020603050405020304" pitchFamily="18" charset="0"/>
                  </a:rPr>
                  <a:t>)  y  </a:t>
                </a:r>
                <a:r>
                  <a:rPr lang="es-ES" altLang="es-MX" sz="2400" i="1" dirty="0" err="1">
                    <a:latin typeface="Times New Roman" panose="02020603050405020304" pitchFamily="18" charset="0"/>
                  </a:rPr>
                  <a:t>ran</a:t>
                </a:r>
                <a:r>
                  <a:rPr lang="es-ES" altLang="es-MX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s-ES" altLang="es-MX" sz="2400" dirty="0">
                    <a:latin typeface="Times New Roman" panose="02020603050405020304" pitchFamily="18" charset="0"/>
                  </a:rPr>
                  <a:t>( </a:t>
                </a:r>
                <a:r>
                  <a:rPr lang="es-ES" altLang="es-MX" sz="2400" i="1" dirty="0">
                    <a:latin typeface="Times New Roman" panose="02020603050405020304" pitchFamily="18" charset="0"/>
                  </a:rPr>
                  <a:t>f </a:t>
                </a:r>
                <a:r>
                  <a:rPr lang="es-ES" altLang="es-MX" sz="2400" dirty="0">
                    <a:latin typeface="Times New Roman" panose="02020603050405020304" pitchFamily="18" charset="0"/>
                  </a:rPr>
                  <a:t>).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MX" sz="2400" dirty="0">
                    <a:solidFill>
                      <a:srgbClr val="FF0000"/>
                    </a:solidFill>
                  </a:rPr>
                  <a:t>			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["/>
                        <m:ctrlPr>
                          <a:rPr lang="es-ES" alt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alt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ES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alt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s-MX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907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5549900"/>
                <a:ext cx="7991475" cy="830997"/>
              </a:xfrm>
              <a:prstGeom prst="rect">
                <a:avLst/>
              </a:prstGeom>
              <a:blipFill>
                <a:blip r:embed="rId4"/>
                <a:stretch>
                  <a:fillRect l="-1220" t="-58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57213" y="3063875"/>
            <a:ext cx="3835400" cy="2670175"/>
            <a:chOff x="6634" y="10646"/>
            <a:chExt cx="3304" cy="2301"/>
          </a:xfrm>
        </p:grpSpPr>
        <p:sp>
          <p:nvSpPr>
            <p:cNvPr id="9236" name="Text Box 33"/>
            <p:cNvSpPr txBox="1">
              <a:spLocks noChangeArrowheads="1"/>
            </p:cNvSpPr>
            <p:nvPr/>
          </p:nvSpPr>
          <p:spPr bwMode="auto">
            <a:xfrm>
              <a:off x="7443" y="12555"/>
              <a:ext cx="1212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MX" altLang="es-MX" sz="1100">
                  <a:solidFill>
                    <a:srgbClr val="0000FF"/>
                  </a:solidFill>
                </a:rPr>
                <a:t>Figura 5</a:t>
              </a:r>
              <a:endParaRPr lang="en-US" altLang="es-MX" sz="1800">
                <a:latin typeface="Arial" panose="020B0604020202020204" pitchFamily="34" charset="0"/>
              </a:endParaRPr>
            </a:p>
          </p:txBody>
        </p:sp>
        <p:grpSp>
          <p:nvGrpSpPr>
            <p:cNvPr id="9237" name="Group 34"/>
            <p:cNvGrpSpPr>
              <a:grpSpLocks/>
            </p:cNvGrpSpPr>
            <p:nvPr/>
          </p:nvGrpSpPr>
          <p:grpSpPr bwMode="auto">
            <a:xfrm>
              <a:off x="6634" y="10646"/>
              <a:ext cx="3304" cy="2146"/>
              <a:chOff x="4733" y="8948"/>
              <a:chExt cx="3304" cy="2146"/>
            </a:xfrm>
          </p:grpSpPr>
          <p:pic>
            <p:nvPicPr>
              <p:cNvPr id="9238" name="Picture 3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3" y="8948"/>
                <a:ext cx="3304" cy="2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39" name="Freeform 36"/>
              <p:cNvSpPr>
                <a:spLocks/>
              </p:cNvSpPr>
              <p:nvPr/>
            </p:nvSpPr>
            <p:spPr bwMode="auto">
              <a:xfrm>
                <a:off x="5090" y="9511"/>
                <a:ext cx="2324" cy="1344"/>
              </a:xfrm>
              <a:custGeom>
                <a:avLst/>
                <a:gdLst>
                  <a:gd name="T0" fmla="*/ 0 w 2324"/>
                  <a:gd name="T1" fmla="*/ 1344 h 1344"/>
                  <a:gd name="T2" fmla="*/ 336 w 2324"/>
                  <a:gd name="T3" fmla="*/ 672 h 1344"/>
                  <a:gd name="T4" fmla="*/ 672 w 2324"/>
                  <a:gd name="T5" fmla="*/ 980 h 1344"/>
                  <a:gd name="T6" fmla="*/ 1008 w 2324"/>
                  <a:gd name="T7" fmla="*/ 336 h 1344"/>
                  <a:gd name="T8" fmla="*/ 1316 w 2324"/>
                  <a:gd name="T9" fmla="*/ 0 h 1344"/>
                  <a:gd name="T10" fmla="*/ 1652 w 2324"/>
                  <a:gd name="T11" fmla="*/ 336 h 1344"/>
                  <a:gd name="T12" fmla="*/ 2324 w 2324"/>
                  <a:gd name="T13" fmla="*/ 672 h 1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24"/>
                  <a:gd name="T22" fmla="*/ 0 h 1344"/>
                  <a:gd name="T23" fmla="*/ 2324 w 2324"/>
                  <a:gd name="T24" fmla="*/ 1344 h 1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24" h="1344">
                    <a:moveTo>
                      <a:pt x="0" y="1344"/>
                    </a:moveTo>
                    <a:cubicBezTo>
                      <a:pt x="112" y="1038"/>
                      <a:pt x="224" y="733"/>
                      <a:pt x="336" y="672"/>
                    </a:cubicBezTo>
                    <a:cubicBezTo>
                      <a:pt x="448" y="611"/>
                      <a:pt x="560" y="1036"/>
                      <a:pt x="672" y="980"/>
                    </a:cubicBezTo>
                    <a:cubicBezTo>
                      <a:pt x="784" y="924"/>
                      <a:pt x="901" y="499"/>
                      <a:pt x="1008" y="336"/>
                    </a:cubicBezTo>
                    <a:cubicBezTo>
                      <a:pt x="1115" y="173"/>
                      <a:pt x="1209" y="0"/>
                      <a:pt x="1316" y="0"/>
                    </a:cubicBezTo>
                    <a:cubicBezTo>
                      <a:pt x="1423" y="0"/>
                      <a:pt x="1484" y="224"/>
                      <a:pt x="1652" y="336"/>
                    </a:cubicBezTo>
                    <a:cubicBezTo>
                      <a:pt x="1820" y="448"/>
                      <a:pt x="2072" y="560"/>
                      <a:pt x="2324" y="672"/>
                    </a:cubicBezTo>
                  </a:path>
                </a:pathLst>
              </a:custGeom>
              <a:noFill/>
              <a:ln w="19050" cmpd="sng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9240" name="Text Box 37"/>
              <p:cNvSpPr txBox="1">
                <a:spLocks noChangeArrowheads="1"/>
              </p:cNvSpPr>
              <p:nvPr/>
            </p:nvSpPr>
            <p:spPr bwMode="auto">
              <a:xfrm>
                <a:off x="6678" y="9170"/>
                <a:ext cx="392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1000"/>
                  </a:spcAft>
                  <a:buFontTx/>
                  <a:buNone/>
                </a:pPr>
                <a:r>
                  <a:rPr lang="en-US" altLang="es-MX" sz="2400" i="1"/>
                  <a:t>f</a:t>
                </a:r>
                <a:endParaRPr lang="en-US" altLang="es-MX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9241" name="Oval 38"/>
              <p:cNvSpPr>
                <a:spLocks noChangeArrowheads="1"/>
              </p:cNvSpPr>
              <p:nvPr/>
            </p:nvSpPr>
            <p:spPr bwMode="auto">
              <a:xfrm>
                <a:off x="7378" y="10140"/>
                <a:ext cx="84" cy="8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s-MX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9224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14151" imgH="215619" progId="Equation.3">
                  <p:embed/>
                </p:oleObj>
              </mc:Choice>
              <mc:Fallback>
                <p:oleObj name="Ecuación" r:id="rId6" imgW="114151" imgH="215619" progId="Equation.3">
                  <p:embed/>
                  <p:pic>
                    <p:nvPicPr>
                      <p:cNvPr id="922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6"/>
          <p:cNvGraphicFramePr>
            <a:graphicFrameLocks noChangeAspect="1"/>
          </p:cNvGraphicFramePr>
          <p:nvPr/>
        </p:nvGraphicFramePr>
        <p:xfrm>
          <a:off x="5976938" y="504983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391303" imgH="739129" progId="Equation.3">
                  <p:embed/>
                </p:oleObj>
              </mc:Choice>
              <mc:Fallback>
                <p:oleObj name="Ecuación" r:id="rId8" imgW="391303" imgH="739129" progId="Equation.3">
                  <p:embed/>
                  <p:pic>
                    <p:nvPicPr>
                      <p:cNvPr id="922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5049838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0" imgW="114151" imgH="215619" progId="Equation.3">
                  <p:embed/>
                </p:oleObj>
              </mc:Choice>
              <mc:Fallback>
                <p:oleObj name="Ecuación" r:id="rId10" imgW="114151" imgH="215619" progId="Equation.3">
                  <p:embed/>
                  <p:pic>
                    <p:nvPicPr>
                      <p:cNvPr id="92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395288" y="2097088"/>
            <a:ext cx="414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>
                <a:latin typeface="Times New Roman" panose="02020603050405020304" pitchFamily="18" charset="0"/>
              </a:rPr>
              <a:t>Sea la función </a:t>
            </a:r>
            <a:r>
              <a:rPr lang="es-ES" altLang="es-MX" sz="2400" i="1">
                <a:latin typeface="Times New Roman" panose="02020603050405020304" pitchFamily="18" charset="0"/>
              </a:rPr>
              <a:t>f </a:t>
            </a:r>
            <a:r>
              <a:rPr lang="es-ES" altLang="es-MX" sz="2400">
                <a:latin typeface="Times New Roman" panose="02020603050405020304" pitchFamily="18" charset="0"/>
              </a:rPr>
              <a:t>cuya gráfica se muestra:</a:t>
            </a:r>
          </a:p>
        </p:txBody>
      </p:sp>
      <p:graphicFrame>
        <p:nvGraphicFramePr>
          <p:cNvPr id="1041" name="Object 5"/>
          <p:cNvGraphicFramePr>
            <a:graphicFrameLocks noChangeAspect="1"/>
          </p:cNvGraphicFramePr>
          <p:nvPr/>
        </p:nvGraphicFramePr>
        <p:xfrm>
          <a:off x="5795963" y="3527425"/>
          <a:ext cx="1793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88707" imgH="164742" progId="Equation.3">
                  <p:embed/>
                </p:oleObj>
              </mc:Choice>
              <mc:Fallback>
                <p:oleObj name="Ecuación" r:id="rId11" imgW="88707" imgH="164742" progId="Equation.3">
                  <p:embed/>
                  <p:pic>
                    <p:nvPicPr>
                      <p:cNvPr id="10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527425"/>
                        <a:ext cx="179387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5"/>
          <p:cNvGraphicFramePr>
            <a:graphicFrameLocks noChangeAspect="1"/>
          </p:cNvGraphicFramePr>
          <p:nvPr/>
        </p:nvGraphicFramePr>
        <p:xfrm>
          <a:off x="5757863" y="3875088"/>
          <a:ext cx="2587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126725" imgH="177415" progId="Equation.3">
                  <p:embed/>
                </p:oleObj>
              </mc:Choice>
              <mc:Fallback>
                <p:oleObj name="Ecuación" r:id="rId13" imgW="126725" imgH="177415" progId="Equation.3">
                  <p:embed/>
                  <p:pic>
                    <p:nvPicPr>
                      <p:cNvPr id="10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875088"/>
                        <a:ext cx="2587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5"/>
          <p:cNvGraphicFramePr>
            <a:graphicFrameLocks noChangeAspect="1"/>
          </p:cNvGraphicFramePr>
          <p:nvPr/>
        </p:nvGraphicFramePr>
        <p:xfrm>
          <a:off x="5746750" y="4270375"/>
          <a:ext cx="257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5" imgW="126780" imgH="164814" progId="Equation.3">
                  <p:embed/>
                </p:oleObj>
              </mc:Choice>
              <mc:Fallback>
                <p:oleObj name="Ecuación" r:id="rId15" imgW="126780" imgH="164814" progId="Equation.3">
                  <p:embed/>
                  <p:pic>
                    <p:nvPicPr>
                      <p:cNvPr id="10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4270375"/>
                        <a:ext cx="2571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5"/>
          <p:cNvGraphicFramePr>
            <a:graphicFrameLocks noChangeAspect="1"/>
          </p:cNvGraphicFramePr>
          <p:nvPr/>
        </p:nvGraphicFramePr>
        <p:xfrm>
          <a:off x="5688013" y="4627563"/>
          <a:ext cx="115411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7" imgW="571252" imgH="190417" progId="Equation.3">
                  <p:embed/>
                </p:oleObj>
              </mc:Choice>
              <mc:Fallback>
                <p:oleObj name="Ecuación" r:id="rId17" imgW="571252" imgH="190417" progId="Equation.3">
                  <p:embed/>
                  <p:pic>
                    <p:nvPicPr>
                      <p:cNvPr id="10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4627563"/>
                        <a:ext cx="115411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Object 5"/>
          <p:cNvGraphicFramePr>
            <a:graphicFrameLocks noChangeAspect="1"/>
          </p:cNvGraphicFramePr>
          <p:nvPr/>
        </p:nvGraphicFramePr>
        <p:xfrm>
          <a:off x="5816600" y="4608513"/>
          <a:ext cx="139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9" imgW="88707" imgH="164742" progId="Equation.3">
                  <p:embed/>
                </p:oleObj>
              </mc:Choice>
              <mc:Fallback>
                <p:oleObj name="Ecuación" r:id="rId19" imgW="88707" imgH="164742" progId="Equation.3">
                  <p:embed/>
                  <p:pic>
                    <p:nvPicPr>
                      <p:cNvPr id="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608513"/>
                        <a:ext cx="139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Multiplicar"/>
          <p:cNvSpPr/>
          <p:nvPr/>
        </p:nvSpPr>
        <p:spPr>
          <a:xfrm>
            <a:off x="5651500" y="4545013"/>
            <a:ext cx="458788" cy="47466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234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25" name="5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1F914-947F-4C08-B2B7-0F81C49C9904}" type="slidenum">
              <a:rPr lang="es-ES_tradnl" altLang="es-MX" sz="12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MX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358775" y="3141663"/>
            <a:ext cx="84248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MX" altLang="es-MX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Ejemplo 1</a:t>
            </a:r>
            <a:r>
              <a:rPr lang="es-MX" altLang="es-MX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s-MX" altLang="es-MX" sz="2800" dirty="0">
                <a:latin typeface="Times New Roman" panose="02020603050405020304" pitchFamily="18" charset="0"/>
              </a:rPr>
              <a:t> </a:t>
            </a:r>
            <a:r>
              <a:rPr lang="es-MX" altLang="es-MX" sz="2400" dirty="0">
                <a:latin typeface="Times New Roman" panose="02020603050405020304" pitchFamily="18" charset="0"/>
              </a:rPr>
              <a:t>¿Cuál de las dos gráficas corresponde a la de una función?</a:t>
            </a:r>
            <a:endParaRPr lang="es-ES" altLang="es-MX" sz="2400" dirty="0">
              <a:latin typeface="Times New Roman" panose="02020603050405020304" pitchFamily="18" charset="0"/>
            </a:endParaRPr>
          </a:p>
        </p:txBody>
      </p:sp>
      <p:sp>
        <p:nvSpPr>
          <p:cNvPr id="8196" name="Text Box 35"/>
          <p:cNvSpPr txBox="1">
            <a:spLocks noChangeArrowheads="1"/>
          </p:cNvSpPr>
          <p:nvPr/>
        </p:nvSpPr>
        <p:spPr bwMode="auto">
          <a:xfrm>
            <a:off x="395288" y="1016000"/>
            <a:ext cx="83693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PE" altLang="es-MX" sz="2400" dirty="0">
                <a:latin typeface="Times New Roman" panose="02020603050405020304" pitchFamily="18" charset="0"/>
              </a:rPr>
              <a:t>Una gráfica corresponde a la de una función, si </a:t>
            </a:r>
            <a:r>
              <a:rPr lang="es-PE" altLang="es-MX" sz="2400" b="1" dirty="0">
                <a:latin typeface="Times New Roman" panose="02020603050405020304" pitchFamily="18" charset="0"/>
              </a:rPr>
              <a:t>toda recta vertical</a:t>
            </a:r>
            <a:r>
              <a:rPr lang="es-PE" altLang="es-MX" sz="2400" dirty="0">
                <a:latin typeface="Times New Roman" panose="02020603050405020304" pitchFamily="18" charset="0"/>
              </a:rPr>
              <a:t> la intersecta </a:t>
            </a:r>
            <a:r>
              <a:rPr lang="es-PE" altLang="es-MX" sz="2400" b="1" dirty="0">
                <a:latin typeface="Times New Roman" panose="02020603050405020304" pitchFamily="18" charset="0"/>
              </a:rPr>
              <a:t>a lo más </a:t>
            </a:r>
            <a:r>
              <a:rPr lang="es-PE" altLang="es-MX" sz="2400" dirty="0">
                <a:latin typeface="Times New Roman" panose="02020603050405020304" pitchFamily="18" charset="0"/>
              </a:rPr>
              <a:t>una vez. Si una recta vertical corta a la gráfica en más de un punto, significa que a un valor de </a:t>
            </a:r>
            <a:r>
              <a:rPr lang="es-PE" altLang="es-MX" sz="2400" i="1" dirty="0">
                <a:latin typeface="Times New Roman" panose="02020603050405020304" pitchFamily="18" charset="0"/>
              </a:rPr>
              <a:t>x </a:t>
            </a:r>
            <a:r>
              <a:rPr lang="es-PE" altLang="es-MX" sz="2400" dirty="0">
                <a:latin typeface="Times New Roman" panose="02020603050405020304" pitchFamily="18" charset="0"/>
              </a:rPr>
              <a:t>le corresponde más de un valor de </a:t>
            </a:r>
            <a:r>
              <a:rPr lang="es-PE" altLang="es-MX" sz="2400" i="1" dirty="0">
                <a:latin typeface="Times New Roman" panose="02020603050405020304" pitchFamily="18" charset="0"/>
              </a:rPr>
              <a:t>y,</a:t>
            </a:r>
            <a:r>
              <a:rPr lang="es-PE" altLang="es-MX" sz="2400" dirty="0">
                <a:latin typeface="Times New Roman" panose="02020603050405020304" pitchFamily="18" charset="0"/>
              </a:rPr>
              <a:t> lo que contradice la definición de función.</a:t>
            </a:r>
            <a:endParaRPr lang="es-ES" altLang="es-MX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19250" y="3878263"/>
            <a:ext cx="6192838" cy="2574925"/>
            <a:chOff x="5110" y="1918"/>
            <a:chExt cx="5460" cy="2270"/>
          </a:xfrm>
        </p:grpSpPr>
        <p:pic>
          <p:nvPicPr>
            <p:cNvPr id="11275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3" y="2028"/>
              <a:ext cx="2577" cy="2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6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" y="1918"/>
              <a:ext cx="2380" cy="2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1619250" y="547688"/>
            <a:ext cx="62087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" altLang="es-MX" dirty="0">
                <a:solidFill>
                  <a:srgbClr val="FF0000"/>
                </a:solidFill>
                <a:latin typeface="Times New Roman" panose="02020603050405020304" pitchFamily="18" charset="0"/>
              </a:rPr>
              <a:t>Prueba de la recta vertical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3167063" y="3681413"/>
            <a:ext cx="0" cy="2879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696075" y="3716338"/>
            <a:ext cx="0" cy="28813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3" name="5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D24CF8-744A-40A5-AE18-45D4E1496760}" type="slidenum">
              <a:rPr lang="es-ES_tradnl" altLang="es-MX" sz="12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MX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87338" y="1052513"/>
            <a:ext cx="842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MX" altLang="es-MX" sz="2400" dirty="0">
                <a:latin typeface="Times New Roman" panose="02020603050405020304" pitchFamily="18" charset="0"/>
              </a:rPr>
              <a:t>Trace las gráficas de las funciones:</a:t>
            </a:r>
            <a:endParaRPr lang="es-ES" altLang="es-MX" sz="2400" dirty="0">
              <a:latin typeface="Times New Roman" panose="02020603050405020304" pitchFamily="18" charset="0"/>
            </a:endParaRPr>
          </a:p>
        </p:txBody>
      </p:sp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287338" y="1088740"/>
            <a:ext cx="795813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PE" altLang="es-MX" sz="2400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s-PE" altLang="es-MX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PE" altLang="es-MX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Ejemplo 3:</a:t>
            </a:r>
            <a:r>
              <a:rPr lang="es-PE" altLang="es-MX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PE" altLang="es-MX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PE" altLang="es-MX" sz="2400" i="1" dirty="0">
                <a:latin typeface="Times New Roman" panose="02020603050405020304" pitchFamily="18" charset="0"/>
              </a:rPr>
              <a:t>f</a:t>
            </a:r>
            <a:r>
              <a:rPr lang="es-PE" altLang="es-MX" sz="2400" dirty="0">
                <a:latin typeface="Times New Roman" panose="02020603050405020304" pitchFamily="18" charset="0"/>
              </a:rPr>
              <a:t>(</a:t>
            </a:r>
            <a:r>
              <a:rPr lang="es-PE" altLang="es-MX" sz="2400" i="1" dirty="0">
                <a:latin typeface="Times New Roman" panose="02020603050405020304" pitchFamily="18" charset="0"/>
              </a:rPr>
              <a:t>x</a:t>
            </a:r>
            <a:r>
              <a:rPr lang="es-PE" altLang="es-MX" sz="2400" dirty="0">
                <a:latin typeface="Times New Roman" panose="02020603050405020304" pitchFamily="18" charset="0"/>
              </a:rPr>
              <a:t>) =           , para   -3 &lt; </a:t>
            </a:r>
            <a:r>
              <a:rPr lang="es-PE" altLang="es-MX" sz="2400" i="1" dirty="0">
                <a:latin typeface="Times New Roman" panose="02020603050405020304" pitchFamily="18" charset="0"/>
              </a:rPr>
              <a:t>x</a:t>
            </a:r>
            <a:r>
              <a:rPr lang="es-PE" altLang="es-MX" sz="2400" dirty="0">
                <a:latin typeface="Times New Roman" panose="02020603050405020304" pitchFamily="18" charset="0"/>
              </a:rPr>
              <a:t> </a:t>
            </a:r>
            <a:r>
              <a:rPr lang="es-PE" altLang="es-MX" sz="2400" u="sng" dirty="0">
                <a:latin typeface="Times New Roman" panose="02020603050405020304" pitchFamily="18" charset="0"/>
              </a:rPr>
              <a:t>&lt;</a:t>
            </a:r>
            <a:r>
              <a:rPr lang="es-PE" altLang="es-MX" sz="2400" dirty="0">
                <a:latin typeface="Times New Roman" panose="02020603050405020304" pitchFamily="18" charset="0"/>
              </a:rPr>
              <a:t> 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PE" altLang="es-MX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PE" altLang="es-MX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Ejemplo 4:</a:t>
            </a:r>
            <a:r>
              <a:rPr lang="es-PE" altLang="es-MX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s-PE" altLang="es-MX" sz="2400" i="1" dirty="0">
                <a:latin typeface="Times New Roman" panose="02020603050405020304" pitchFamily="18" charset="0"/>
              </a:rPr>
              <a:t>f</a:t>
            </a:r>
            <a:r>
              <a:rPr lang="es-PE" altLang="es-MX" sz="2400" dirty="0">
                <a:latin typeface="Times New Roman" panose="02020603050405020304" pitchFamily="18" charset="0"/>
              </a:rPr>
              <a:t>(</a:t>
            </a:r>
            <a:r>
              <a:rPr lang="es-PE" altLang="es-MX" sz="2400" i="1" dirty="0">
                <a:latin typeface="Times New Roman" panose="02020603050405020304" pitchFamily="18" charset="0"/>
              </a:rPr>
              <a:t>x</a:t>
            </a:r>
            <a:r>
              <a:rPr lang="es-PE" altLang="es-MX" sz="2400" dirty="0">
                <a:latin typeface="Times New Roman" panose="02020603050405020304" pitchFamily="18" charset="0"/>
              </a:rPr>
              <a:t>) = 3, para </a:t>
            </a:r>
            <a:r>
              <a:rPr lang="es-PE" altLang="es-MX" sz="2400" i="1" dirty="0">
                <a:latin typeface="Times New Roman" panose="02020603050405020304" pitchFamily="18" charset="0"/>
              </a:rPr>
              <a:t>x</a:t>
            </a:r>
            <a:r>
              <a:rPr lang="es-PE" altLang="es-MX" sz="2400" dirty="0">
                <a:latin typeface="Times New Roman" panose="02020603050405020304" pitchFamily="18" charset="0"/>
              </a:rPr>
              <a:t> &gt; -1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PE" altLang="es-MX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s-PE" altLang="es-MX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7" name="Object 8"/>
          <p:cNvGraphicFramePr>
            <a:graphicFrameLocks noChangeAspect="1"/>
          </p:cNvGraphicFramePr>
          <p:nvPr/>
        </p:nvGraphicFramePr>
        <p:xfrm>
          <a:off x="2684463" y="1663700"/>
          <a:ext cx="5921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42751" imgH="393529" progId="Equation.3">
                  <p:embed/>
                </p:oleObj>
              </mc:Choice>
              <mc:Fallback>
                <p:oleObj name="Ecuación" r:id="rId3" imgW="342751" imgH="393529" progId="Equation.3">
                  <p:embed/>
                  <p:pic>
                    <p:nvPicPr>
                      <p:cNvPr id="133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1663700"/>
                        <a:ext cx="59213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8" name="5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AD339-1949-4C8D-A0A7-01C5DC6090C0}" type="slidenum">
              <a:rPr lang="es-ES_tradnl" altLang="es-PE" smtClean="0"/>
              <a:pPr>
                <a:defRPr/>
              </a:pPr>
              <a:t>6</a:t>
            </a:fld>
            <a:endParaRPr lang="es-ES_tradnl" alt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5"/>
              <p:cNvSpPr txBox="1">
                <a:spLocks noChangeArrowheads="1"/>
              </p:cNvSpPr>
              <p:nvPr/>
            </p:nvSpPr>
            <p:spPr bwMode="auto">
              <a:xfrm>
                <a:off x="612000" y="621000"/>
                <a:ext cx="7920000" cy="561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MX" altLang="es-MX" sz="2400" dirty="0">
                    <a:latin typeface="Times New Roman" panose="02020603050405020304" pitchFamily="18" charset="0"/>
                  </a:rPr>
                  <a:t>Trace las gráficas de las funciones: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MX" sz="24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rPr>
                        <m:t>Ejemplo</m:t>
                      </m:r>
                      <m:r>
                        <m:rPr>
                          <m:nor/>
                        </m:rPr>
                        <a:rPr lang="es-PE" altLang="es-MX" sz="2400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rPr>
                        <m:t> 3:</m:t>
                      </m:r>
                      <m:r>
                        <m:rPr>
                          <m:nor/>
                        </m:rPr>
                        <a:rPr lang="es-PE" altLang="es-MX" sz="2400" b="0" i="1" dirty="0" smtClean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PE" altLang="es-MX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altLang="es-MX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altLang="es-MX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altLang="es-MX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s-PE" altLang="es-MX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para</m:t>
                      </m:r>
                      <m:r>
                        <a:rPr lang="es-PE" alt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PE" altLang="es-MX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altLang="es-MX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s-PE" altLang="es-MX" sz="24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:r>
                  <a:rPr lang="es-PE" altLang="es-MX" sz="2400" i="1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La gráfica corresponde a una recta creciente (pendiente positiva) en el intervalo de </a:t>
                </a:r>
                <a14:m>
                  <m:oMath xmlns:m="http://schemas.openxmlformats.org/officeDocument/2006/math">
                    <m:d>
                      <m:dPr>
                        <m:begChr m:val="]"/>
                        <m:endChr m:val="]"/>
                        <m:ctrlPr>
                          <a:rPr lang="es-ES" altLang="es-MX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con intersección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en el eje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y </a:t>
                </a:r>
                <a:r>
                  <a:rPr lang="es-PE" altLang="es-MX" sz="2400" dirty="0" err="1">
                    <a:latin typeface="Times New Roman" panose="02020603050405020304" pitchFamily="18" charset="0"/>
                  </a:rPr>
                  <a:t>y</a:t>
                </a:r>
                <a:r>
                  <a:rPr lang="es-PE" altLang="es-MX" sz="2400" dirty="0">
                    <a:latin typeface="Times New Roman" panose="02020603050405020304" pitchFamily="18" charset="0"/>
                  </a:rPr>
                  <a:t> con intersección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en el eje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x. </a:t>
                </a:r>
                <a:endParaRPr lang="es-PE" altLang="es-MX" sz="24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altLang="es-MX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MX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altLang="es-MX" sz="24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altLang="es-MX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altLang="es-MX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PE" altLang="es-MX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PE" altLang="es-MX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altLang="es-MX" sz="2400" b="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MX" sz="2400" dirty="0">
                          <a:latin typeface="Times New Roman" panose="02020603050405020304" pitchFamily="18" charset="0"/>
                        </a:rPr>
                        <m:t>Tabulando</m:t>
                      </m:r>
                      <m:r>
                        <m:rPr>
                          <m:nor/>
                        </m:rPr>
                        <a:rPr lang="es-PE" altLang="es-MX" sz="2400" dirty="0">
                          <a:latin typeface="Times New Roman" panose="02020603050405020304" pitchFamily="18" charset="0"/>
                        </a:rPr>
                        <m:t>:</m:t>
                      </m:r>
                      <m:r>
                        <a:rPr lang="es-PE" altLang="es-MX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MX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MX" sz="2400" b="0" i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altLang="es-MX" sz="2400" b="0" i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altLang="es-MX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MX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altLang="es-MX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altLang="es-MX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0,5</m:t>
                      </m:r>
                      <m:r>
                        <a:rPr lang="es-PE" altLang="es-MX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0,5</m:t>
                          </m:r>
                        </m:e>
                      </m:d>
                    </m:oMath>
                  </m:oMathPara>
                </a14:m>
                <a:endParaRPr lang="es-PE" altLang="es-MX" sz="24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MX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altLang="es-MX" sz="24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PE" altLang="es-MX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MX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s-PE" altLang="es-MX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altLang="es-MX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PE" altLang="es-MX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altLang="es-MX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PE" altLang="es-MX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altLang="es-MX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altLang="es-MX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621000"/>
                <a:ext cx="7920000" cy="5616000"/>
              </a:xfrm>
              <a:prstGeom prst="rect">
                <a:avLst/>
              </a:prstGeom>
              <a:blipFill>
                <a:blip r:embed="rId2"/>
                <a:stretch>
                  <a:fillRect l="-1154" t="-3040" r="-1154" b="-4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AD339-1949-4C8D-A0A7-01C5DC6090C0}" type="slidenum">
              <a:rPr lang="es-ES_tradnl" altLang="es-PE" smtClean="0"/>
              <a:pPr>
                <a:defRPr/>
              </a:pPr>
              <a:t>7</a:t>
            </a:fld>
            <a:endParaRPr lang="es-ES_tradnl" alt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23989" t="52782" r="33674" b="38188"/>
          <a:stretch/>
        </p:blipFill>
        <p:spPr>
          <a:xfrm>
            <a:off x="503548" y="692696"/>
            <a:ext cx="5508612" cy="660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5"/>
              <p:cNvSpPr txBox="1">
                <a:spLocks noChangeArrowheads="1"/>
              </p:cNvSpPr>
              <p:nvPr/>
            </p:nvSpPr>
            <p:spPr bwMode="auto">
              <a:xfrm>
                <a:off x="539552" y="1592796"/>
                <a:ext cx="7920000" cy="1260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</a:rPr>
                  <a:t>La gráfica corresponde a una recta horizontal (pendiente cero) en el intervalo de </a:t>
                </a:r>
                <a14:m>
                  <m:oMath xmlns:m="http://schemas.openxmlformats.org/officeDocument/2006/math">
                    <m:d>
                      <m:dPr>
                        <m:begChr m:val="]"/>
                        <m:endChr m:val="["/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con intersección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PE" altLang="es-MX" sz="2400" dirty="0">
                    <a:latin typeface="Times New Roman" panose="02020603050405020304" pitchFamily="18" charset="0"/>
                  </a:rPr>
                  <a:t> en el eje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y </a:t>
                </a:r>
                <a:r>
                  <a:rPr lang="es-PE" altLang="es-MX" sz="2400" dirty="0" err="1">
                    <a:latin typeface="Times New Roman" panose="02020603050405020304" pitchFamily="18" charset="0"/>
                  </a:rPr>
                  <a:t>y</a:t>
                </a:r>
                <a:r>
                  <a:rPr lang="es-PE" altLang="es-MX" sz="2400" dirty="0">
                    <a:latin typeface="Times New Roman" panose="02020603050405020304" pitchFamily="18" charset="0"/>
                  </a:rPr>
                  <a:t> sin intersecciones con el eje </a:t>
                </a:r>
                <a:r>
                  <a:rPr lang="es-PE" altLang="es-MX" sz="2400" i="1" dirty="0">
                    <a:latin typeface="Times New Roman" panose="02020603050405020304" pitchFamily="18" charset="0"/>
                  </a:rPr>
                  <a:t>x.</a:t>
                </a:r>
                <a:endParaRPr lang="es-PE" altLang="es-MX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592796"/>
                <a:ext cx="7920000" cy="1260140"/>
              </a:xfrm>
              <a:prstGeom prst="rect">
                <a:avLst/>
              </a:prstGeom>
              <a:blipFill>
                <a:blip r:embed="rId3"/>
                <a:stretch>
                  <a:fillRect l="-1232" t="-5314" r="-1155" b="-120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9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CF66F9-310E-4817-9C69-DCA575B2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CF43F8-43DF-480D-914C-694EA83B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AD339-1949-4C8D-A0A7-01C5DC6090C0}" type="slidenum">
              <a:rPr lang="es-ES_tradnl" altLang="es-PE" smtClean="0"/>
              <a:pPr>
                <a:defRPr/>
              </a:pPr>
              <a:t>8</a:t>
            </a:fld>
            <a:endParaRPr lang="es-ES_tradnl" alt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50F3C3-72D6-40B4-9992-DD33A5B3D0B8}"/>
              </a:ext>
            </a:extLst>
          </p:cNvPr>
          <p:cNvSpPr/>
          <p:nvPr/>
        </p:nvSpPr>
        <p:spPr>
          <a:xfrm>
            <a:off x="457200" y="512676"/>
            <a:ext cx="4867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Ejemplo 7:  </a:t>
            </a:r>
            <a:r>
              <a:rPr lang="es-PE" altLang="es-PE" sz="2800" dirty="0">
                <a:latin typeface="Times New Roman" panose="02020603050405020304" pitchFamily="18" charset="0"/>
              </a:rPr>
              <a:t>Graficar la función: </a:t>
            </a:r>
            <a:endParaRPr lang="es-P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3D47B12C-0F52-44BA-9C03-3BE6FE4159CD}"/>
                  </a:ext>
                </a:extLst>
              </p:cNvPr>
              <p:cNvSpPr txBox="1"/>
              <p:nvPr/>
            </p:nvSpPr>
            <p:spPr bwMode="auto">
              <a:xfrm>
                <a:off x="2315401" y="1304764"/>
                <a:ext cx="4393208" cy="750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E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≤−1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s-P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s-P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PE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s-E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PE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3D47B12C-0F52-44BA-9C03-3BE6FE41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5401" y="1304764"/>
                <a:ext cx="4393208" cy="750838"/>
              </a:xfrm>
              <a:prstGeom prst="rect">
                <a:avLst/>
              </a:prstGeom>
              <a:blipFill>
                <a:blip r:embed="rId2"/>
                <a:stretch>
                  <a:fillRect b="-154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12000" y="2348880"/>
                <a:ext cx="7920000" cy="37640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0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altLang="es-MX" sz="200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 es una función por tramos o de dominio partido,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0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s-PE" altLang="es-MX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PE" alt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altLang="es-MX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altLang="es-MX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la función es constante a la altura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0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s-PE" altLang="es-MX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MX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PE" altLang="es-MX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, es decir, una recta horizontal hacia la izquierda sin intersecciones con los ejes </a:t>
                </a:r>
                <a:r>
                  <a:rPr lang="es-PE" altLang="es-MX" sz="2000" i="1" dirty="0">
                    <a:latin typeface="Times New Roman" panose="02020603050405020304" pitchFamily="18" charset="0"/>
                  </a:rPr>
                  <a:t>x </a:t>
                </a:r>
                <a:r>
                  <a:rPr lang="es-PE" altLang="es-MX" sz="2000" dirty="0">
                    <a:latin typeface="Times New Roman" panose="02020603050405020304" pitchFamily="18" charset="0"/>
                  </a:rPr>
                  <a:t>ni</a:t>
                </a:r>
                <a:r>
                  <a:rPr lang="es-PE" altLang="es-MX" sz="2000" i="1" dirty="0">
                    <a:latin typeface="Times New Roman" panose="02020603050405020304" pitchFamily="18" charset="0"/>
                  </a:rPr>
                  <a:t> y.</a:t>
                </a:r>
                <a:r>
                  <a:rPr lang="es-PE" altLang="es-MX" sz="2000" dirty="0">
                    <a:latin typeface="Times New Roman" panose="02020603050405020304" pitchFamily="18" charset="0"/>
                  </a:rPr>
                  <a:t> Para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s-PE" altLang="es-MX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PE" alt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altLang="es-MX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altLang="es-MX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la función es cuadrática a la altura 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0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y</m:t>
                    </m:r>
                    <m:r>
                      <a:rPr lang="es-PE" alt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MX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P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s-PE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 La gráfica corresponde a una parábola en el intervalo de </a:t>
                </a:r>
                <a14:m>
                  <m:oMath xmlns:m="http://schemas.openxmlformats.org/officeDocument/2006/math">
                    <m:d>
                      <m:dPr>
                        <m:begChr m:val="]"/>
                        <m:endChr m:val="["/>
                        <m:ctrlPr>
                          <a:rPr lang="es-ES" altLang="es-MX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altLang="es-MX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 con intersección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altLang="es-MX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;−</m:t>
                        </m:r>
                        <m:r>
                          <a:rPr lang="es-PE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 en el eje </a:t>
                </a:r>
                <a:r>
                  <a:rPr lang="es-PE" altLang="es-MX" sz="2000" i="1" dirty="0">
                    <a:latin typeface="Times New Roman" panose="02020603050405020304" pitchFamily="18" charset="0"/>
                  </a:rPr>
                  <a:t>y </a:t>
                </a:r>
                <a:r>
                  <a:rPr lang="es-PE" altLang="es-MX" sz="2000" dirty="0" err="1">
                    <a:latin typeface="Times New Roman" panose="02020603050405020304" pitchFamily="18" charset="0"/>
                  </a:rPr>
                  <a:t>y</a:t>
                </a:r>
                <a:r>
                  <a:rPr lang="es-PE" altLang="es-MX" sz="2000" dirty="0">
                    <a:latin typeface="Times New Roman" panose="02020603050405020304" pitchFamily="18" charset="0"/>
                  </a:rPr>
                  <a:t> con intersección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s-PE" altLang="es-MX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P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s-PE" altLang="es-MX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s-PE" altLang="es-MX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s-PE" altLang="es-MX" sz="2000" dirty="0">
                    <a:latin typeface="Times New Roman" panose="02020603050405020304" pitchFamily="18" charset="0"/>
                  </a:rPr>
                  <a:t> en el eje </a:t>
                </a:r>
                <a:r>
                  <a:rPr lang="es-PE" altLang="es-MX" sz="2000" i="1" dirty="0">
                    <a:latin typeface="Times New Roman" panose="02020603050405020304" pitchFamily="18" charset="0"/>
                  </a:rPr>
                  <a:t>x. </a:t>
                </a:r>
                <a:endParaRPr lang="es-PE" altLang="es-MX" sz="20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altLang="es-MX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altLang="es-MX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PE" altLang="es-MX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s-PE" altLang="es-MX" sz="20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MX" sz="2000" dirty="0">
                          <a:latin typeface="Times New Roman" panose="02020603050405020304" pitchFamily="18" charset="0"/>
                        </a:rPr>
                        <m:t>Tabulando</m:t>
                      </m:r>
                      <m:r>
                        <m:rPr>
                          <m:nor/>
                        </m:rPr>
                        <a:rPr lang="es-PE" altLang="es-MX" sz="2000" dirty="0">
                          <a:latin typeface="Times New Roman" panose="02020603050405020304" pitchFamily="18" charset="0"/>
                        </a:rPr>
                        <m:t>:</m:t>
                      </m:r>
                      <m:r>
                        <a:rPr lang="es-PE" altLang="es-MX" sz="2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MX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MX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altLang="es-MX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PE" altLang="es-MX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altLang="es-MX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PE" altLang="es-MX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altLang="es-MX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altLang="es-MX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s-PE" altLang="es-MX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altLang="es-MX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PE" altLang="es-MX" sz="20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MX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s-PE" altLang="es-MX" sz="2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altLang="es-MX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MX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P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altLang="es-MX" sz="20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altLang="es-MX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altLang="es-MX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;−</m:t>
                          </m:r>
                          <m:r>
                            <a:rPr lang="es-P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altLang="es-MX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2348880"/>
                <a:ext cx="7920000" cy="3764044"/>
              </a:xfrm>
              <a:prstGeom prst="rect">
                <a:avLst/>
              </a:prstGeom>
              <a:blipFill>
                <a:blip r:embed="rId3"/>
                <a:stretch>
                  <a:fillRect l="-769" t="-324" r="-76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1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615161-9EF6-46ED-B045-7D79B92DE7E0}" type="slidenum">
              <a:rPr lang="es-ES_tradnl" altLang="es-MX" sz="12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MX" sz="1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59568" y="548680"/>
            <a:ext cx="84248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s-PE" altLang="es-MX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Ejemplo 8:</a:t>
            </a:r>
            <a:r>
              <a:rPr lang="es-PE" altLang="es-MX" sz="2800" dirty="0">
                <a:latin typeface="Times New Roman" panose="02020603050405020304" pitchFamily="18" charset="0"/>
              </a:rPr>
              <a:t> 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MX" altLang="es-MX" sz="2800" dirty="0">
                <a:latin typeface="Times New Roman" panose="02020603050405020304" pitchFamily="18" charset="0"/>
              </a:rPr>
              <a:t>Trace la gráfica de la función:</a:t>
            </a:r>
            <a:endParaRPr lang="es-ES" altLang="es-MX" sz="2800" dirty="0">
              <a:latin typeface="Times New Roman" panose="02020603050405020304" pitchFamily="18" charset="0"/>
            </a:endParaRPr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954088" y="2116930"/>
            <a:ext cx="1962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s-PE" altLang="es-MX" sz="2400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PE" altLang="es-MX" sz="2800" i="1" dirty="0">
                <a:latin typeface="Times New Roman" panose="02020603050405020304" pitchFamily="18" charset="0"/>
              </a:rPr>
              <a:t>           f</a:t>
            </a:r>
            <a:r>
              <a:rPr lang="es-PE" altLang="es-MX" sz="2800" dirty="0">
                <a:latin typeface="Times New Roman" panose="02020603050405020304" pitchFamily="18" charset="0"/>
              </a:rPr>
              <a:t>(</a:t>
            </a:r>
            <a:r>
              <a:rPr lang="es-PE" altLang="es-MX" sz="2800" i="1" dirty="0">
                <a:latin typeface="Times New Roman" panose="02020603050405020304" pitchFamily="18" charset="0"/>
              </a:rPr>
              <a:t>x</a:t>
            </a:r>
            <a:r>
              <a:rPr lang="es-PE" altLang="es-MX" sz="2800" dirty="0">
                <a:latin typeface="Times New Roman" panose="02020603050405020304" pitchFamily="18" charset="0"/>
              </a:rPr>
              <a:t>) =</a:t>
            </a:r>
            <a:endParaRPr lang="es-PE" altLang="es-MX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s-MX" sz="2800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2652"/>
              </p:ext>
            </p:extLst>
          </p:nvPr>
        </p:nvGraphicFramePr>
        <p:xfrm>
          <a:off x="2936875" y="1971673"/>
          <a:ext cx="308292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58310" imgH="710891" progId="Equation.3">
                  <p:embed/>
                </p:oleObj>
              </mc:Choice>
              <mc:Fallback>
                <p:oleObj name="Ecuación" r:id="rId3" imgW="1358310" imgH="710891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971673"/>
                        <a:ext cx="3082925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648</Words>
  <Application>Microsoft Office PowerPoint</Application>
  <PresentationFormat>Presentación en pantalla (4:3)</PresentationFormat>
  <Paragraphs>71</Paragraphs>
  <Slides>9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Times New Roman</vt:lpstr>
      <vt:lpstr>Tema de Office</vt:lpstr>
      <vt:lpstr>Ecuación</vt:lpstr>
      <vt:lpstr>Fundamentos para el Cálculo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Alfonso Piero de Jesús Arrué Arbieto</cp:lastModifiedBy>
  <cp:revision>209</cp:revision>
  <dcterms:created xsi:type="dcterms:W3CDTF">2009-05-04T00:49:50Z</dcterms:created>
  <dcterms:modified xsi:type="dcterms:W3CDTF">2024-09-11T16:01:57Z</dcterms:modified>
</cp:coreProperties>
</file>