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82" r:id="rId2"/>
    <p:sldId id="276" r:id="rId3"/>
    <p:sldId id="283" r:id="rId4"/>
    <p:sldId id="277" r:id="rId5"/>
    <p:sldId id="284" r:id="rId6"/>
    <p:sldId id="280" r:id="rId7"/>
    <p:sldId id="278" r:id="rId8"/>
    <p:sldId id="281" r:id="rId9"/>
    <p:sldId id="266" r:id="rId10"/>
    <p:sldId id="285" r:id="rId11"/>
  </p:sldIdLst>
  <p:sldSz cx="9144000" cy="6858000" type="screen4x3"/>
  <p:notesSz cx="6881813" cy="92964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0"/>
    <a:srgbClr val="00CC00"/>
    <a:srgbClr val="FF3300"/>
    <a:srgbClr val="990033"/>
    <a:srgbClr val="FFE181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318125-8EB3-48D0-9F8C-E0DBDBF555EC}" v="49" dt="2021-09-17T18:38:42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16" autoAdjust="0"/>
    <p:restoredTop sz="82333" autoAdjust="0"/>
  </p:normalViewPr>
  <p:slideViewPr>
    <p:cSldViewPr>
      <p:cViewPr varScale="1">
        <p:scale>
          <a:sx n="72" d="100"/>
          <a:sy n="72" d="100"/>
        </p:scale>
        <p:origin x="64" y="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79318125-8EB3-48D0-9F8C-E0DBDBF555EC}"/>
    <pc:docChg chg="undo custSel modSld">
      <pc:chgData name="Alfonso Piero de Jesús Arrué Arbieto" userId="1904f002d41b4795" providerId="LiveId" clId="{79318125-8EB3-48D0-9F8C-E0DBDBF555EC}" dt="2021-09-17T18:38:42.622" v="542"/>
      <pc:docMkLst>
        <pc:docMk/>
      </pc:docMkLst>
      <pc:sldChg chg="modSp modAnim">
        <pc:chgData name="Alfonso Piero de Jesús Arrué Arbieto" userId="1904f002d41b4795" providerId="LiveId" clId="{79318125-8EB3-48D0-9F8C-E0DBDBF555EC}" dt="2021-09-17T18:29:36.542" v="309" actId="1035"/>
        <pc:sldMkLst>
          <pc:docMk/>
          <pc:sldMk cId="0" sldId="277"/>
        </pc:sldMkLst>
        <pc:spChg chg="mod">
          <ac:chgData name="Alfonso Piero de Jesús Arrué Arbieto" userId="1904f002d41b4795" providerId="LiveId" clId="{79318125-8EB3-48D0-9F8C-E0DBDBF555EC}" dt="2021-09-17T18:29:36.542" v="309" actId="1035"/>
          <ac:spMkLst>
            <pc:docMk/>
            <pc:sldMk cId="0" sldId="277"/>
            <ac:spMk id="18" creationId="{3303516B-9B30-4CAE-8ED2-0D1A029B8ADB}"/>
          </ac:spMkLst>
        </pc:spChg>
        <pc:spChg chg="mod">
          <ac:chgData name="Alfonso Piero de Jesús Arrué Arbieto" userId="1904f002d41b4795" providerId="LiveId" clId="{79318125-8EB3-48D0-9F8C-E0DBDBF555EC}" dt="2021-09-17T18:29:36.542" v="309" actId="1035"/>
          <ac:spMkLst>
            <pc:docMk/>
            <pc:sldMk cId="0" sldId="277"/>
            <ac:spMk id="19" creationId="{1F8A53D8-EAED-4352-B638-98E20B914D8B}"/>
          </ac:spMkLst>
        </pc:spChg>
        <pc:spChg chg="mod">
          <ac:chgData name="Alfonso Piero de Jesús Arrué Arbieto" userId="1904f002d41b4795" providerId="LiveId" clId="{79318125-8EB3-48D0-9F8C-E0DBDBF555EC}" dt="2021-09-17T18:29:36.542" v="309" actId="1035"/>
          <ac:spMkLst>
            <pc:docMk/>
            <pc:sldMk cId="0" sldId="277"/>
            <ac:spMk id="20" creationId="{98555121-77BF-40E7-A7A7-FF0F0F84EAEB}"/>
          </ac:spMkLst>
        </pc:spChg>
        <pc:spChg chg="mod">
          <ac:chgData name="Alfonso Piero de Jesús Arrué Arbieto" userId="1904f002d41b4795" providerId="LiveId" clId="{79318125-8EB3-48D0-9F8C-E0DBDBF555EC}" dt="2021-09-17T18:29:36.542" v="309" actId="1035"/>
          <ac:spMkLst>
            <pc:docMk/>
            <pc:sldMk cId="0" sldId="277"/>
            <ac:spMk id="22" creationId="{F7A1DFE1-8303-44AF-B7ED-2F050C02822B}"/>
          </ac:spMkLst>
        </pc:spChg>
        <pc:spChg chg="mod">
          <ac:chgData name="Alfonso Piero de Jesús Arrué Arbieto" userId="1904f002d41b4795" providerId="LiveId" clId="{79318125-8EB3-48D0-9F8C-E0DBDBF555EC}" dt="2021-09-17T18:29:36.542" v="309" actId="1035"/>
          <ac:spMkLst>
            <pc:docMk/>
            <pc:sldMk cId="0" sldId="277"/>
            <ac:spMk id="23" creationId="{2C7EDF01-9393-43FD-9399-0862AB03EE9E}"/>
          </ac:spMkLst>
        </pc:spChg>
        <pc:spChg chg="mod">
          <ac:chgData name="Alfonso Piero de Jesús Arrué Arbieto" userId="1904f002d41b4795" providerId="LiveId" clId="{79318125-8EB3-48D0-9F8C-E0DBDBF555EC}" dt="2021-09-17T18:29:36.542" v="309" actId="1035"/>
          <ac:spMkLst>
            <pc:docMk/>
            <pc:sldMk cId="0" sldId="277"/>
            <ac:spMk id="24" creationId="{FE9F2629-322B-4B72-A258-F43CFCD91B74}"/>
          </ac:spMkLst>
        </pc:spChg>
        <pc:grpChg chg="mod">
          <ac:chgData name="Alfonso Piero de Jesús Arrué Arbieto" userId="1904f002d41b4795" providerId="LiveId" clId="{79318125-8EB3-48D0-9F8C-E0DBDBF555EC}" dt="2021-09-17T18:29:36.542" v="309" actId="1035"/>
          <ac:grpSpMkLst>
            <pc:docMk/>
            <pc:sldMk cId="0" sldId="277"/>
            <ac:grpSpMk id="14" creationId="{DD013F2B-325E-4C83-916C-23C07DC29B1C}"/>
          </ac:grpSpMkLst>
        </pc:grpChg>
        <pc:grpChg chg="mod">
          <ac:chgData name="Alfonso Piero de Jesús Arrué Arbieto" userId="1904f002d41b4795" providerId="LiveId" clId="{79318125-8EB3-48D0-9F8C-E0DBDBF555EC}" dt="2021-09-17T18:29:36.542" v="309" actId="1035"/>
          <ac:grpSpMkLst>
            <pc:docMk/>
            <pc:sldMk cId="0" sldId="277"/>
            <ac:grpSpMk id="17" creationId="{6B3850DA-A023-4D60-9A5B-1E817512BF95}"/>
          </ac:grpSpMkLst>
        </pc:grpChg>
        <pc:picChg chg="mod">
          <ac:chgData name="Alfonso Piero de Jesús Arrué Arbieto" userId="1904f002d41b4795" providerId="LiveId" clId="{79318125-8EB3-48D0-9F8C-E0DBDBF555EC}" dt="2021-09-17T18:29:36.542" v="309" actId="1035"/>
          <ac:picMkLst>
            <pc:docMk/>
            <pc:sldMk cId="0" sldId="277"/>
            <ac:picMk id="21" creationId="{78331B63-64A2-4DF9-B4C4-815A24B8E46D}"/>
          </ac:picMkLst>
        </pc:picChg>
      </pc:sldChg>
      <pc:sldChg chg="addSp modSp mod modAnim">
        <pc:chgData name="Alfonso Piero de Jesús Arrué Arbieto" userId="1904f002d41b4795" providerId="LiveId" clId="{79318125-8EB3-48D0-9F8C-E0DBDBF555EC}" dt="2021-09-17T18:28:34.916" v="305"/>
        <pc:sldMkLst>
          <pc:docMk/>
          <pc:sldMk cId="4290724984" sldId="283"/>
        </pc:sldMkLst>
        <pc:spChg chg="add mod">
          <ac:chgData name="Alfonso Piero de Jesús Arrué Arbieto" userId="1904f002d41b4795" providerId="LiveId" clId="{79318125-8EB3-48D0-9F8C-E0DBDBF555EC}" dt="2021-09-17T18:05:21.628" v="9" actId="1035"/>
          <ac:spMkLst>
            <pc:docMk/>
            <pc:sldMk cId="4290724984" sldId="283"/>
            <ac:spMk id="2" creationId="{EDDDD17B-579F-47D9-B594-57D3A89B73E1}"/>
          </ac:spMkLst>
        </pc:spChg>
        <pc:spChg chg="add mod">
          <ac:chgData name="Alfonso Piero de Jesús Arrué Arbieto" userId="1904f002d41b4795" providerId="LiveId" clId="{79318125-8EB3-48D0-9F8C-E0DBDBF555EC}" dt="2021-09-17T18:08:06.551" v="83" actId="1037"/>
          <ac:spMkLst>
            <pc:docMk/>
            <pc:sldMk cId="4290724984" sldId="283"/>
            <ac:spMk id="11" creationId="{AA52EF9B-5D8E-4679-9236-77CB027B78BB}"/>
          </ac:spMkLst>
        </pc:spChg>
        <pc:spChg chg="mod">
          <ac:chgData name="Alfonso Piero de Jesús Arrué Arbieto" userId="1904f002d41b4795" providerId="LiveId" clId="{79318125-8EB3-48D0-9F8C-E0DBDBF555EC}" dt="2021-09-17T18:24:34.391" v="87" actId="21"/>
          <ac:spMkLst>
            <pc:docMk/>
            <pc:sldMk cId="4290724984" sldId="283"/>
            <ac:spMk id="13" creationId="{8BD21587-6950-45B5-B22B-B95BB50E4DDF}"/>
          </ac:spMkLst>
        </pc:spChg>
        <pc:spChg chg="add mod">
          <ac:chgData name="Alfonso Piero de Jesús Arrué Arbieto" userId="1904f002d41b4795" providerId="LiveId" clId="{79318125-8EB3-48D0-9F8C-E0DBDBF555EC}" dt="2021-09-17T18:27:28.383" v="298" actId="1035"/>
          <ac:spMkLst>
            <pc:docMk/>
            <pc:sldMk cId="4290724984" sldId="283"/>
            <ac:spMk id="14" creationId="{4DAC42D1-4CD4-4729-89DF-B5E3A85955F1}"/>
          </ac:spMkLst>
        </pc:spChg>
        <pc:spChg chg="add mod">
          <ac:chgData name="Alfonso Piero de Jesús Arrué Arbieto" userId="1904f002d41b4795" providerId="LiveId" clId="{79318125-8EB3-48D0-9F8C-E0DBDBF555EC}" dt="2021-09-17T18:26:20.459" v="264" actId="1037"/>
          <ac:spMkLst>
            <pc:docMk/>
            <pc:sldMk cId="4290724984" sldId="283"/>
            <ac:spMk id="15" creationId="{4B2A6FFC-B008-4642-AA16-44AFEA194A74}"/>
          </ac:spMkLst>
        </pc:spChg>
        <pc:spChg chg="add mod">
          <ac:chgData name="Alfonso Piero de Jesús Arrué Arbieto" userId="1904f002d41b4795" providerId="LiveId" clId="{79318125-8EB3-48D0-9F8C-E0DBDBF555EC}" dt="2021-09-17T18:27:13.776" v="294" actId="1038"/>
          <ac:spMkLst>
            <pc:docMk/>
            <pc:sldMk cId="4290724984" sldId="283"/>
            <ac:spMk id="16" creationId="{43F4A891-640A-4A6B-A05C-2009417C944E}"/>
          </ac:spMkLst>
        </pc:spChg>
      </pc:sldChg>
      <pc:sldChg chg="addSp modSp mod modAnim">
        <pc:chgData name="Alfonso Piero de Jesús Arrué Arbieto" userId="1904f002d41b4795" providerId="LiveId" clId="{79318125-8EB3-48D0-9F8C-E0DBDBF555EC}" dt="2021-09-17T18:32:25.078" v="401" actId="1037"/>
        <pc:sldMkLst>
          <pc:docMk/>
          <pc:sldMk cId="4009860569" sldId="284"/>
        </pc:sldMkLst>
        <pc:spChg chg="add mod">
          <ac:chgData name="Alfonso Piero de Jesús Arrué Arbieto" userId="1904f002d41b4795" providerId="LiveId" clId="{79318125-8EB3-48D0-9F8C-E0DBDBF555EC}" dt="2021-09-17T18:31:06.670" v="341" actId="1036"/>
          <ac:spMkLst>
            <pc:docMk/>
            <pc:sldMk cId="4009860569" sldId="284"/>
            <ac:spMk id="12" creationId="{AE1D9E07-79E2-4727-854A-F97273476ACB}"/>
          </ac:spMkLst>
        </pc:spChg>
        <pc:spChg chg="mod">
          <ac:chgData name="Alfonso Piero de Jesús Arrué Arbieto" userId="1904f002d41b4795" providerId="LiveId" clId="{79318125-8EB3-48D0-9F8C-E0DBDBF555EC}" dt="2021-09-17T18:31:39.274" v="346" actId="21"/>
          <ac:spMkLst>
            <pc:docMk/>
            <pc:sldMk cId="4009860569" sldId="284"/>
            <ac:spMk id="13" creationId="{8BD21587-6950-45B5-B22B-B95BB50E4DDF}"/>
          </ac:spMkLst>
        </pc:spChg>
        <pc:spChg chg="add mod">
          <ac:chgData name="Alfonso Piero de Jesús Arrué Arbieto" userId="1904f002d41b4795" providerId="LiveId" clId="{79318125-8EB3-48D0-9F8C-E0DBDBF555EC}" dt="2021-09-17T18:32:25.078" v="401" actId="1037"/>
          <ac:spMkLst>
            <pc:docMk/>
            <pc:sldMk cId="4009860569" sldId="284"/>
            <ac:spMk id="20" creationId="{0C8A06D4-A697-4375-BB20-8FDD940E2BFE}"/>
          </ac:spMkLst>
        </pc:spChg>
      </pc:sldChg>
      <pc:sldChg chg="addSp delSp modSp mod modAnim">
        <pc:chgData name="Alfonso Piero de Jesús Arrué Arbieto" userId="1904f002d41b4795" providerId="LiveId" clId="{79318125-8EB3-48D0-9F8C-E0DBDBF555EC}" dt="2021-09-17T18:38:42.622" v="542"/>
        <pc:sldMkLst>
          <pc:docMk/>
          <pc:sldMk cId="1907467523" sldId="285"/>
        </pc:sldMkLst>
        <pc:spChg chg="add del mod">
          <ac:chgData name="Alfonso Piero de Jesús Arrué Arbieto" userId="1904f002d41b4795" providerId="LiveId" clId="{79318125-8EB3-48D0-9F8C-E0DBDBF555EC}" dt="2021-09-17T18:33:51.166" v="404" actId="478"/>
          <ac:spMkLst>
            <pc:docMk/>
            <pc:sldMk cId="1907467523" sldId="285"/>
            <ac:spMk id="12" creationId="{0F021FC1-DA08-4F7D-88F4-FF8810048E9A}"/>
          </ac:spMkLst>
        </pc:spChg>
        <pc:spChg chg="mod">
          <ac:chgData name="Alfonso Piero de Jesús Arrué Arbieto" userId="1904f002d41b4795" providerId="LiveId" clId="{79318125-8EB3-48D0-9F8C-E0DBDBF555EC}" dt="2021-09-17T18:38:18.535" v="536" actId="207"/>
          <ac:spMkLst>
            <pc:docMk/>
            <pc:sldMk cId="1907467523" sldId="285"/>
            <ac:spMk id="13" creationId="{8BD21587-6950-45B5-B22B-B95BB50E4DDF}"/>
          </ac:spMkLst>
        </pc:spChg>
        <pc:spChg chg="add mod">
          <ac:chgData name="Alfonso Piero de Jesús Arrué Arbieto" userId="1904f002d41b4795" providerId="LiveId" clId="{79318125-8EB3-48D0-9F8C-E0DBDBF555EC}" dt="2021-09-17T18:35:22.127" v="423" actId="1036"/>
          <ac:spMkLst>
            <pc:docMk/>
            <pc:sldMk cId="1907467523" sldId="285"/>
            <ac:spMk id="15" creationId="{A8B0755F-F9A0-44C5-BA23-56E40C2F5B6A}"/>
          </ac:spMkLst>
        </pc:spChg>
        <pc:spChg chg="add mod">
          <ac:chgData name="Alfonso Piero de Jesús Arrué Arbieto" userId="1904f002d41b4795" providerId="LiveId" clId="{79318125-8EB3-48D0-9F8C-E0DBDBF555EC}" dt="2021-09-17T18:36:22.025" v="485" actId="1035"/>
          <ac:spMkLst>
            <pc:docMk/>
            <pc:sldMk cId="1907467523" sldId="285"/>
            <ac:spMk id="16" creationId="{C9B09E47-7332-4C06-BA57-148F803B67D7}"/>
          </ac:spMkLst>
        </pc:spChg>
        <pc:spChg chg="add del">
          <ac:chgData name="Alfonso Piero de Jesús Arrué Arbieto" userId="1904f002d41b4795" providerId="LiveId" clId="{79318125-8EB3-48D0-9F8C-E0DBDBF555EC}" dt="2021-09-17T18:37:18.570" v="488" actId="22"/>
          <ac:spMkLst>
            <pc:docMk/>
            <pc:sldMk cId="1907467523" sldId="285"/>
            <ac:spMk id="17" creationId="{76C2BCEC-FFB7-446D-A897-BDECCC8B7CF9}"/>
          </ac:spMkLst>
        </pc:spChg>
        <pc:spChg chg="add mod">
          <ac:chgData name="Alfonso Piero de Jesús Arrué Arbieto" userId="1904f002d41b4795" providerId="LiveId" clId="{79318125-8EB3-48D0-9F8C-E0DBDBF555EC}" dt="2021-09-17T18:38:10.024" v="535" actId="1038"/>
          <ac:spMkLst>
            <pc:docMk/>
            <pc:sldMk cId="1907467523" sldId="285"/>
            <ac:spMk id="18" creationId="{D8A0057F-B807-42B0-9954-E521C5489697}"/>
          </ac:spMkLst>
        </pc:spChg>
        <pc:spChg chg="add mod">
          <ac:chgData name="Alfonso Piero de Jesús Arrué Arbieto" userId="1904f002d41b4795" providerId="LiveId" clId="{79318125-8EB3-48D0-9F8C-E0DBDBF555EC}" dt="2021-09-17T18:38:29.114" v="540" actId="1038"/>
          <ac:spMkLst>
            <pc:docMk/>
            <pc:sldMk cId="1907467523" sldId="285"/>
            <ac:spMk id="19" creationId="{650D782C-D04F-43FE-BC03-7198D205657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3A4F451-E1ED-413C-96CB-C8F152C30DC1}" type="datetimeFigureOut">
              <a:rPr lang="en-US"/>
              <a:pPr>
                <a:defRPr/>
              </a:pPr>
              <a:t>9/17/2021</a:t>
            </a:fld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B255A18-DE4C-4F24-BD30-238574843BBD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886630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3828F22-C969-49A1-8D49-11C9C0A02512}" type="datetimeFigureOut">
              <a:rPr lang="es-ES_tradnl"/>
              <a:pPr>
                <a:defRPr/>
              </a:pPr>
              <a:t>17/09/2021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 bwMode="auto">
          <a:xfrm>
            <a:off x="688975" y="4416425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ES_tradnl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992873D-4302-440F-BEA2-E532FCE9D788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537718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239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s-PE">
                <a:latin typeface="Arial" panose="020B0604020202020204" pitchFamily="34" charset="0"/>
              </a:rPr>
              <a:t>2014-1</a:t>
            </a: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4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96009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0775" y="698500"/>
            <a:ext cx="4641850" cy="34813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/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127521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0775" y="698500"/>
            <a:ext cx="4641850" cy="34813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/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3968809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795157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47548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0775" y="698500"/>
            <a:ext cx="4641850" cy="34813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416425"/>
            <a:ext cx="5046663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88" tIns="46544" rIns="93088" bIns="46544"/>
          <a:lstStyle/>
          <a:p>
            <a:pPr eaLnBrk="1" hangingPunct="1"/>
            <a:endParaRPr lang="es-PE" altLang="es-MX"/>
          </a:p>
        </p:txBody>
      </p:sp>
    </p:spTree>
    <p:extLst>
      <p:ext uri="{BB962C8B-B14F-4D97-AF65-F5344CB8AC3E}">
        <p14:creationId xmlns:p14="http://schemas.microsoft.com/office/powerpoint/2010/main" val="175125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A94E0-5B6B-4CA2-8814-7D7E41D42107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38624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9E6E2-C7D1-489C-9ED3-74AC1CD3C204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39621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899EE-EA73-47EB-9884-0ED391768307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55267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A41F-EE51-4798-8F07-416BA18F68A2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87614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2AF91-094E-48C8-B10E-17B5197B89BC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80943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AC4C-4A24-4491-AFE1-552F86BA733F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527508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B920E-1820-4723-9525-A4E68B2874D1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7686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9D0EC-6889-453E-A2C4-108FEEBAA996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418099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AD339-1949-4C8D-A0A7-01C5DC6090C0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0207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7C9E6B-F7FC-4A62-8CE2-EEFAE93E5CB4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4841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ECD0D-0538-4968-A5AF-AD8EA43717A1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11440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42844DF-2E03-42DF-850A-3BE48858C5EB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ctrTitle"/>
          </p:nvPr>
        </p:nvSpPr>
        <p:spPr>
          <a:xfrm>
            <a:off x="4139952" y="584792"/>
            <a:ext cx="4428000" cy="972000"/>
          </a:xfrm>
        </p:spPr>
        <p:txBody>
          <a:bodyPr/>
          <a:lstStyle/>
          <a:p>
            <a:pPr algn="r" eaLnBrk="1" hangingPunct="1"/>
            <a:r>
              <a:rPr lang="es-PE" altLang="es-PE" sz="4000" dirty="0">
                <a:solidFill>
                  <a:srgbClr val="00B0F0"/>
                </a:solidFill>
                <a:latin typeface="Times New Roman" panose="02020603050405020304" pitchFamily="18" charset="0"/>
              </a:rPr>
              <a:t>Fundamentos para el Cálculo </a:t>
            </a:r>
          </a:p>
        </p:txBody>
      </p:sp>
      <p:sp>
        <p:nvSpPr>
          <p:cNvPr id="2051" name="2 Subtítulo"/>
          <p:cNvSpPr>
            <a:spLocks noGrp="1"/>
          </p:cNvSpPr>
          <p:nvPr>
            <p:ph type="subTitle" idx="1"/>
          </p:nvPr>
        </p:nvSpPr>
        <p:spPr>
          <a:xfrm>
            <a:off x="612000" y="2421200"/>
            <a:ext cx="7920000" cy="2808000"/>
          </a:xfrm>
        </p:spPr>
        <p:txBody>
          <a:bodyPr rtlCol="0" anchor="ctr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altLang="es-MX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Unidad 3:</a:t>
            </a:r>
            <a:r>
              <a:rPr lang="es-MX" altLang="es-MX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PE" altLang="es-PE" sz="2500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FUNCIONES  Y SUS GRÁFICAS :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s-MX" altLang="es-MX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s-MX" altLang="es-MX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Sesión 5.3</a:t>
            </a:r>
            <a:r>
              <a:rPr lang="es-MX" altLang="es-MX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algn="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s-MX" altLang="es-MX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Análisis gráfico de funciones</a:t>
            </a:r>
            <a:endParaRPr lang="es-PE" altLang="es-PE" dirty="0">
              <a:solidFill>
                <a:srgbClr val="99CC00"/>
              </a:solidFill>
              <a:latin typeface="Times New Roman" pitchFamily="18" charset="0"/>
            </a:endParaRPr>
          </a:p>
        </p:txBody>
      </p:sp>
      <p:pic>
        <p:nvPicPr>
          <p:cNvPr id="4100" name="Picture 2" descr="http://orientacion.universia.edu.pe/imgs2011/imagenes/upc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7" y="319088"/>
            <a:ext cx="147637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8 CuadroTexto"/>
          <p:cNvSpPr txBox="1">
            <a:spLocks noChangeArrowheads="1"/>
          </p:cNvSpPr>
          <p:nvPr/>
        </p:nvSpPr>
        <p:spPr bwMode="auto">
          <a:xfrm>
            <a:off x="144500" y="6345364"/>
            <a:ext cx="8928000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teoría, ejercicios y problemas fueron extraídos del libro “Matemática básica para administradores” de Curo – Martínez.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pie de página">
            <a:extLst>
              <a:ext uri="{FF2B5EF4-FFF2-40B4-BE49-F238E27FC236}">
                <a16:creationId xmlns:a16="http://schemas.microsoft.com/office/drawing/2014/main" id="{464A4A8D-8DF0-435E-B8A4-B1BD512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6" name="25 Marcador de número de diapositiva">
            <a:extLst>
              <a:ext uri="{FF2B5EF4-FFF2-40B4-BE49-F238E27FC236}">
                <a16:creationId xmlns:a16="http://schemas.microsoft.com/office/drawing/2014/main" id="{AC869547-2A92-491C-A683-753D34EF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8 CuadroTexto">
                <a:extLst>
                  <a:ext uri="{FF2B5EF4-FFF2-40B4-BE49-F238E27FC236}">
                    <a16:creationId xmlns:a16="http://schemas.microsoft.com/office/drawing/2014/main" id="{8BD21587-6950-45B5-B22B-B95BB50E4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48" y="524872"/>
                <a:ext cx="7920000" cy="5577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514350" indent="-5143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:r>
                  <a:rPr lang="es-ES" altLang="es-MX" sz="2400" i="1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marL="355600" indent="-355600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defRPr/>
                </a:pPr>
                <a:r>
                  <a:rPr lang="es-E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	</a:t>
                </a:r>
                <a:r>
                  <a:rPr lang="es-MX" sz="24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 es creciente 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["/>
                        <m:ctrlPr>
                          <a:rPr lang="es-PE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−2;1</m:t>
                        </m:r>
                      </m:e>
                    </m:d>
                    <m:r>
                      <m:rPr>
                        <m:nor/>
                      </m:rPr>
                      <a:rPr lang="es-PE" sz="2400" dirty="0">
                        <a:latin typeface="Times New Roman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s-MX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 indent="-355600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s-MX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	</a:t>
                </a:r>
                <a:r>
                  <a:rPr lang="es-MX" sz="24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 es decreciente en </a:t>
                </a:r>
              </a:p>
              <a:p>
                <a:pPr marL="355600" indent="-355600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defRPr/>
                </a:pPr>
                <a:r>
                  <a:rPr lang="es-PE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PE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;−</m:t>
                        </m:r>
                        <m:r>
                          <a:rPr lang="es-P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]"/>
                        <m:endChr m:val="]"/>
                        <m:ctrlP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m:rPr>
                        <m:nor/>
                      </m:rPr>
                      <a:rPr lang="es-PE" sz="2400" dirty="0">
                        <a:latin typeface="Times New Roman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es-MX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55600" indent="-355600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defRPr/>
                </a:pPr>
                <a:r>
                  <a:rPr lang="es-MX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	</a:t>
                </a:r>
                <a:r>
                  <a:rPr lang="es-MX" sz="24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 es constante en </a:t>
                </a:r>
                <a14:m>
                  <m:oMath xmlns:m="http://schemas.openxmlformats.org/officeDocument/2006/math">
                    <m:r>
                      <a:rPr lang="es-P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P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3;5</m:t>
                        </m:r>
                      </m:e>
                    </m:d>
                  </m:oMath>
                </a14:m>
                <a:r>
                  <a:rPr lang="es-PE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55600" indent="-355600" algn="just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  <a:defRPr/>
                </a:pPr>
                <a:r>
                  <a:rPr lang="es-MX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	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El mínimo valor de </a:t>
                </a:r>
                <a:r>
                  <a:rPr lang="es-MX" sz="24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 en su dominio es </a:t>
                </a:r>
                <a14:m>
                  <m:oMath xmlns:m="http://schemas.openxmlformats.org/officeDocument/2006/math">
                    <m:r>
                      <a:rPr lang="es-P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 y ocurre cuando </a:t>
                </a:r>
                <a:r>
                  <a:rPr lang="es-MX" sz="24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es </a:t>
                </a:r>
                <a14:m>
                  <m:oMath xmlns:m="http://schemas.openxmlformats.org/officeDocument/2006/math">
                    <m:r>
                      <a:rPr lang="es-PE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</m:oMath>
                </a14:m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355600" indent="-355600" algn="just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defRPr/>
                </a:pPr>
                <a:r>
                  <a:rPr lang="es-MX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   	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¿Cuál es el valor máximo de la función y para qué valor de </a:t>
                </a:r>
                <a:r>
                  <a:rPr lang="es-MX" sz="24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s-MX" sz="2400" dirty="0">
                    <a:latin typeface="Times New Roman" pitchFamily="18" charset="0"/>
                    <a:cs typeface="Times New Roman" pitchFamily="18" charset="0"/>
                  </a:rPr>
                  <a:t>ocurre?</a:t>
                </a:r>
              </a:p>
              <a:p>
                <a:pPr marL="355600" indent="0" algn="just" eaLnBrk="1" hangingPunct="1">
                  <a:lnSpc>
                    <a:spcPct val="11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s-PE" sz="2400" dirty="0">
                    <a:latin typeface="Times New Roman" pitchFamily="18" charset="0"/>
                    <a:cs typeface="Times New Roman" pitchFamily="18" charset="0"/>
                  </a:rPr>
                  <a:t>No existe un valor máximo para la función.</a:t>
                </a:r>
                <a:endParaRPr lang="es-MX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3" name="8 CuadroTexto">
                <a:extLst>
                  <a:ext uri="{FF2B5EF4-FFF2-40B4-BE49-F238E27FC236}">
                    <a16:creationId xmlns:a16="http://schemas.microsoft.com/office/drawing/2014/main" id="{8BD21587-6950-45B5-B22B-B95BB50E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48" y="524872"/>
                <a:ext cx="7920000" cy="5577424"/>
              </a:xfrm>
              <a:prstGeom prst="rect">
                <a:avLst/>
              </a:prstGeom>
              <a:blipFill>
                <a:blip r:embed="rId2"/>
                <a:stretch>
                  <a:fillRect l="-1232" t="-546" r="-1155" b="-15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5">
            <a:extLst>
              <a:ext uri="{FF2B5EF4-FFF2-40B4-BE49-F238E27FC236}">
                <a16:creationId xmlns:a16="http://schemas.microsoft.com/office/drawing/2014/main" id="{2514EF11-0961-4C5B-AD31-40C0D6A7C9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52020" y="512676"/>
            <a:ext cx="3672408" cy="2835120"/>
            <a:chOff x="4746" y="7154"/>
            <a:chExt cx="3271" cy="2489"/>
          </a:xfrm>
        </p:grpSpPr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5733C2FB-26CB-474B-9FEF-D502B837B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" y="7154"/>
              <a:ext cx="3271" cy="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1AC15BD2-A7E7-4C8B-B437-D566E7837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" y="7266"/>
              <a:ext cx="36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s-ES" altLang="es-MX" sz="1100" i="1"/>
                <a:t>f</a:t>
              </a:r>
              <a:endParaRPr lang="es-ES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14" name="Oval 8">
              <a:extLst>
                <a:ext uri="{FF2B5EF4-FFF2-40B4-BE49-F238E27FC236}">
                  <a16:creationId xmlns:a16="http://schemas.microsoft.com/office/drawing/2014/main" id="{E3717606-9D1B-4517-A6C3-85531D70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" y="7602"/>
              <a:ext cx="84" cy="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8B0755F-F9A0-44C5-BA23-56E40C2F5B6A}"/>
                  </a:ext>
                </a:extLst>
              </p:cNvPr>
              <p:cNvSpPr txBox="1"/>
              <p:nvPr/>
            </p:nvSpPr>
            <p:spPr>
              <a:xfrm>
                <a:off x="2879812" y="1239143"/>
                <a:ext cx="93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["/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A8B0755F-F9A0-44C5-BA23-56E40C2F5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812" y="1239143"/>
                <a:ext cx="936000" cy="461665"/>
              </a:xfrm>
              <a:prstGeom prst="rect">
                <a:avLst/>
              </a:prstGeom>
              <a:blipFill>
                <a:blip r:embed="rId4"/>
                <a:stretch>
                  <a:fillRect r="-7143" b="-131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9B09E47-7332-4C06-BA57-148F803B67D7}"/>
                  </a:ext>
                </a:extLst>
              </p:cNvPr>
              <p:cNvSpPr txBox="1"/>
              <p:nvPr/>
            </p:nvSpPr>
            <p:spPr>
              <a:xfrm>
                <a:off x="2951820" y="2960948"/>
                <a:ext cx="1404000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9B09E47-7332-4C06-BA57-148F803B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2960948"/>
                <a:ext cx="1404000" cy="822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A0057F-B807-42B0-9954-E521C5489697}"/>
                  </a:ext>
                </a:extLst>
              </p:cNvPr>
              <p:cNvSpPr txBox="1"/>
              <p:nvPr/>
            </p:nvSpPr>
            <p:spPr>
              <a:xfrm>
                <a:off x="5616172" y="3609020"/>
                <a:ext cx="50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A0057F-B807-42B0-9954-E521C5489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72" y="3609020"/>
                <a:ext cx="504000" cy="461665"/>
              </a:xfrm>
              <a:prstGeom prst="rect">
                <a:avLst/>
              </a:prstGeom>
              <a:blipFill>
                <a:blip r:embed="rId6"/>
                <a:stretch>
                  <a:fillRect r="-1807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50D782C-D04F-43FE-BC03-7198D2056576}"/>
                  </a:ext>
                </a:extLst>
              </p:cNvPr>
              <p:cNvSpPr txBox="1"/>
              <p:nvPr/>
            </p:nvSpPr>
            <p:spPr>
              <a:xfrm>
                <a:off x="1187680" y="4041068"/>
                <a:ext cx="50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sz="2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50D782C-D04F-43FE-BC03-7198D205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80" y="4041068"/>
                <a:ext cx="504000" cy="461665"/>
              </a:xfrm>
              <a:prstGeom prst="rect">
                <a:avLst/>
              </a:prstGeom>
              <a:blipFill>
                <a:blip r:embed="rId7"/>
                <a:stretch>
                  <a:fillRect r="-1686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4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612000" y="1268760"/>
            <a:ext cx="79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MX" altLang="es-MX" sz="2400" dirty="0">
                <a:latin typeface="Times New Roman" panose="02020603050405020304" pitchFamily="18" charset="0"/>
              </a:rPr>
              <a:t>En la figura se muestra la gráfica de una función </a:t>
            </a:r>
            <a:r>
              <a:rPr lang="es-MX" altLang="es-MX" sz="2400" i="1" dirty="0">
                <a:latin typeface="Times New Roman" panose="02020603050405020304" pitchFamily="18" charset="0"/>
              </a:rPr>
              <a:t>f</a:t>
            </a:r>
            <a:r>
              <a:rPr lang="es-MX" altLang="es-MX" sz="2400" dirty="0">
                <a:latin typeface="Times New Roman" panose="02020603050405020304" pitchFamily="18" charset="0"/>
              </a:rPr>
              <a:t>.</a:t>
            </a:r>
            <a:endParaRPr lang="es-ES" altLang="es-MX" sz="2400" dirty="0">
              <a:latin typeface="Times New Roman" panose="02020603050405020304" pitchFamily="18" charset="0"/>
            </a:endParaRPr>
          </a:p>
        </p:txBody>
      </p:sp>
      <p:sp>
        <p:nvSpPr>
          <p:cNvPr id="18436" name="Text Box 35"/>
          <p:cNvSpPr txBox="1">
            <a:spLocks noChangeArrowheads="1"/>
          </p:cNvSpPr>
          <p:nvPr/>
        </p:nvSpPr>
        <p:spPr bwMode="auto">
          <a:xfrm>
            <a:off x="611748" y="512676"/>
            <a:ext cx="169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Ejemplo 10: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76056" y="2132856"/>
            <a:ext cx="3336925" cy="2718352"/>
            <a:chOff x="6846" y="8220"/>
            <a:chExt cx="3360" cy="2738"/>
          </a:xfrm>
        </p:grpSpPr>
        <p:pic>
          <p:nvPicPr>
            <p:cNvPr id="18441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" y="8220"/>
              <a:ext cx="3360" cy="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3" name="Text Box 14"/>
            <p:cNvSpPr txBox="1">
              <a:spLocks noChangeArrowheads="1"/>
            </p:cNvSpPr>
            <p:nvPr/>
          </p:nvSpPr>
          <p:spPr bwMode="auto">
            <a:xfrm>
              <a:off x="7944" y="8595"/>
              <a:ext cx="49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1800" i="1">
                  <a:latin typeface="Times New Roman" panose="02020603050405020304" pitchFamily="18" charset="0"/>
                </a:rPr>
                <a:t>f</a:t>
              </a:r>
              <a:endParaRPr lang="en-US" altLang="es-MX" sz="280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8 CuadroTexto"/>
              <p:cNvSpPr txBox="1">
                <a:spLocks noChangeArrowheads="1"/>
              </p:cNvSpPr>
              <p:nvPr/>
            </p:nvSpPr>
            <p:spPr bwMode="auto">
              <a:xfrm>
                <a:off x="647564" y="3284984"/>
                <a:ext cx="5832648" cy="2970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514350" indent="-5143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Determine:</a:t>
                </a: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altLang="es-MX" sz="24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s-PE" alt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  <m:r>
                      <m:rPr>
                        <m:nor/>
                      </m:rPr>
                      <a:rPr lang="es-PE" alt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PE" alt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</m:oMath>
                </a14:m>
                <a:endParaRPr lang="es-PE" alt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E" altLang="es-MX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Ran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s-PE" alt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Los valores de </a:t>
                </a:r>
                <a:r>
                  <a:rPr lang="es-PE" altLang="es-MX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tal que</a:t>
                </a:r>
                <a:r>
                  <a:rPr lang="es-PE" altLang="es-MX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PE" alt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=−2</m:t>
                    </m:r>
                  </m:oMath>
                </a14:m>
                <a:endParaRPr lang="es-PE" alt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 intervalo donde la función es positiva.</a:t>
                </a:r>
              </a:p>
            </p:txBody>
          </p:sp>
        </mc:Choice>
        <mc:Fallback xmlns="">
          <p:sp>
            <p:nvSpPr>
              <p:cNvPr id="10246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3284984"/>
                <a:ext cx="5832648" cy="2970044"/>
              </a:xfrm>
              <a:prstGeom prst="rect">
                <a:avLst/>
              </a:prstGeom>
              <a:blipFill>
                <a:blip r:embed="rId4"/>
                <a:stretch>
                  <a:fillRect l="-1567" t="-1027" b="-39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6 Marcador de pie de página">
            <a:extLst>
              <a:ext uri="{FF2B5EF4-FFF2-40B4-BE49-F238E27FC236}">
                <a16:creationId xmlns:a16="http://schemas.microsoft.com/office/drawing/2014/main" id="{5AAF837D-CE49-45A0-B65B-50674162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13" name="25 Marcador de número de diapositiva">
            <a:extLst>
              <a:ext uri="{FF2B5EF4-FFF2-40B4-BE49-F238E27FC236}">
                <a16:creationId xmlns:a16="http://schemas.microsoft.com/office/drawing/2014/main" id="{64ED4E00-02DF-41E0-A66C-43CEAE09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pie de página">
            <a:extLst>
              <a:ext uri="{FF2B5EF4-FFF2-40B4-BE49-F238E27FC236}">
                <a16:creationId xmlns:a16="http://schemas.microsoft.com/office/drawing/2014/main" id="{464A4A8D-8DF0-435E-B8A4-B1BD512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6" name="25 Marcador de número de diapositiva">
            <a:extLst>
              <a:ext uri="{FF2B5EF4-FFF2-40B4-BE49-F238E27FC236}">
                <a16:creationId xmlns:a16="http://schemas.microsoft.com/office/drawing/2014/main" id="{AC869547-2A92-491C-A683-753D34EF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BC1B4070-CC9F-4F9A-ABE7-A73D901C22C1}"/>
              </a:ext>
            </a:extLst>
          </p:cNvPr>
          <p:cNvGrpSpPr>
            <a:grpSpLocks/>
          </p:cNvGrpSpPr>
          <p:nvPr/>
        </p:nvGrpSpPr>
        <p:grpSpPr bwMode="auto">
          <a:xfrm>
            <a:off x="5220072" y="1268760"/>
            <a:ext cx="3336928" cy="2718349"/>
            <a:chOff x="6846" y="8220"/>
            <a:chExt cx="3360" cy="2738"/>
          </a:xfrm>
        </p:grpSpPr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4CE9CDDE-1B66-444F-91B3-D8F015EEB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" y="8220"/>
              <a:ext cx="3360" cy="2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ADEBE5D2-CC77-4824-A44C-E80D9CEF0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4" y="8595"/>
              <a:ext cx="495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s-MX" sz="1800" i="1">
                  <a:latin typeface="Times New Roman" panose="02020603050405020304" pitchFamily="18" charset="0"/>
                </a:rPr>
                <a:t>f</a:t>
              </a:r>
              <a:endParaRPr lang="en-US" altLang="es-MX" sz="280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8 CuadroTexto">
                <a:extLst>
                  <a:ext uri="{FF2B5EF4-FFF2-40B4-BE49-F238E27FC236}">
                    <a16:creationId xmlns:a16="http://schemas.microsoft.com/office/drawing/2014/main" id="{8BD21587-6950-45B5-B22B-B95BB50E4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556" y="440668"/>
                <a:ext cx="5832648" cy="58562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514350" indent="-5143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:r>
                  <a:rPr lang="es-ES" altLang="es-MX" sz="2400" i="1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PE" altLang="es-MX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s-PE" altLang="es-MX" sz="22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MX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s-PE" altLang="es-MX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MX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s-PE" altLang="es-MX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PE" altLang="es-MX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MX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i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MX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PE" alt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P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PE" altLang="es-MX" sz="22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2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s-PE" altLang="es-MX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200" i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200" b="0" i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s-PE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s-PE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20825" indent="-1520825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]"/>
                          <m:endChr m:val="[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PE" altLang="es-MX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2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Ran</m:t>
                    </m:r>
                    <m:r>
                      <m:rPr>
                        <m:nor/>
                      </m:rPr>
                      <a:rPr lang="es-PE" altLang="es-MX" sz="22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s-PE" dirty="0"/>
                  <a:t> </a:t>
                </a:r>
                <a14:m>
                  <m:oMath xmlns:m="http://schemas.openxmlformats.org/officeDocument/2006/math">
                    <m:r>
                      <a:rPr lang="es-PE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s-PE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20825" indent="-1520825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]"/>
                          <m:endChr m:val="[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PE" altLang="es-MX" sz="2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Los valores de </a:t>
                </a:r>
                <a:r>
                  <a:rPr lang="es-PE" altLang="es-MX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tal que</a:t>
                </a:r>
                <a:r>
                  <a:rPr lang="es-PE" altLang="es-MX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PE" altLang="es-MX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PE" altLang="es-MX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s-PE" altLang="es-MX" sz="2200" b="0" dirty="0"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MX" sz="2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altLang="es-MX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altLang="es-MX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MX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MX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s-PE" altLang="es-MX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altLang="es-MX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s-PE" alt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El intervalo donde la función es positiva.</a:t>
                </a: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altLang="es-MX" sz="2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8 CuadroTexto">
                <a:extLst>
                  <a:ext uri="{FF2B5EF4-FFF2-40B4-BE49-F238E27FC236}">
                    <a16:creationId xmlns:a16="http://schemas.microsoft.com/office/drawing/2014/main" id="{8BD21587-6950-45B5-B22B-B95BB50E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56" y="440668"/>
                <a:ext cx="5832648" cy="5856219"/>
              </a:xfrm>
              <a:prstGeom prst="rect">
                <a:avLst/>
              </a:prstGeom>
              <a:blipFill>
                <a:blip r:embed="rId3"/>
                <a:stretch>
                  <a:fillRect l="-1567" t="-52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DDDD17B-579F-47D9-B594-57D3A89B73E1}"/>
                  </a:ext>
                </a:extLst>
              </p:cNvPr>
              <p:cNvSpPr txBox="1"/>
              <p:nvPr/>
            </p:nvSpPr>
            <p:spPr>
              <a:xfrm>
                <a:off x="2424215" y="2168860"/>
                <a:ext cx="240192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E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sz="2200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EDDDD17B-579F-47D9-B594-57D3A89B7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15" y="2168860"/>
                <a:ext cx="2401928" cy="430887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A52EF9B-5D8E-4679-9236-77CB027B78BB}"/>
                  </a:ext>
                </a:extLst>
              </p:cNvPr>
              <p:cNvSpPr txBox="1"/>
              <p:nvPr/>
            </p:nvSpPr>
            <p:spPr>
              <a:xfrm>
                <a:off x="2339752" y="3212976"/>
                <a:ext cx="2196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;−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sz="22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A52EF9B-5D8E-4679-9236-77CB027B7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212976"/>
                <a:ext cx="2196000" cy="430887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DAC42D1-4CD4-4729-89DF-B5E3A85955F1}"/>
                  </a:ext>
                </a:extLst>
              </p:cNvPr>
              <p:cNvSpPr txBox="1"/>
              <p:nvPr/>
            </p:nvSpPr>
            <p:spPr>
              <a:xfrm>
                <a:off x="1511660" y="1628800"/>
                <a:ext cx="864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P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PE" sz="22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DAC42D1-4CD4-4729-89DF-B5E3A859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660" y="1628800"/>
                <a:ext cx="86400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B2A6FFC-B008-4642-AA16-44AFEA194A74}"/>
                  </a:ext>
                </a:extLst>
              </p:cNvPr>
              <p:cNvSpPr txBox="1"/>
              <p:nvPr/>
            </p:nvSpPr>
            <p:spPr>
              <a:xfrm>
                <a:off x="2303748" y="1628800"/>
                <a:ext cx="720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P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es-PE" sz="22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B2A6FFC-B008-4642-AA16-44AFEA194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748" y="1628800"/>
                <a:ext cx="720000" cy="430887"/>
              </a:xfrm>
              <a:prstGeom prst="rect">
                <a:avLst/>
              </a:prstGeom>
              <a:blipFill>
                <a:blip r:embed="rId7"/>
                <a:stretch>
                  <a:fillRect r="-593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3F4A891-640A-4A6B-A05C-2009417C944E}"/>
                  </a:ext>
                </a:extLst>
              </p:cNvPr>
              <p:cNvSpPr txBox="1"/>
              <p:nvPr/>
            </p:nvSpPr>
            <p:spPr>
              <a:xfrm>
                <a:off x="2951928" y="1625687"/>
                <a:ext cx="972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PE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4,5</m:t>
                      </m:r>
                    </m:oMath>
                  </m:oMathPara>
                </a14:m>
                <a:endParaRPr lang="es-PE" sz="2200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3F4A891-640A-4A6B-A05C-2009417C9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928" y="1625687"/>
                <a:ext cx="972000" cy="430887"/>
              </a:xfrm>
              <a:prstGeom prst="rect">
                <a:avLst/>
              </a:prstGeom>
              <a:blipFill>
                <a:blip r:embed="rId8"/>
                <a:stretch>
                  <a:fillRect r="-812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2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6 Marcador de pie de página">
            <a:extLst>
              <a:ext uri="{FF2B5EF4-FFF2-40B4-BE49-F238E27FC236}">
                <a16:creationId xmlns:a16="http://schemas.microsoft.com/office/drawing/2014/main" id="{A2C0190A-E11E-429B-B971-4C4A0192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16" name="25 Marcador de número de diapositiva">
            <a:extLst>
              <a:ext uri="{FF2B5EF4-FFF2-40B4-BE49-F238E27FC236}">
                <a16:creationId xmlns:a16="http://schemas.microsoft.com/office/drawing/2014/main" id="{9EFF14F0-59B9-40D4-AB40-5965165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35">
            <a:extLst>
              <a:ext uri="{FF2B5EF4-FFF2-40B4-BE49-F238E27FC236}">
                <a16:creationId xmlns:a16="http://schemas.microsoft.com/office/drawing/2014/main" id="{06C05B00-5960-4379-A6FA-03EE5ED96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48" y="512676"/>
            <a:ext cx="1692000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MX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Ejemplo 11:</a:t>
            </a: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1F8A53D8-EAED-4352-B638-98E20B914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00" y="1160748"/>
            <a:ext cx="79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MX" altLang="es-MX" sz="2400" dirty="0">
                <a:latin typeface="Times New Roman" panose="02020603050405020304" pitchFamily="18" charset="0"/>
              </a:rPr>
              <a:t>En la figura se muestra la gráfica de una función </a:t>
            </a:r>
            <a:r>
              <a:rPr lang="es-MX" altLang="es-MX" sz="2400" i="1" dirty="0">
                <a:latin typeface="Times New Roman" panose="02020603050405020304" pitchFamily="18" charset="0"/>
              </a:rPr>
              <a:t>g</a:t>
            </a:r>
            <a:r>
              <a:rPr lang="es-MX" altLang="es-MX" sz="2400" dirty="0">
                <a:latin typeface="Times New Roman" panose="02020603050405020304" pitchFamily="18" charset="0"/>
              </a:rPr>
              <a:t>.</a:t>
            </a:r>
            <a:endParaRPr lang="es-ES" altLang="es-MX" sz="2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8 CuadroTexto">
                <a:extLst>
                  <a:ext uri="{FF2B5EF4-FFF2-40B4-BE49-F238E27FC236}">
                    <a16:creationId xmlns:a16="http://schemas.microsoft.com/office/drawing/2014/main" id="{98555121-77BF-40E7-A7A7-FF0F0F84EA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7564" y="3176972"/>
                <a:ext cx="5832648" cy="2970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514350" indent="-5143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Determine:</a:t>
                </a: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i="1">
                            <a:latin typeface="Bodoni MT Poster Compressed" panose="0207070608060105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s-PE" alt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Ran</m:t>
                    </m:r>
                    <m:r>
                      <m:rPr>
                        <m:nor/>
                      </m:rPr>
                      <a:rPr lang="es-PE" altLang="es-MX" sz="2400" b="0" i="1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400" i="1">
                            <a:latin typeface="Bodoni MT Poster Compressed" panose="0207070608060105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4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g</m:t>
                        </m:r>
                      </m:e>
                    </m:d>
                  </m:oMath>
                </a14:m>
                <a:endParaRPr lang="es-PE" altLang="es-MX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Los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valores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tal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que</m:t>
                    </m:r>
                    <m:r>
                      <m:rPr>
                        <m:nor/>
                      </m:rPr>
                      <a:rPr lang="es-PE" altLang="es-MX" sz="24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endParaRPr lang="es-PE" alt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Los valores de </a:t>
                </a:r>
                <a:r>
                  <a:rPr lang="es-PE" altLang="es-MX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tal que</a:t>
                </a:r>
                <a:r>
                  <a:rPr lang="es-PE" altLang="es-MX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s-PE" alt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Los valores de </a:t>
                </a:r>
                <a:r>
                  <a:rPr lang="es-PE" altLang="es-MX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altLang="es-MX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tal que </a:t>
                </a:r>
                <a14:m>
                  <m:oMath xmlns:m="http://schemas.openxmlformats.org/officeDocument/2006/math"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MX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PE" altLang="es-MX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s-PE" altLang="es-MX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8 CuadroTexto">
                <a:extLst>
                  <a:ext uri="{FF2B5EF4-FFF2-40B4-BE49-F238E27FC236}">
                    <a16:creationId xmlns:a16="http://schemas.microsoft.com/office/drawing/2014/main" id="{98555121-77BF-40E7-A7A7-FF0F0F84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64" y="3176972"/>
                <a:ext cx="5832648" cy="2970044"/>
              </a:xfrm>
              <a:prstGeom prst="rect">
                <a:avLst/>
              </a:prstGeom>
              <a:blipFill>
                <a:blip r:embed="rId3"/>
                <a:stretch>
                  <a:fillRect l="-1567" t="-1027" b="-39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DD013F2B-325E-4C83-916C-23C07DC29B1C}"/>
              </a:ext>
            </a:extLst>
          </p:cNvPr>
          <p:cNvGrpSpPr/>
          <p:nvPr/>
        </p:nvGrpSpPr>
        <p:grpSpPr>
          <a:xfrm>
            <a:off x="5184068" y="1859582"/>
            <a:ext cx="3132137" cy="2649538"/>
            <a:chOff x="5508315" y="1376772"/>
            <a:chExt cx="3132137" cy="2649538"/>
          </a:xfrm>
        </p:grpSpPr>
        <p:grpSp>
          <p:nvGrpSpPr>
            <p:cNvPr id="17" name="9 Grupo">
              <a:extLst>
                <a:ext uri="{FF2B5EF4-FFF2-40B4-BE49-F238E27FC236}">
                  <a16:creationId xmlns:a16="http://schemas.microsoft.com/office/drawing/2014/main" id="{6B3850DA-A023-4D60-9A5B-1E817512BF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8315" y="1376772"/>
              <a:ext cx="3132137" cy="2649538"/>
              <a:chOff x="647700" y="2565400"/>
              <a:chExt cx="3276600" cy="2649538"/>
            </a:xfrm>
          </p:grpSpPr>
          <p:pic>
            <p:nvPicPr>
              <p:cNvPr id="21" name="Picture 8">
                <a:extLst>
                  <a:ext uri="{FF2B5EF4-FFF2-40B4-BE49-F238E27FC236}">
                    <a16:creationId xmlns:a16="http://schemas.microsoft.com/office/drawing/2014/main" id="{78331B63-64A2-4DF9-B4C4-815A24B8E4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700" y="2565400"/>
                <a:ext cx="3276600" cy="2649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Box 9">
                <a:extLst>
                  <a:ext uri="{FF2B5EF4-FFF2-40B4-BE49-F238E27FC236}">
                    <a16:creationId xmlns:a16="http://schemas.microsoft.com/office/drawing/2014/main" id="{F7A1DFE1-8303-44AF-B7ED-2F050C028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875" y="3321050"/>
                <a:ext cx="395288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MX" sz="1900" i="1">
                    <a:latin typeface="Times New Roman" panose="02020603050405020304" pitchFamily="18" charset="0"/>
                  </a:rPr>
                  <a:t>g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s-MX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7 Elipse">
                <a:extLst>
                  <a:ext uri="{FF2B5EF4-FFF2-40B4-BE49-F238E27FC236}">
                    <a16:creationId xmlns:a16="http://schemas.microsoft.com/office/drawing/2014/main" id="{2C7EDF01-9393-43FD-9399-0862AB03EE9E}"/>
                  </a:ext>
                </a:extLst>
              </p:cNvPr>
              <p:cNvSpPr/>
              <p:nvPr/>
            </p:nvSpPr>
            <p:spPr>
              <a:xfrm>
                <a:off x="2470135" y="3246438"/>
                <a:ext cx="75321" cy="730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4" name="8 Elipse">
                <a:extLst>
                  <a:ext uri="{FF2B5EF4-FFF2-40B4-BE49-F238E27FC236}">
                    <a16:creationId xmlns:a16="http://schemas.microsoft.com/office/drawing/2014/main" id="{FE9F2629-322B-4B72-A258-F43CFCD91B74}"/>
                  </a:ext>
                </a:extLst>
              </p:cNvPr>
              <p:cNvSpPr/>
              <p:nvPr/>
            </p:nvSpPr>
            <p:spPr>
              <a:xfrm>
                <a:off x="2052669" y="4464628"/>
                <a:ext cx="75321" cy="730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18" name="2 Elipse">
              <a:extLst>
                <a:ext uri="{FF2B5EF4-FFF2-40B4-BE49-F238E27FC236}">
                  <a16:creationId xmlns:a16="http://schemas.microsoft.com/office/drawing/2014/main" id="{3303516B-9B30-4CAE-8ED2-0D1A029B8ADB}"/>
                </a:ext>
              </a:extLst>
            </p:cNvPr>
            <p:cNvSpPr/>
            <p:nvPr/>
          </p:nvSpPr>
          <p:spPr bwMode="auto">
            <a:xfrm flipH="1">
              <a:off x="8460000" y="1648800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6 Marcador de pie de página">
            <a:extLst>
              <a:ext uri="{FF2B5EF4-FFF2-40B4-BE49-F238E27FC236}">
                <a16:creationId xmlns:a16="http://schemas.microsoft.com/office/drawing/2014/main" id="{464A4A8D-8DF0-435E-B8A4-B1BD5128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6" name="25 Marcador de número de diapositiva">
            <a:extLst>
              <a:ext uri="{FF2B5EF4-FFF2-40B4-BE49-F238E27FC236}">
                <a16:creationId xmlns:a16="http://schemas.microsoft.com/office/drawing/2014/main" id="{AC869547-2A92-491C-A683-753D34EF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8 CuadroTexto">
                <a:extLst>
                  <a:ext uri="{FF2B5EF4-FFF2-40B4-BE49-F238E27FC236}">
                    <a16:creationId xmlns:a16="http://schemas.microsoft.com/office/drawing/2014/main" id="{8BD21587-6950-45B5-B22B-B95BB50E4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548" y="512676"/>
                <a:ext cx="6120000" cy="5602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514350" indent="-5143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:r>
                  <a:rPr lang="es-ES" altLang="es-MX" sz="2400" i="1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s-PE" altLang="es-MX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s-P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s-PE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20825" indent="-1520825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PE" altLang="es-MX" sz="22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Ran</m:t>
                    </m:r>
                    <m:r>
                      <m:rPr>
                        <m:nor/>
                      </m:rPr>
                      <a:rPr lang="es-PE" altLang="es-MX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PE" altLang="es-MX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PE" altLang="es-MX" sz="2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s-PE" altLang="es-MX" sz="22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s-PE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s-PE" altLang="es-MX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 typeface="Calibri" panose="020F0502020204030204" pitchFamily="34" charset="0"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Los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valores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tal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que</m:t>
                    </m:r>
                    <m:r>
                      <m:rPr>
                        <m:nor/>
                      </m:rPr>
                      <a:rPr lang="es-PE" altLang="es-MX" sz="2200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200" i="1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s-PE" altLang="es-MX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PE" altLang="es-MX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PE" altLang="es-MX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s-PE" sz="22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2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sz="22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s-PE" altLang="es-MX" sz="2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s-PE" altLang="es-MX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 valores de </a:t>
                </a:r>
                <a:r>
                  <a:rPr lang="es-PE" altLang="es-MX" sz="22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s-PE" altLang="es-MX" sz="22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tal que</a:t>
                </a:r>
                <a:r>
                  <a:rPr lang="es-PE" altLang="es-MX" sz="2200" dirty="0">
                    <a:solidFill>
                      <a:prstClr val="black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200" i="1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s-PE" altLang="es-MX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s-PE" altLang="es-MX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MX" sz="2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s-PE" altLang="es-MX" sz="2200" b="0" dirty="0">
                  <a:cs typeface="Times New Roman" panose="02020603050405020304" pitchFamily="18" charset="0"/>
                </a:endParaRPr>
              </a:p>
              <a:p>
                <a:pPr marL="450850" indent="-450850"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Tx/>
                  <a:buNone/>
                </a:pP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["/>
                        <m:ctrlP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PE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s-PE" sz="2200" i="1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s-PE" sz="22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que no es lo mismo que </a:t>
                </a:r>
                <a14:m>
                  <m:oMath xmlns:m="http://schemas.openxmlformats.org/officeDocument/2006/math">
                    <m:r>
                      <a:rPr lang="es-PE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s-PE" alt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PE" altLang="es-MX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f.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Los valores de </a:t>
                </a:r>
                <a:r>
                  <a:rPr lang="es-PE" altLang="es-MX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PE" altLang="es-MX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tal que </a:t>
                </a:r>
                <a14:m>
                  <m:oMath xmlns:m="http://schemas.openxmlformats.org/officeDocument/2006/math">
                    <m:r>
                      <a:rPr lang="es-PE" altLang="es-MX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MX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altLang="es-MX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s-PE" altLang="es-MX" sz="22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s-PE" altLang="es-MX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PE" altLang="es-MX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s-PE" altLang="es-MX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MX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s-PE" altLang="es-MX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0850" indent="-450850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PE" altLang="es-MX" sz="22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8 CuadroTexto">
                <a:extLst>
                  <a:ext uri="{FF2B5EF4-FFF2-40B4-BE49-F238E27FC236}">
                    <a16:creationId xmlns:a16="http://schemas.microsoft.com/office/drawing/2014/main" id="{8BD21587-6950-45B5-B22B-B95BB50E4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48" y="512676"/>
                <a:ext cx="6120000" cy="5602624"/>
              </a:xfrm>
              <a:prstGeom prst="rect">
                <a:avLst/>
              </a:prstGeom>
              <a:blipFill>
                <a:blip r:embed="rId2"/>
                <a:stretch>
                  <a:fillRect l="-1594" t="-5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o 1">
            <a:extLst>
              <a:ext uri="{FF2B5EF4-FFF2-40B4-BE49-F238E27FC236}">
                <a16:creationId xmlns:a16="http://schemas.microsoft.com/office/drawing/2014/main" id="{29BE5059-1877-4EAD-ACE2-6565A8210900}"/>
              </a:ext>
            </a:extLst>
          </p:cNvPr>
          <p:cNvGrpSpPr/>
          <p:nvPr/>
        </p:nvGrpSpPr>
        <p:grpSpPr>
          <a:xfrm>
            <a:off x="5508315" y="1376772"/>
            <a:ext cx="3132137" cy="2649538"/>
            <a:chOff x="5508315" y="1376772"/>
            <a:chExt cx="3132137" cy="2649538"/>
          </a:xfrm>
        </p:grpSpPr>
        <p:grpSp>
          <p:nvGrpSpPr>
            <p:cNvPr id="14" name="9 Grupo">
              <a:extLst>
                <a:ext uri="{FF2B5EF4-FFF2-40B4-BE49-F238E27FC236}">
                  <a16:creationId xmlns:a16="http://schemas.microsoft.com/office/drawing/2014/main" id="{7BCBBB36-8E90-42CF-AD8F-C3ABFD661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8315" y="1376772"/>
              <a:ext cx="3132137" cy="2649538"/>
              <a:chOff x="647700" y="2565400"/>
              <a:chExt cx="3276600" cy="2649538"/>
            </a:xfrm>
          </p:grpSpPr>
          <p:pic>
            <p:nvPicPr>
              <p:cNvPr id="16" name="Picture 8">
                <a:extLst>
                  <a:ext uri="{FF2B5EF4-FFF2-40B4-BE49-F238E27FC236}">
                    <a16:creationId xmlns:a16="http://schemas.microsoft.com/office/drawing/2014/main" id="{9A44C840-50B1-494B-817B-A7D60A32D9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7700" y="2565400"/>
                <a:ext cx="3276600" cy="2649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Text Box 9">
                <a:extLst>
                  <a:ext uri="{FF2B5EF4-FFF2-40B4-BE49-F238E27FC236}">
                    <a16:creationId xmlns:a16="http://schemas.microsoft.com/office/drawing/2014/main" id="{4874206E-16F7-470D-8F88-AAFA907494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5875" y="3321050"/>
                <a:ext cx="395288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MX" sz="1900" i="1">
                    <a:latin typeface="Times New Roman" panose="02020603050405020304" pitchFamily="18" charset="0"/>
                  </a:rPr>
                  <a:t>g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s-MX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7 Elipse">
                <a:extLst>
                  <a:ext uri="{FF2B5EF4-FFF2-40B4-BE49-F238E27FC236}">
                    <a16:creationId xmlns:a16="http://schemas.microsoft.com/office/drawing/2014/main" id="{4111E778-285C-4C06-B5BB-5596074E0DB0}"/>
                  </a:ext>
                </a:extLst>
              </p:cNvPr>
              <p:cNvSpPr/>
              <p:nvPr/>
            </p:nvSpPr>
            <p:spPr>
              <a:xfrm>
                <a:off x="2470135" y="3246438"/>
                <a:ext cx="75321" cy="730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19" name="8 Elipse">
                <a:extLst>
                  <a:ext uri="{FF2B5EF4-FFF2-40B4-BE49-F238E27FC236}">
                    <a16:creationId xmlns:a16="http://schemas.microsoft.com/office/drawing/2014/main" id="{759AE30C-CB6C-4294-949C-F7E12481CC22}"/>
                  </a:ext>
                </a:extLst>
              </p:cNvPr>
              <p:cNvSpPr/>
              <p:nvPr/>
            </p:nvSpPr>
            <p:spPr>
              <a:xfrm>
                <a:off x="2052669" y="4464628"/>
                <a:ext cx="75321" cy="7302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15" name="2 Elipse">
              <a:extLst>
                <a:ext uri="{FF2B5EF4-FFF2-40B4-BE49-F238E27FC236}">
                  <a16:creationId xmlns:a16="http://schemas.microsoft.com/office/drawing/2014/main" id="{93659E19-90E1-44F3-9D7A-39164E4A33F8}"/>
                </a:ext>
              </a:extLst>
            </p:cNvPr>
            <p:cNvSpPr/>
            <p:nvPr/>
          </p:nvSpPr>
          <p:spPr bwMode="auto">
            <a:xfrm flipH="1">
              <a:off x="8460000" y="1648800"/>
              <a:ext cx="72000" cy="72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PE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1D9E07-79E2-4727-854A-F97273476ACB}"/>
                  </a:ext>
                </a:extLst>
              </p:cNvPr>
              <p:cNvSpPr txBox="1"/>
              <p:nvPr/>
            </p:nvSpPr>
            <p:spPr>
              <a:xfrm>
                <a:off x="2362584" y="1233917"/>
                <a:ext cx="1980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[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∪</m:t>
                      </m:r>
                      <m:d>
                        <m:dPr>
                          <m:begChr m:val="]"/>
                          <m:endChr m:val="[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s-PE" sz="2200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E1D9E07-79E2-4727-854A-F97273476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584" y="1233917"/>
                <a:ext cx="1980000" cy="430887"/>
              </a:xfrm>
              <a:prstGeom prst="rect">
                <a:avLst/>
              </a:prstGeom>
              <a:blipFill>
                <a:blip r:embed="rId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C8A06D4-A697-4375-BB20-8FDD940E2BFE}"/>
                  </a:ext>
                </a:extLst>
              </p:cNvPr>
              <p:cNvSpPr txBox="1"/>
              <p:nvPr/>
            </p:nvSpPr>
            <p:spPr>
              <a:xfrm>
                <a:off x="2267744" y="2312876"/>
                <a:ext cx="936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sz="22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s-PE" sz="22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C8A06D4-A697-4375-BB20-8FDD940E2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312876"/>
                <a:ext cx="936000" cy="430887"/>
              </a:xfrm>
              <a:prstGeom prst="rect">
                <a:avLst/>
              </a:prstGeom>
              <a:blipFill>
                <a:blip r:embed="rId5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89" t="5281" b="29871"/>
          <a:stretch>
            <a:fillRect/>
          </a:stretch>
        </p:blipFill>
        <p:spPr bwMode="auto">
          <a:xfrm>
            <a:off x="4427538" y="1592039"/>
            <a:ext cx="424815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4" name="Line 6"/>
          <p:cNvSpPr>
            <a:spLocks noChangeShapeType="1"/>
          </p:cNvSpPr>
          <p:nvPr/>
        </p:nvSpPr>
        <p:spPr bwMode="auto">
          <a:xfrm flipV="1">
            <a:off x="4427984" y="2998800"/>
            <a:ext cx="4212000" cy="0"/>
          </a:xfrm>
          <a:prstGeom prst="line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2925763" y="533624"/>
            <a:ext cx="3292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MX" sz="2800" dirty="0">
                <a:solidFill>
                  <a:srgbClr val="99CC00"/>
                </a:solidFill>
                <a:latin typeface="Times New Roman" panose="02020603050405020304" pitchFamily="18" charset="0"/>
              </a:rPr>
              <a:t>Funciones monótonas</a:t>
            </a:r>
            <a:endParaRPr lang="es-ES" altLang="es-MX" sz="2800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431800" y="1617531"/>
                <a:ext cx="3744000" cy="2809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>
                  <a:lnSpc>
                    <a:spcPct val="114000"/>
                  </a:lnSpc>
                  <a:spcBef>
                    <a:spcPts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es-ES_tradnl" altLang="es-MX" sz="28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Función constante: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es-ES_tradnl" altLang="es-MX" sz="2400" dirty="0">
                    <a:latin typeface="Times New Roman" panose="02020603050405020304" pitchFamily="18" charset="0"/>
                  </a:rPr>
                  <a:t>Una función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f 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es constante en un intervalo 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, si para cada par de valores </a:t>
                </a:r>
                <a:r>
                  <a:rPr lang="es-ES_tradnl" altLang="es-MX" sz="2400" i="1" dirty="0" err="1">
                    <a:latin typeface="Times New Roman" panose="02020603050405020304" pitchFamily="18" charset="0"/>
                  </a:rPr>
                  <a:t>a</a:t>
                </a:r>
                <a:r>
                  <a:rPr lang="es-ES_tradnl" altLang="es-MX" sz="2400" dirty="0" err="1">
                    <a:latin typeface="Times New Roman" panose="02020603050405020304" pitchFamily="18" charset="0"/>
                  </a:rPr>
                  <a:t>;</a:t>
                </a:r>
                <a:r>
                  <a:rPr lang="es-ES_tradnl" altLang="es-MX" sz="2400" i="1" dirty="0" err="1">
                    <a:latin typeface="Times New Roman" panose="02020603050405020304" pitchFamily="18" charset="0"/>
                  </a:rPr>
                  <a:t>b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  de 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,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donde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s-ES_tradnl" altLang="es-MX" sz="2400" i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y</a:t>
                </a:r>
                <a:r>
                  <a:rPr lang="es-ES_tradnl" altLang="es-MX" sz="2400" i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s-ES_tradnl" altLang="es-MX" sz="2400" i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son diferentes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, entonces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_tradnl" altLang="es-MX" sz="2400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617531"/>
                <a:ext cx="3744000" cy="2809423"/>
              </a:xfrm>
              <a:prstGeom prst="rect">
                <a:avLst/>
              </a:prstGeom>
              <a:blipFill>
                <a:blip r:embed="rId3"/>
                <a:stretch>
                  <a:fillRect l="-3420" t="-868" r="-2443" b="-47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39"/>
          <p:cNvSpPr>
            <a:spLocks noChangeArrowheads="1"/>
          </p:cNvSpPr>
          <p:nvPr/>
        </p:nvSpPr>
        <p:spPr bwMode="auto">
          <a:xfrm>
            <a:off x="5173200" y="291601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14" name="Oval 39"/>
          <p:cNvSpPr>
            <a:spLocks noChangeArrowheads="1"/>
          </p:cNvSpPr>
          <p:nvPr/>
        </p:nvSpPr>
        <p:spPr bwMode="auto">
          <a:xfrm>
            <a:off x="7704138" y="291601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15" name="Oval 39"/>
          <p:cNvSpPr>
            <a:spLocks noChangeArrowheads="1"/>
          </p:cNvSpPr>
          <p:nvPr/>
        </p:nvSpPr>
        <p:spPr bwMode="auto">
          <a:xfrm>
            <a:off x="6696075" y="291601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CuadroTexto"/>
              <p:cNvSpPr txBox="1">
                <a:spLocks noChangeArrowheads="1"/>
              </p:cNvSpPr>
              <p:nvPr/>
            </p:nvSpPr>
            <p:spPr bwMode="auto">
              <a:xfrm>
                <a:off x="4716016" y="2539380"/>
                <a:ext cx="792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MX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MX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MX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MX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MX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MX" altLang="es-MX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1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6" y="2539380"/>
                <a:ext cx="79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>
                <a:spLocks noChangeArrowheads="1"/>
              </p:cNvSpPr>
              <p:nvPr/>
            </p:nvSpPr>
            <p:spPr bwMode="auto">
              <a:xfrm>
                <a:off x="6444208" y="2539380"/>
                <a:ext cx="648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MX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MX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PE" altLang="es-MX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MX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MX" altLang="es-MX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208" y="2539380"/>
                <a:ext cx="648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17 Flecha arriba"/>
          <p:cNvSpPr/>
          <p:nvPr/>
        </p:nvSpPr>
        <p:spPr>
          <a:xfrm flipV="1">
            <a:off x="5036400" y="2348880"/>
            <a:ext cx="46037" cy="227013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4914000" y="1952836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19 Flecha arriba"/>
          <p:cNvSpPr/>
          <p:nvPr/>
        </p:nvSpPr>
        <p:spPr>
          <a:xfrm flipV="1">
            <a:off x="5328000" y="2348880"/>
            <a:ext cx="46038" cy="227013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21" name="20 CuadroTexto"/>
          <p:cNvSpPr txBox="1">
            <a:spLocks noChangeArrowheads="1"/>
          </p:cNvSpPr>
          <p:nvPr/>
        </p:nvSpPr>
        <p:spPr bwMode="auto">
          <a:xfrm>
            <a:off x="5120308" y="1954800"/>
            <a:ext cx="562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altLang="es-MX" sz="1800" dirty="0">
                <a:solidFill>
                  <a:srgbClr val="FF0000"/>
                </a:solidFill>
                <a:latin typeface="Bodoni MT Poster Compressed" panose="02070706080601050204" pitchFamily="18" charset="0"/>
                <a:cs typeface="Times New Roman" panose="02020603050405020304" pitchFamily="18" charset="0"/>
              </a:rPr>
              <a:t> </a:t>
            </a:r>
            <a:r>
              <a:rPr lang="es-MX" alt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" name="21 Flecha arriba"/>
          <p:cNvSpPr/>
          <p:nvPr/>
        </p:nvSpPr>
        <p:spPr>
          <a:xfrm flipV="1">
            <a:off x="6660000" y="2350800"/>
            <a:ext cx="46038" cy="227012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23" name="22 CuadroTexto"/>
          <p:cNvSpPr txBox="1">
            <a:spLocks noChangeArrowheads="1"/>
          </p:cNvSpPr>
          <p:nvPr/>
        </p:nvSpPr>
        <p:spPr bwMode="auto">
          <a:xfrm>
            <a:off x="6534000" y="1953497"/>
            <a:ext cx="3000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4" name="23 Flecha arriba"/>
          <p:cNvSpPr/>
          <p:nvPr/>
        </p:nvSpPr>
        <p:spPr>
          <a:xfrm flipV="1">
            <a:off x="6883200" y="2350800"/>
            <a:ext cx="46037" cy="227012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25" name="24 CuadroTexto"/>
          <p:cNvSpPr txBox="1">
            <a:spLocks noChangeArrowheads="1"/>
          </p:cNvSpPr>
          <p:nvPr/>
        </p:nvSpPr>
        <p:spPr bwMode="auto">
          <a:xfrm>
            <a:off x="6639028" y="19548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s-MX" altLang="es-MX" sz="1800" dirty="0">
                <a:solidFill>
                  <a:srgbClr val="FF0000"/>
                </a:solidFill>
                <a:latin typeface="Bodoni MT Poster Compressed" panose="02070706080601050204" pitchFamily="18" charset="0"/>
                <a:cs typeface="Times New Roman" panose="02020603050405020304" pitchFamily="18" charset="0"/>
              </a:rPr>
              <a:t> </a:t>
            </a:r>
            <a:r>
              <a:rPr lang="es-MX" alt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548" name="6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22550" name="2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animBg="1"/>
      <p:bldP spid="11" grpId="0"/>
      <p:bldP spid="13" grpId="0" animBg="1"/>
      <p:bldP spid="14" grpId="0" animBg="1"/>
      <p:bldP spid="15" grpId="0" animBg="1"/>
      <p:bldP spid="2" grpId="0"/>
      <p:bldP spid="16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reeform 2"/>
          <p:cNvSpPr>
            <a:spLocks/>
          </p:cNvSpPr>
          <p:nvPr/>
        </p:nvSpPr>
        <p:spPr bwMode="auto">
          <a:xfrm>
            <a:off x="1447800" y="829729"/>
            <a:ext cx="5410200" cy="4724400"/>
          </a:xfrm>
          <a:custGeom>
            <a:avLst/>
            <a:gdLst>
              <a:gd name="T0" fmla="*/ 0 w 3408"/>
              <a:gd name="T1" fmla="*/ 2147483646 h 2976"/>
              <a:gd name="T2" fmla="*/ 2147483646 w 3408"/>
              <a:gd name="T3" fmla="*/ 2147483646 h 2976"/>
              <a:gd name="T4" fmla="*/ 2147483646 w 3408"/>
              <a:gd name="T5" fmla="*/ 2147483646 h 2976"/>
              <a:gd name="T6" fmla="*/ 2147483646 w 3408"/>
              <a:gd name="T7" fmla="*/ 2147483646 h 2976"/>
              <a:gd name="T8" fmla="*/ 2147483646 w 3408"/>
              <a:gd name="T9" fmla="*/ 2147483646 h 2976"/>
              <a:gd name="T10" fmla="*/ 2147483646 w 3408"/>
              <a:gd name="T11" fmla="*/ 2147483646 h 2976"/>
              <a:gd name="T12" fmla="*/ 2147483646 w 3408"/>
              <a:gd name="T13" fmla="*/ 0 h 29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08"/>
              <a:gd name="T22" fmla="*/ 0 h 2976"/>
              <a:gd name="T23" fmla="*/ 3408 w 3408"/>
              <a:gd name="T24" fmla="*/ 2976 h 29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08" h="2976">
                <a:moveTo>
                  <a:pt x="0" y="2976"/>
                </a:moveTo>
                <a:cubicBezTo>
                  <a:pt x="312" y="2948"/>
                  <a:pt x="624" y="2920"/>
                  <a:pt x="864" y="2880"/>
                </a:cubicBezTo>
                <a:cubicBezTo>
                  <a:pt x="1104" y="2840"/>
                  <a:pt x="1248" y="2808"/>
                  <a:pt x="1440" y="2736"/>
                </a:cubicBezTo>
                <a:cubicBezTo>
                  <a:pt x="1632" y="2664"/>
                  <a:pt x="1824" y="2592"/>
                  <a:pt x="2016" y="2448"/>
                </a:cubicBezTo>
                <a:cubicBezTo>
                  <a:pt x="2208" y="2304"/>
                  <a:pt x="2400" y="2160"/>
                  <a:pt x="2592" y="1872"/>
                </a:cubicBezTo>
                <a:cubicBezTo>
                  <a:pt x="2784" y="1584"/>
                  <a:pt x="3032" y="1032"/>
                  <a:pt x="3168" y="720"/>
                </a:cubicBezTo>
                <a:cubicBezTo>
                  <a:pt x="3304" y="408"/>
                  <a:pt x="3356" y="204"/>
                  <a:pt x="3408" y="0"/>
                </a:cubicBezTo>
              </a:path>
            </a:pathLst>
          </a:custGeom>
          <a:noFill/>
          <a:ln w="12700" cap="flat" cmpd="sng">
            <a:solidFill>
              <a:srgbClr val="00CC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Text Box 3"/>
              <p:cNvSpPr txBox="1">
                <a:spLocks noChangeArrowheads="1"/>
              </p:cNvSpPr>
              <p:nvPr/>
            </p:nvSpPr>
            <p:spPr bwMode="auto">
              <a:xfrm>
                <a:off x="539928" y="547569"/>
                <a:ext cx="3384000" cy="2809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>
                  <a:lnSpc>
                    <a:spcPct val="114000"/>
                  </a:lnSpc>
                  <a:spcBef>
                    <a:spcPts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es-ES_tradnl" altLang="es-MX" sz="2800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Función creciente:</a:t>
                </a:r>
                <a:endParaRPr lang="es-ES_tradnl" altLang="es-MX" sz="2800" dirty="0">
                  <a:solidFill>
                    <a:srgbClr val="FF3300"/>
                  </a:solidFill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es-ES_tradnl" altLang="es-MX" sz="2400" dirty="0">
                    <a:latin typeface="Times New Roman" panose="02020603050405020304" pitchFamily="18" charset="0"/>
                  </a:rPr>
                  <a:t>Una función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f</a:t>
                </a:r>
                <a:r>
                  <a:rPr lang="es-ES_tradnl" altLang="es-MX" sz="2400" i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es creciente en un intervalo 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, si para cada par de valores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;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  de 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,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donde</a:t>
                </a:r>
                <a14:m>
                  <m:oMath xmlns:m="http://schemas.openxmlformats.org/officeDocument/2006/math"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s-PE" altLang="es-MX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s-PE" altLang="es-MX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ES_tradnl" altLang="es-MX" sz="2400" dirty="0">
                    <a:latin typeface="Times New Roman" panose="02020603050405020304" pitchFamily="18" charset="0"/>
                  </a:rPr>
                  <a:t> entonces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s-PE" altLang="es-MX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s-PE" altLang="es-MX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_tradnl" altLang="es-MX" sz="2400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198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928" y="547569"/>
                <a:ext cx="3384000" cy="2809423"/>
              </a:xfrm>
              <a:prstGeom prst="rect">
                <a:avLst/>
              </a:prstGeom>
              <a:blipFill>
                <a:blip r:embed="rId3"/>
                <a:stretch>
                  <a:fillRect l="-3784" t="-868" r="-2703" b="-45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5551200" y="3822923"/>
            <a:ext cx="19050" cy="18383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4640263" y="3812400"/>
            <a:ext cx="9017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625975" y="656692"/>
            <a:ext cx="355600" cy="5437189"/>
            <a:chOff x="2928" y="960"/>
            <a:chExt cx="224" cy="3425"/>
          </a:xfrm>
        </p:grpSpPr>
        <p:sp>
          <p:nvSpPr>
            <p:cNvPr id="23594" name="Line 9"/>
            <p:cNvSpPr>
              <a:spLocks noChangeShapeType="1"/>
            </p:cNvSpPr>
            <p:nvPr/>
          </p:nvSpPr>
          <p:spPr bwMode="auto">
            <a:xfrm>
              <a:off x="2928" y="960"/>
              <a:ext cx="0" cy="3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595" name="Text Box 31"/>
            <p:cNvSpPr txBox="1">
              <a:spLocks noChangeArrowheads="1"/>
            </p:cNvSpPr>
            <p:nvPr/>
          </p:nvSpPr>
          <p:spPr bwMode="auto">
            <a:xfrm>
              <a:off x="2985" y="3371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96" name="Text Box 33"/>
            <p:cNvSpPr txBox="1">
              <a:spLocks noChangeArrowheads="1"/>
            </p:cNvSpPr>
            <p:nvPr/>
          </p:nvSpPr>
          <p:spPr bwMode="auto">
            <a:xfrm>
              <a:off x="2940" y="409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3597" name="Text Box 34"/>
            <p:cNvSpPr txBox="1">
              <a:spLocks noChangeArrowheads="1"/>
            </p:cNvSpPr>
            <p:nvPr/>
          </p:nvSpPr>
          <p:spPr bwMode="auto">
            <a:xfrm>
              <a:off x="2977" y="2791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598" name="Text Box 35"/>
            <p:cNvSpPr txBox="1">
              <a:spLocks noChangeArrowheads="1"/>
            </p:cNvSpPr>
            <p:nvPr/>
          </p:nvSpPr>
          <p:spPr bwMode="auto">
            <a:xfrm>
              <a:off x="2977" y="2224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3599" name="Text Box 36"/>
            <p:cNvSpPr txBox="1">
              <a:spLocks noChangeArrowheads="1"/>
            </p:cNvSpPr>
            <p:nvPr/>
          </p:nvSpPr>
          <p:spPr bwMode="auto">
            <a:xfrm>
              <a:off x="2985" y="1658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latin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42021" name="Line 37"/>
          <p:cNvSpPr>
            <a:spLocks noChangeShapeType="1"/>
          </p:cNvSpPr>
          <p:nvPr/>
        </p:nvSpPr>
        <p:spPr bwMode="auto">
          <a:xfrm flipV="1">
            <a:off x="4644000" y="1983600"/>
            <a:ext cx="1831975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 flipV="1">
            <a:off x="6472800" y="1983600"/>
            <a:ext cx="0" cy="3657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2023" name="Oval 39"/>
          <p:cNvSpPr>
            <a:spLocks noChangeArrowheads="1"/>
          </p:cNvSpPr>
          <p:nvPr/>
        </p:nvSpPr>
        <p:spPr bwMode="auto">
          <a:xfrm>
            <a:off x="6390000" y="189652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1439106" y="5625574"/>
            <a:ext cx="7315200" cy="465138"/>
            <a:chOff x="701" y="3816"/>
            <a:chExt cx="4608" cy="293"/>
          </a:xfrm>
        </p:grpSpPr>
        <p:sp>
          <p:nvSpPr>
            <p:cNvPr id="23587" name="Line 43"/>
            <p:cNvSpPr>
              <a:spLocks noChangeShapeType="1"/>
            </p:cNvSpPr>
            <p:nvPr/>
          </p:nvSpPr>
          <p:spPr bwMode="auto">
            <a:xfrm>
              <a:off x="701" y="3840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3588" name="Text Box 74"/>
            <p:cNvSpPr txBox="1">
              <a:spLocks noChangeArrowheads="1"/>
            </p:cNvSpPr>
            <p:nvPr/>
          </p:nvSpPr>
          <p:spPr bwMode="auto">
            <a:xfrm>
              <a:off x="3237" y="3821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3589" name="Text Box 75"/>
            <p:cNvSpPr txBox="1">
              <a:spLocks noChangeArrowheads="1"/>
            </p:cNvSpPr>
            <p:nvPr/>
          </p:nvSpPr>
          <p:spPr bwMode="auto">
            <a:xfrm>
              <a:off x="3804" y="3817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>
                  <a:latin typeface="Times New Roman" panose="02020603050405020304" pitchFamily="18" charset="0"/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994" y="3817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alt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s-ES_tradnl" altLang="es-MX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590" name="Text 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94" y="3817"/>
                  <a:ext cx="336" cy="288"/>
                </a:xfrm>
                <a:prstGeom prst="rect">
                  <a:avLst/>
                </a:prstGeom>
                <a:blipFill>
                  <a:blip r:embed="rId4"/>
                  <a:stretch>
                    <a:fillRect l="-4598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431" y="3816"/>
                  <a:ext cx="336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alt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s-ES_tradnl" altLang="es-MX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591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31" y="3816"/>
                  <a:ext cx="336" cy="291"/>
                </a:xfrm>
                <a:prstGeom prst="rect">
                  <a:avLst/>
                </a:prstGeom>
                <a:blipFill>
                  <a:blip r:embed="rId5"/>
                  <a:stretch>
                    <a:fillRect l="-3409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9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901" y="3816"/>
                  <a:ext cx="288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PE" altLang="es-MX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MX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es-ES_tradnl" altLang="es-MX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592" name="Text 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1" y="3816"/>
                  <a:ext cx="288" cy="291"/>
                </a:xfrm>
                <a:prstGeom prst="rect">
                  <a:avLst/>
                </a:prstGeom>
                <a:blipFill>
                  <a:blip r:embed="rId6"/>
                  <a:stretch>
                    <a:fillRect l="-13333" r="-8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s-P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93" name="Text Box 79"/>
            <p:cNvSpPr txBox="1">
              <a:spLocks noChangeArrowheads="1"/>
            </p:cNvSpPr>
            <p:nvPr/>
          </p:nvSpPr>
          <p:spPr bwMode="auto">
            <a:xfrm>
              <a:off x="4371" y="3817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2064" name="Line 80"/>
          <p:cNvSpPr>
            <a:spLocks noChangeShapeType="1"/>
          </p:cNvSpPr>
          <p:nvPr/>
        </p:nvSpPr>
        <p:spPr bwMode="auto">
          <a:xfrm flipH="1">
            <a:off x="3726000" y="5184000"/>
            <a:ext cx="0" cy="46831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2065" name="Line 81"/>
          <p:cNvSpPr>
            <a:spLocks noChangeShapeType="1"/>
          </p:cNvSpPr>
          <p:nvPr/>
        </p:nvSpPr>
        <p:spPr bwMode="auto">
          <a:xfrm>
            <a:off x="3722400" y="5173129"/>
            <a:ext cx="900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2066" name="Oval 82"/>
          <p:cNvSpPr>
            <a:spLocks noChangeArrowheads="1"/>
          </p:cNvSpPr>
          <p:nvPr/>
        </p:nvSpPr>
        <p:spPr bwMode="auto">
          <a:xfrm>
            <a:off x="3654000" y="507946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42067" name="Line 83"/>
          <p:cNvSpPr>
            <a:spLocks noChangeShapeType="1"/>
          </p:cNvSpPr>
          <p:nvPr/>
        </p:nvSpPr>
        <p:spPr bwMode="auto">
          <a:xfrm flipV="1">
            <a:off x="2815200" y="5410800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2068" name="Line 84"/>
          <p:cNvSpPr>
            <a:spLocks noChangeShapeType="1"/>
          </p:cNvSpPr>
          <p:nvPr/>
        </p:nvSpPr>
        <p:spPr bwMode="auto">
          <a:xfrm flipH="1">
            <a:off x="2800800" y="5401729"/>
            <a:ext cx="1828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42069" name="Oval 85"/>
          <p:cNvSpPr>
            <a:spLocks noChangeArrowheads="1"/>
          </p:cNvSpPr>
          <p:nvPr/>
        </p:nvSpPr>
        <p:spPr bwMode="auto">
          <a:xfrm>
            <a:off x="2743200" y="532552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p:sp>
        <p:nvSpPr>
          <p:cNvPr id="88" name="Text Box 79"/>
          <p:cNvSpPr txBox="1">
            <a:spLocks noChangeArrowheads="1"/>
          </p:cNvSpPr>
          <p:nvPr/>
        </p:nvSpPr>
        <p:spPr bwMode="auto">
          <a:xfrm>
            <a:off x="4284663" y="656692"/>
            <a:ext cx="22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MX" sz="2400" i="1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9" name="Text Box 79"/>
          <p:cNvSpPr txBox="1">
            <a:spLocks noChangeArrowheads="1"/>
          </p:cNvSpPr>
          <p:nvPr/>
        </p:nvSpPr>
        <p:spPr bwMode="auto">
          <a:xfrm>
            <a:off x="8424863" y="5120742"/>
            <a:ext cx="228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MX" sz="2400" i="1">
                <a:latin typeface="Times New Roman" panose="02020603050405020304" pitchFamily="18" charset="0"/>
              </a:rPr>
              <a:t>x</a:t>
            </a:r>
            <a:endParaRPr lang="es-ES_tradnl" altLang="es-MX" sz="2400">
              <a:latin typeface="Times New Roman" panose="02020603050405020304" pitchFamily="18" charset="0"/>
            </a:endParaRPr>
          </a:p>
        </p:txBody>
      </p:sp>
      <p:sp>
        <p:nvSpPr>
          <p:cNvPr id="90" name="Oval 32"/>
          <p:cNvSpPr>
            <a:spLocks noChangeArrowheads="1"/>
          </p:cNvSpPr>
          <p:nvPr/>
        </p:nvSpPr>
        <p:spPr bwMode="auto">
          <a:xfrm>
            <a:off x="4543200" y="4647667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36 CuadroTexto"/>
              <p:cNvSpPr txBox="1">
                <a:spLocks noChangeArrowheads="1"/>
              </p:cNvSpPr>
              <p:nvPr/>
            </p:nvSpPr>
            <p:spPr bwMode="auto">
              <a:xfrm>
                <a:off x="4057650" y="4322229"/>
                <a:ext cx="684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MX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MX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PE" altLang="es-MX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MX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MX" altLang="es-MX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36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650" y="4322229"/>
                <a:ext cx="684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37 CuadroTexto"/>
              <p:cNvSpPr txBox="1">
                <a:spLocks noChangeArrowheads="1"/>
              </p:cNvSpPr>
              <p:nvPr/>
            </p:nvSpPr>
            <p:spPr bwMode="auto">
              <a:xfrm>
                <a:off x="5580184" y="3600000"/>
                <a:ext cx="6480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MX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MX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PE" altLang="es-MX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MX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MX" altLang="es-MX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37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84" y="3600000"/>
                <a:ext cx="648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39 Flecha arriba"/>
          <p:cNvSpPr/>
          <p:nvPr/>
        </p:nvSpPr>
        <p:spPr>
          <a:xfrm flipV="1">
            <a:off x="4284000" y="4144132"/>
            <a:ext cx="44450" cy="227012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41" name="40 CuadroTexto"/>
          <p:cNvSpPr txBox="1">
            <a:spLocks noChangeArrowheads="1"/>
          </p:cNvSpPr>
          <p:nvPr/>
        </p:nvSpPr>
        <p:spPr bwMode="auto">
          <a:xfrm>
            <a:off x="4158000" y="37800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42" name="41 Flecha arriba"/>
          <p:cNvSpPr/>
          <p:nvPr/>
        </p:nvSpPr>
        <p:spPr>
          <a:xfrm>
            <a:off x="5803200" y="3942000"/>
            <a:ext cx="46037" cy="228600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43" name="42 CuadroTexto"/>
          <p:cNvSpPr txBox="1">
            <a:spLocks noChangeArrowheads="1"/>
          </p:cNvSpPr>
          <p:nvPr/>
        </p:nvSpPr>
        <p:spPr bwMode="auto">
          <a:xfrm>
            <a:off x="5670000" y="4139232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4" name="43 Flecha arriba"/>
          <p:cNvSpPr/>
          <p:nvPr/>
        </p:nvSpPr>
        <p:spPr>
          <a:xfrm flipV="1">
            <a:off x="4500000" y="4143600"/>
            <a:ext cx="46038" cy="225425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45" name="44 CuadroTexto"/>
          <p:cNvSpPr txBox="1">
            <a:spLocks noChangeArrowheads="1"/>
          </p:cNvSpPr>
          <p:nvPr/>
        </p:nvSpPr>
        <p:spPr bwMode="auto">
          <a:xfrm>
            <a:off x="4308475" y="3780000"/>
            <a:ext cx="562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altLang="es-MX" sz="1800" dirty="0">
                <a:solidFill>
                  <a:srgbClr val="FF0000"/>
                </a:solidFill>
                <a:latin typeface="Bodoni MT Poster Compressed" panose="02070706080601050204" pitchFamily="18" charset="0"/>
                <a:cs typeface="Times New Roman" panose="02020603050405020304" pitchFamily="18" charset="0"/>
              </a:rPr>
              <a:t> </a:t>
            </a:r>
            <a:r>
              <a:rPr lang="es-MX" alt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7" name="46 CuadroTexto"/>
          <p:cNvSpPr txBox="1">
            <a:spLocks noChangeArrowheads="1"/>
          </p:cNvSpPr>
          <p:nvPr/>
        </p:nvSpPr>
        <p:spPr bwMode="auto">
          <a:xfrm>
            <a:off x="5803900" y="4139232"/>
            <a:ext cx="562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altLang="es-MX" sz="1800" dirty="0">
                <a:solidFill>
                  <a:srgbClr val="FF0000"/>
                </a:solidFill>
                <a:latin typeface="Bodoni MT Poster Compressed" panose="02070706080601050204" pitchFamily="18" charset="0"/>
                <a:cs typeface="Times New Roman" panose="02020603050405020304" pitchFamily="18" charset="0"/>
              </a:rPr>
              <a:t> </a:t>
            </a:r>
            <a:r>
              <a:rPr lang="es-MX" alt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MX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MX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8" name="47 Flecha arriba"/>
          <p:cNvSpPr/>
          <p:nvPr/>
        </p:nvSpPr>
        <p:spPr>
          <a:xfrm>
            <a:off x="6030000" y="3942000"/>
            <a:ext cx="46037" cy="227013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50" name="6 Marcador de pie de página">
            <a:extLst>
              <a:ext uri="{FF2B5EF4-FFF2-40B4-BE49-F238E27FC236}">
                <a16:creationId xmlns:a16="http://schemas.microsoft.com/office/drawing/2014/main" id="{93E83180-3AEA-4555-9746-9725B6E4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51" name="25 Marcador de número de diapositiva">
            <a:extLst>
              <a:ext uri="{FF2B5EF4-FFF2-40B4-BE49-F238E27FC236}">
                <a16:creationId xmlns:a16="http://schemas.microsoft.com/office/drawing/2014/main" id="{F70A0C50-C53D-4AD5-AB4D-4F1EE4D4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5472113" y="3718979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7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withGroup">
                            <p:stCondLst>
                              <p:cond delay="8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with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withGroup">
                            <p:stCondLst>
                              <p:cond delay="9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withGroup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nimBg="1"/>
      <p:bldP spid="41987" grpId="0"/>
      <p:bldP spid="41990" grpId="0" animBg="1"/>
      <p:bldP spid="41991" grpId="0" animBg="1"/>
      <p:bldP spid="42021" grpId="0" animBg="1"/>
      <p:bldP spid="42022" grpId="0" animBg="1"/>
      <p:bldP spid="42023" grpId="0" animBg="1"/>
      <p:bldP spid="42064" grpId="0" animBg="1"/>
      <p:bldP spid="42065" grpId="0" animBg="1"/>
      <p:bldP spid="42066" grpId="0" animBg="1"/>
      <p:bldP spid="42067" grpId="0" animBg="1"/>
      <p:bldP spid="42068" grpId="0" animBg="1"/>
      <p:bldP spid="42069" grpId="0" animBg="1"/>
      <p:bldP spid="88" grpId="0"/>
      <p:bldP spid="89" grpId="0"/>
      <p:bldP spid="90" grpId="0" animBg="1"/>
      <p:bldP spid="37" grpId="0"/>
      <p:bldP spid="38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47" grpId="0"/>
      <p:bldP spid="48" grpId="0" animBg="1"/>
      <p:bldP spid="4198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18" name="Freeform 86"/>
          <p:cNvSpPr>
            <a:spLocks/>
          </p:cNvSpPr>
          <p:nvPr/>
        </p:nvSpPr>
        <p:spPr bwMode="auto">
          <a:xfrm flipH="1">
            <a:off x="1993889" y="1465237"/>
            <a:ext cx="5553337" cy="4391280"/>
          </a:xfrm>
          <a:custGeom>
            <a:avLst/>
            <a:gdLst>
              <a:gd name="T0" fmla="*/ 0 w 3408"/>
              <a:gd name="T1" fmla="*/ 2147483646 h 2976"/>
              <a:gd name="T2" fmla="*/ 2147483646 w 3408"/>
              <a:gd name="T3" fmla="*/ 2147483646 h 2976"/>
              <a:gd name="T4" fmla="*/ 2147483646 w 3408"/>
              <a:gd name="T5" fmla="*/ 2147483646 h 2976"/>
              <a:gd name="T6" fmla="*/ 2147483646 w 3408"/>
              <a:gd name="T7" fmla="*/ 2147483646 h 2976"/>
              <a:gd name="T8" fmla="*/ 2147483646 w 3408"/>
              <a:gd name="T9" fmla="*/ 2147483646 h 2976"/>
              <a:gd name="T10" fmla="*/ 2147483646 w 3408"/>
              <a:gd name="T11" fmla="*/ 2147483646 h 2976"/>
              <a:gd name="T12" fmla="*/ 2147483646 w 3408"/>
              <a:gd name="T13" fmla="*/ 0 h 29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08"/>
              <a:gd name="T22" fmla="*/ 0 h 2976"/>
              <a:gd name="T23" fmla="*/ 3408 w 3408"/>
              <a:gd name="T24" fmla="*/ 2976 h 2976"/>
              <a:gd name="connsiteX0" fmla="*/ 0 w 10423"/>
              <a:gd name="connsiteY0" fmla="*/ 9940 h 9940"/>
              <a:gd name="connsiteX1" fmla="*/ 2958 w 10423"/>
              <a:gd name="connsiteY1" fmla="*/ 9677 h 9940"/>
              <a:gd name="connsiteX2" fmla="*/ 4648 w 10423"/>
              <a:gd name="connsiteY2" fmla="*/ 9194 h 9940"/>
              <a:gd name="connsiteX3" fmla="*/ 6338 w 10423"/>
              <a:gd name="connsiteY3" fmla="*/ 8226 h 9940"/>
              <a:gd name="connsiteX4" fmla="*/ 8029 w 10423"/>
              <a:gd name="connsiteY4" fmla="*/ 6290 h 9940"/>
              <a:gd name="connsiteX5" fmla="*/ 9719 w 10423"/>
              <a:gd name="connsiteY5" fmla="*/ 2419 h 9940"/>
              <a:gd name="connsiteX6" fmla="*/ 10423 w 10423"/>
              <a:gd name="connsiteY6" fmla="*/ 0 h 9940"/>
              <a:gd name="connsiteX0" fmla="*/ 0 w 10000"/>
              <a:gd name="connsiteY0" fmla="*/ 10000 h 10000"/>
              <a:gd name="connsiteX1" fmla="*/ 2838 w 10000"/>
              <a:gd name="connsiteY1" fmla="*/ 9735 h 10000"/>
              <a:gd name="connsiteX2" fmla="*/ 4459 w 10000"/>
              <a:gd name="connsiteY2" fmla="*/ 9249 h 10000"/>
              <a:gd name="connsiteX3" fmla="*/ 6081 w 10000"/>
              <a:gd name="connsiteY3" fmla="*/ 8276 h 10000"/>
              <a:gd name="connsiteX4" fmla="*/ 7703 w 10000"/>
              <a:gd name="connsiteY4" fmla="*/ 6328 h 10000"/>
              <a:gd name="connsiteX5" fmla="*/ 9325 w 10000"/>
              <a:gd name="connsiteY5" fmla="*/ 2434 h 10000"/>
              <a:gd name="connsiteX6" fmla="*/ 10000 w 10000"/>
              <a:gd name="connsiteY6" fmla="*/ 0 h 10000"/>
              <a:gd name="connsiteX0" fmla="*/ 0 w 9848"/>
              <a:gd name="connsiteY0" fmla="*/ 9351 h 9351"/>
              <a:gd name="connsiteX1" fmla="*/ 2838 w 9848"/>
              <a:gd name="connsiteY1" fmla="*/ 9086 h 9351"/>
              <a:gd name="connsiteX2" fmla="*/ 4459 w 9848"/>
              <a:gd name="connsiteY2" fmla="*/ 8600 h 9351"/>
              <a:gd name="connsiteX3" fmla="*/ 6081 w 9848"/>
              <a:gd name="connsiteY3" fmla="*/ 7627 h 9351"/>
              <a:gd name="connsiteX4" fmla="*/ 7703 w 9848"/>
              <a:gd name="connsiteY4" fmla="*/ 5679 h 9351"/>
              <a:gd name="connsiteX5" fmla="*/ 9325 w 9848"/>
              <a:gd name="connsiteY5" fmla="*/ 1785 h 9351"/>
              <a:gd name="connsiteX6" fmla="*/ 9848 w 9848"/>
              <a:gd name="connsiteY6" fmla="*/ 0 h 9351"/>
              <a:gd name="connsiteX0" fmla="*/ 0 w 10000"/>
              <a:gd name="connsiteY0" fmla="*/ 10000 h 10000"/>
              <a:gd name="connsiteX1" fmla="*/ 2882 w 10000"/>
              <a:gd name="connsiteY1" fmla="*/ 9717 h 10000"/>
              <a:gd name="connsiteX2" fmla="*/ 4528 w 10000"/>
              <a:gd name="connsiteY2" fmla="*/ 9197 h 10000"/>
              <a:gd name="connsiteX3" fmla="*/ 6175 w 10000"/>
              <a:gd name="connsiteY3" fmla="*/ 8156 h 10000"/>
              <a:gd name="connsiteX4" fmla="*/ 7822 w 10000"/>
              <a:gd name="connsiteY4" fmla="*/ 6073 h 10000"/>
              <a:gd name="connsiteX5" fmla="*/ 9469 w 10000"/>
              <a:gd name="connsiteY5" fmla="*/ 1909 h 10000"/>
              <a:gd name="connsiteX6" fmla="*/ 10000 w 10000"/>
              <a:gd name="connsiteY6" fmla="*/ 0 h 10000"/>
              <a:gd name="connsiteX0" fmla="*/ 0 w 10000"/>
              <a:gd name="connsiteY0" fmla="*/ 10000 h 10000"/>
              <a:gd name="connsiteX1" fmla="*/ 2882 w 10000"/>
              <a:gd name="connsiteY1" fmla="*/ 9717 h 10000"/>
              <a:gd name="connsiteX2" fmla="*/ 4528 w 10000"/>
              <a:gd name="connsiteY2" fmla="*/ 9197 h 10000"/>
              <a:gd name="connsiteX3" fmla="*/ 6175 w 10000"/>
              <a:gd name="connsiteY3" fmla="*/ 8156 h 10000"/>
              <a:gd name="connsiteX4" fmla="*/ 7822 w 10000"/>
              <a:gd name="connsiteY4" fmla="*/ 6073 h 10000"/>
              <a:gd name="connsiteX5" fmla="*/ 9469 w 10000"/>
              <a:gd name="connsiteY5" fmla="*/ 1909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892" y="9985"/>
                  <a:pt x="2126" y="9850"/>
                  <a:pt x="2882" y="9717"/>
                </a:cubicBezTo>
                <a:cubicBezTo>
                  <a:pt x="3637" y="9584"/>
                  <a:pt x="3979" y="9457"/>
                  <a:pt x="4528" y="9197"/>
                </a:cubicBezTo>
                <a:cubicBezTo>
                  <a:pt x="5077" y="8937"/>
                  <a:pt x="5627" y="8677"/>
                  <a:pt x="6175" y="8156"/>
                </a:cubicBezTo>
                <a:cubicBezTo>
                  <a:pt x="6724" y="7636"/>
                  <a:pt x="7273" y="7115"/>
                  <a:pt x="7822" y="6073"/>
                </a:cubicBezTo>
                <a:cubicBezTo>
                  <a:pt x="8370" y="5033"/>
                  <a:pt x="9080" y="3037"/>
                  <a:pt x="9469" y="1909"/>
                </a:cubicBezTo>
                <a:cubicBezTo>
                  <a:pt x="9806" y="759"/>
                  <a:pt x="9817" y="737"/>
                  <a:pt x="10000" y="0"/>
                </a:cubicBezTo>
              </a:path>
            </a:pathLst>
          </a:custGeom>
          <a:noFill/>
          <a:ln w="12700" cap="flat" cmpd="sng">
            <a:solidFill>
              <a:srgbClr val="339933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00AE059-D516-4CC7-BCC7-68956C04D03B}"/>
              </a:ext>
            </a:extLst>
          </p:cNvPr>
          <p:cNvGrpSpPr/>
          <p:nvPr/>
        </p:nvGrpSpPr>
        <p:grpSpPr>
          <a:xfrm>
            <a:off x="4082400" y="1371600"/>
            <a:ext cx="357838" cy="5334000"/>
            <a:chOff x="4082400" y="1371600"/>
            <a:chExt cx="357838" cy="5334000"/>
          </a:xfrm>
        </p:grpSpPr>
        <p:sp>
          <p:nvSpPr>
            <p:cNvPr id="25641" name="Line 14"/>
            <p:cNvSpPr>
              <a:spLocks noChangeShapeType="1"/>
            </p:cNvSpPr>
            <p:nvPr/>
          </p:nvSpPr>
          <p:spPr bwMode="auto">
            <a:xfrm flipH="1">
              <a:off x="4114800" y="1371600"/>
              <a:ext cx="0" cy="5334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 dirty="0"/>
            </a:p>
          </p:txBody>
        </p:sp>
        <p:sp>
          <p:nvSpPr>
            <p:cNvPr id="25643" name="Text Box 64"/>
            <p:cNvSpPr txBox="1">
              <a:spLocks noChangeArrowheads="1"/>
            </p:cNvSpPr>
            <p:nvPr/>
          </p:nvSpPr>
          <p:spPr bwMode="auto">
            <a:xfrm flipH="1">
              <a:off x="4211638" y="4808538"/>
              <a:ext cx="22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46" name="Text Box 67"/>
            <p:cNvSpPr txBox="1">
              <a:spLocks noChangeArrowheads="1"/>
            </p:cNvSpPr>
            <p:nvPr/>
          </p:nvSpPr>
          <p:spPr bwMode="auto">
            <a:xfrm flipH="1">
              <a:off x="4211638" y="3897313"/>
              <a:ext cx="22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48" name="Text Box 69"/>
            <p:cNvSpPr txBox="1">
              <a:spLocks noChangeArrowheads="1"/>
            </p:cNvSpPr>
            <p:nvPr/>
          </p:nvSpPr>
          <p:spPr bwMode="auto">
            <a:xfrm flipH="1">
              <a:off x="4211638" y="2995613"/>
              <a:ext cx="22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5649" name="Text Box 70"/>
            <p:cNvSpPr txBox="1">
              <a:spLocks noChangeArrowheads="1"/>
            </p:cNvSpPr>
            <p:nvPr/>
          </p:nvSpPr>
          <p:spPr bwMode="auto">
            <a:xfrm flipH="1">
              <a:off x="4211638" y="2057400"/>
              <a:ext cx="22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4123" name="AutoShape 91"/>
            <p:cNvSpPr>
              <a:spLocks noChangeArrowheads="1"/>
            </p:cNvSpPr>
            <p:nvPr/>
          </p:nvSpPr>
          <p:spPr bwMode="auto">
            <a:xfrm flipV="1">
              <a:off x="4082400" y="3181350"/>
              <a:ext cx="68263" cy="68263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8" name="AutoShape 91"/>
            <p:cNvSpPr>
              <a:spLocks noChangeArrowheads="1"/>
            </p:cNvSpPr>
            <p:nvPr/>
          </p:nvSpPr>
          <p:spPr bwMode="auto">
            <a:xfrm flipV="1">
              <a:off x="4082400" y="4086000"/>
              <a:ext cx="68263" cy="6826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89" name="AutoShape 91"/>
            <p:cNvSpPr>
              <a:spLocks noChangeArrowheads="1"/>
            </p:cNvSpPr>
            <p:nvPr/>
          </p:nvSpPr>
          <p:spPr bwMode="auto">
            <a:xfrm flipV="1">
              <a:off x="4082400" y="2250000"/>
              <a:ext cx="68263" cy="68263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25644" name="Oval 65"/>
          <p:cNvSpPr>
            <a:spLocks noChangeArrowheads="1"/>
          </p:cNvSpPr>
          <p:nvPr/>
        </p:nvSpPr>
        <p:spPr bwMode="auto">
          <a:xfrm flipH="1">
            <a:off x="4038600" y="4953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Text Box 2"/>
              <p:cNvSpPr txBox="1">
                <a:spLocks noChangeArrowheads="1"/>
              </p:cNvSpPr>
              <p:nvPr/>
            </p:nvSpPr>
            <p:spPr bwMode="auto">
              <a:xfrm>
                <a:off x="5004424" y="790901"/>
                <a:ext cx="3384000" cy="32304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es-ES_tradnl" altLang="es-MX" sz="2800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Función decreciente: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buFontTx/>
                  <a:buNone/>
                </a:pPr>
                <a:r>
                  <a:rPr lang="es-ES_tradnl" altLang="es-MX" sz="2400" dirty="0">
                    <a:latin typeface="Times New Roman" panose="02020603050405020304" pitchFamily="18" charset="0"/>
                  </a:rPr>
                  <a:t>Una función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f</a:t>
                </a:r>
                <a:r>
                  <a:rPr lang="es-ES_tradnl" altLang="es-MX" sz="2400" i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es decreciente</a:t>
                </a:r>
                <a:r>
                  <a:rPr lang="es-ES_tradnl" altLang="es-MX" sz="2400" i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en un intervalo 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, si para cada par de valores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a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; </a:t>
                </a:r>
                <a:r>
                  <a:rPr lang="es-ES_tradnl" altLang="es-MX" sz="2400" i="1" dirty="0">
                    <a:latin typeface="Times New Roman" panose="02020603050405020304" pitchFamily="18" charset="0"/>
                  </a:rPr>
                  <a:t>b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 de </a:t>
                </a:r>
                <a:r>
                  <a:rPr lang="es-ES_tradnl" altLang="es-MX" sz="2400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s-ES_tradnl" altLang="es-MX" sz="2400" dirty="0">
                    <a:latin typeface="Times New Roman" panose="02020603050405020304" pitchFamily="18" charset="0"/>
                  </a:rPr>
                  <a:t>, donde </a:t>
                </a:r>
                <a14:m>
                  <m:oMath xmlns:m="http://schemas.openxmlformats.org/officeDocument/2006/math"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s-PE" altLang="es-MX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s-PE" altLang="es-MX" sz="2400" b="0" i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s-ES_tradnl" altLang="es-MX" sz="2400" dirty="0">
                    <a:latin typeface="Times New Roman" panose="02020603050405020304" pitchFamily="18" charset="0"/>
                  </a:rPr>
                  <a:t>entonces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s-PE" altLang="es-MX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s-PE" altLang="es-MX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E" altLang="es-MX" sz="24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PE" altLang="es-MX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PE" altLang="es-MX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MX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_tradnl" altLang="es-MX" sz="2400" dirty="0">
                    <a:latin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03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424" y="790901"/>
                <a:ext cx="3384000" cy="3230436"/>
              </a:xfrm>
              <a:prstGeom prst="rect">
                <a:avLst/>
              </a:prstGeom>
              <a:blipFill>
                <a:blip r:embed="rId3"/>
                <a:stretch>
                  <a:fillRect l="-3784" t="-755" r="-2703" b="-377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56" name="Line 6"/>
          <p:cNvSpPr>
            <a:spLocks noChangeShapeType="1"/>
          </p:cNvSpPr>
          <p:nvPr/>
        </p:nvSpPr>
        <p:spPr bwMode="auto">
          <a:xfrm flipH="1">
            <a:off x="3189548" y="4113213"/>
            <a:ext cx="3175" cy="18303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57" name="Line 7"/>
          <p:cNvSpPr>
            <a:spLocks noChangeShapeType="1"/>
          </p:cNvSpPr>
          <p:nvPr/>
        </p:nvSpPr>
        <p:spPr bwMode="auto">
          <a:xfrm flipH="1" flipV="1">
            <a:off x="3192723" y="4113213"/>
            <a:ext cx="947737" cy="15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54" name="Line 10"/>
          <p:cNvSpPr>
            <a:spLocks noChangeShapeType="1"/>
          </p:cNvSpPr>
          <p:nvPr/>
        </p:nvSpPr>
        <p:spPr bwMode="auto">
          <a:xfrm flipH="1">
            <a:off x="2362200" y="2286000"/>
            <a:ext cx="17526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55" name="Line 11"/>
          <p:cNvSpPr>
            <a:spLocks noChangeShapeType="1"/>
          </p:cNvSpPr>
          <p:nvPr/>
        </p:nvSpPr>
        <p:spPr bwMode="auto">
          <a:xfrm flipH="1" flipV="1">
            <a:off x="2286000" y="2286000"/>
            <a:ext cx="0" cy="3657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39" name="Line 76"/>
          <p:cNvSpPr>
            <a:spLocks noChangeShapeType="1"/>
          </p:cNvSpPr>
          <p:nvPr/>
        </p:nvSpPr>
        <p:spPr bwMode="auto">
          <a:xfrm flipH="1">
            <a:off x="5029200" y="5508000"/>
            <a:ext cx="0" cy="432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40" name="Line 77"/>
          <p:cNvSpPr>
            <a:spLocks noChangeShapeType="1"/>
          </p:cNvSpPr>
          <p:nvPr/>
        </p:nvSpPr>
        <p:spPr bwMode="auto">
          <a:xfrm flipH="1">
            <a:off x="4114800" y="5508000"/>
            <a:ext cx="914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36" name="Line 83"/>
          <p:cNvSpPr>
            <a:spLocks noChangeShapeType="1"/>
          </p:cNvSpPr>
          <p:nvPr/>
        </p:nvSpPr>
        <p:spPr bwMode="auto">
          <a:xfrm flipH="1" flipV="1">
            <a:off x="5943600" y="5733256"/>
            <a:ext cx="1588" cy="21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sp>
        <p:nvSpPr>
          <p:cNvPr id="25637" name="Line 84"/>
          <p:cNvSpPr>
            <a:spLocks noChangeShapeType="1"/>
          </p:cNvSpPr>
          <p:nvPr/>
        </p:nvSpPr>
        <p:spPr bwMode="auto">
          <a:xfrm>
            <a:off x="4114800" y="5733256"/>
            <a:ext cx="1828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PE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36CD53B-11DA-4961-AC42-F51310EBD191}"/>
              </a:ext>
            </a:extLst>
          </p:cNvPr>
          <p:cNvGrpSpPr/>
          <p:nvPr/>
        </p:nvGrpSpPr>
        <p:grpSpPr>
          <a:xfrm>
            <a:off x="304800" y="5911200"/>
            <a:ext cx="7315200" cy="565800"/>
            <a:chOff x="304800" y="5911200"/>
            <a:chExt cx="7315200" cy="565800"/>
          </a:xfrm>
        </p:grpSpPr>
        <p:sp>
          <p:nvSpPr>
            <p:cNvPr id="44040" name="Text Box 8"/>
            <p:cNvSpPr txBox="1">
              <a:spLocks noChangeArrowheads="1"/>
            </p:cNvSpPr>
            <p:nvPr/>
          </p:nvSpPr>
          <p:spPr bwMode="auto">
            <a:xfrm flipH="1">
              <a:off x="4083050" y="60198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5642" name="Line 15"/>
            <p:cNvSpPr>
              <a:spLocks noChangeShapeType="1"/>
            </p:cNvSpPr>
            <p:nvPr/>
          </p:nvSpPr>
          <p:spPr bwMode="auto">
            <a:xfrm flipH="1">
              <a:off x="304800" y="5943600"/>
              <a:ext cx="731520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25645" name="Text Box 66"/>
            <p:cNvSpPr txBox="1">
              <a:spLocks noChangeArrowheads="1"/>
            </p:cNvSpPr>
            <p:nvPr/>
          </p:nvSpPr>
          <p:spPr bwMode="auto">
            <a:xfrm flipH="1">
              <a:off x="4919663" y="6019800"/>
              <a:ext cx="22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647" name="Text Box 68"/>
            <p:cNvSpPr txBox="1">
              <a:spLocks noChangeArrowheads="1"/>
            </p:cNvSpPr>
            <p:nvPr/>
          </p:nvSpPr>
          <p:spPr bwMode="auto">
            <a:xfrm flipH="1">
              <a:off x="5832475" y="6019800"/>
              <a:ext cx="22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5650" name="Text Box 71"/>
            <p:cNvSpPr txBox="1">
              <a:spLocks noChangeArrowheads="1"/>
            </p:cNvSpPr>
            <p:nvPr/>
          </p:nvSpPr>
          <p:spPr bwMode="auto">
            <a:xfrm flipH="1">
              <a:off x="2933700" y="6019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5651" name="Text Box 72"/>
            <p:cNvSpPr txBox="1">
              <a:spLocks noChangeArrowheads="1"/>
            </p:cNvSpPr>
            <p:nvPr/>
          </p:nvSpPr>
          <p:spPr bwMode="auto">
            <a:xfrm flipH="1">
              <a:off x="2016125" y="6019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25652" name="Text Box 73"/>
            <p:cNvSpPr txBox="1">
              <a:spLocks noChangeArrowheads="1"/>
            </p:cNvSpPr>
            <p:nvPr/>
          </p:nvSpPr>
          <p:spPr bwMode="auto">
            <a:xfrm flipH="1">
              <a:off x="1173163" y="6019800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-3</a:t>
              </a:r>
            </a:p>
          </p:txBody>
        </p:sp>
        <p:sp>
          <p:nvSpPr>
            <p:cNvPr id="25653" name="Text Box 74"/>
            <p:cNvSpPr txBox="1">
              <a:spLocks noChangeArrowheads="1"/>
            </p:cNvSpPr>
            <p:nvPr/>
          </p:nvSpPr>
          <p:spPr bwMode="auto">
            <a:xfrm flipH="1">
              <a:off x="6659563" y="6019800"/>
              <a:ext cx="228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s-ES_tradnl" altLang="es-MX" sz="24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0" name="AutoShape 91"/>
            <p:cNvSpPr>
              <a:spLocks noChangeArrowheads="1"/>
            </p:cNvSpPr>
            <p:nvPr/>
          </p:nvSpPr>
          <p:spPr bwMode="auto">
            <a:xfrm flipV="1">
              <a:off x="4996800" y="5911200"/>
              <a:ext cx="68262" cy="6826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1" name="AutoShape 91"/>
            <p:cNvSpPr>
              <a:spLocks noChangeArrowheads="1"/>
            </p:cNvSpPr>
            <p:nvPr/>
          </p:nvSpPr>
          <p:spPr bwMode="auto">
            <a:xfrm flipV="1">
              <a:off x="5911200" y="5911200"/>
              <a:ext cx="68262" cy="6826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2" name="AutoShape 91"/>
            <p:cNvSpPr>
              <a:spLocks noChangeArrowheads="1"/>
            </p:cNvSpPr>
            <p:nvPr/>
          </p:nvSpPr>
          <p:spPr bwMode="auto">
            <a:xfrm flipV="1">
              <a:off x="6735763" y="5911200"/>
              <a:ext cx="68262" cy="6826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3" name="AutoShape 91"/>
            <p:cNvSpPr>
              <a:spLocks noChangeArrowheads="1"/>
            </p:cNvSpPr>
            <p:nvPr/>
          </p:nvSpPr>
          <p:spPr bwMode="auto">
            <a:xfrm flipV="1">
              <a:off x="3157200" y="5911200"/>
              <a:ext cx="68262" cy="6826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4" name="AutoShape 91"/>
            <p:cNvSpPr>
              <a:spLocks noChangeArrowheads="1"/>
            </p:cNvSpPr>
            <p:nvPr/>
          </p:nvSpPr>
          <p:spPr bwMode="auto">
            <a:xfrm flipV="1">
              <a:off x="2250000" y="5911200"/>
              <a:ext cx="68263" cy="6826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  <p:sp>
          <p:nvSpPr>
            <p:cNvPr id="95" name="AutoShape 91"/>
            <p:cNvSpPr>
              <a:spLocks noChangeArrowheads="1"/>
            </p:cNvSpPr>
            <p:nvPr/>
          </p:nvSpPr>
          <p:spPr bwMode="auto">
            <a:xfrm flipV="1">
              <a:off x="1368425" y="5911200"/>
              <a:ext cx="68263" cy="68262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2147483646 w 21600"/>
                <a:gd name="T7" fmla="*/ 2147483646 h 21600"/>
                <a:gd name="T8" fmla="*/ 2147483646 w 21600"/>
                <a:gd name="T9" fmla="*/ 2147483646 h 21600"/>
                <a:gd name="T10" fmla="*/ 2147483646 w 21600"/>
                <a:gd name="T11" fmla="*/ 2147483646 h 21600"/>
                <a:gd name="T12" fmla="*/ 2147483646 w 21600"/>
                <a:gd name="T13" fmla="*/ 2147483646 h 21600"/>
                <a:gd name="T14" fmla="*/ 2147483646 w 21600"/>
                <a:gd name="T15" fmla="*/ 2147483646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3 w 21600"/>
                <a:gd name="T25" fmla="*/ 3163 h 21600"/>
                <a:gd name="T26" fmla="*/ 18437 w 21600"/>
                <a:gd name="T27" fmla="*/ 18437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PE"/>
            </a:p>
          </p:txBody>
        </p:sp>
      </p:grp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1436688" y="2057400"/>
            <a:ext cx="73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solidFill>
                  <a:srgbClr val="FF0000"/>
                </a:solidFill>
                <a:latin typeface="Arial" panose="020B0604020202020204" pitchFamily="34" charset="0"/>
              </a:rPr>
              <a:t>(-</a:t>
            </a:r>
            <a:r>
              <a:rPr lang="es-MX" altLang="es-MX" sz="1800" dirty="0">
                <a:latin typeface="Arial" panose="020B0604020202020204" pitchFamily="34" charset="0"/>
              </a:rPr>
              <a:t>2</a:t>
            </a:r>
            <a:r>
              <a:rPr lang="es-MX" altLang="es-MX" sz="1800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es-MX" altLang="es-MX" sz="1800" dirty="0">
                <a:latin typeface="Arial" panose="020B0604020202020204" pitchFamily="34" charset="0"/>
              </a:rPr>
              <a:t>4</a:t>
            </a:r>
            <a:r>
              <a:rPr lang="es-MX" altLang="es-MX" sz="18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46" name="45 CuadroTexto"/>
          <p:cNvSpPr txBox="1">
            <a:spLocks noChangeArrowheads="1"/>
          </p:cNvSpPr>
          <p:nvPr/>
        </p:nvSpPr>
        <p:spPr bwMode="auto">
          <a:xfrm>
            <a:off x="2465388" y="3854450"/>
            <a:ext cx="736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800" dirty="0">
                <a:solidFill>
                  <a:srgbClr val="FF0000"/>
                </a:solidFill>
                <a:latin typeface="Arial" panose="020B0604020202020204" pitchFamily="34" charset="0"/>
              </a:rPr>
              <a:t>(-</a:t>
            </a:r>
            <a:r>
              <a:rPr lang="es-MX" altLang="es-MX" sz="1800" dirty="0">
                <a:latin typeface="Arial" panose="020B0604020202020204" pitchFamily="34" charset="0"/>
              </a:rPr>
              <a:t>1</a:t>
            </a:r>
            <a:r>
              <a:rPr lang="es-MX" altLang="es-MX" sz="1800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  <a:r>
              <a:rPr lang="es-MX" altLang="es-MX" sz="1800" dirty="0">
                <a:latin typeface="Arial" panose="020B0604020202020204" pitchFamily="34" charset="0"/>
              </a:rPr>
              <a:t>2</a:t>
            </a:r>
            <a:r>
              <a:rPr lang="es-MX" altLang="es-MX" sz="18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8" name="7 Flecha arriba"/>
          <p:cNvSpPr/>
          <p:nvPr/>
        </p:nvSpPr>
        <p:spPr>
          <a:xfrm>
            <a:off x="1674000" y="2412000"/>
            <a:ext cx="46037" cy="179388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49" name="48 Flecha arriba"/>
          <p:cNvSpPr/>
          <p:nvPr/>
        </p:nvSpPr>
        <p:spPr>
          <a:xfrm>
            <a:off x="1908175" y="2412000"/>
            <a:ext cx="46038" cy="179388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1547664" y="255038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51 CuadroTexto"/>
          <p:cNvSpPr txBox="1">
            <a:spLocks noChangeArrowheads="1"/>
          </p:cNvSpPr>
          <p:nvPr/>
        </p:nvSpPr>
        <p:spPr bwMode="auto">
          <a:xfrm>
            <a:off x="2579775" y="4350586"/>
            <a:ext cx="287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3" name="52 CuadroTexto"/>
          <p:cNvSpPr txBox="1">
            <a:spLocks noChangeArrowheads="1"/>
          </p:cNvSpPr>
          <p:nvPr/>
        </p:nvSpPr>
        <p:spPr bwMode="auto">
          <a:xfrm>
            <a:off x="1691680" y="2550386"/>
            <a:ext cx="5229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altLang="es-MX" sz="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MX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MX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altLang="es-MX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4" name="53 CuadroTexto"/>
          <p:cNvSpPr txBox="1">
            <a:spLocks noChangeArrowheads="1"/>
          </p:cNvSpPr>
          <p:nvPr/>
        </p:nvSpPr>
        <p:spPr bwMode="auto">
          <a:xfrm>
            <a:off x="2735796" y="4350586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MX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altLang="es-MX" sz="7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altLang="es-MX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altLang="es-MX" sz="1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altLang="es-MX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5" name="54 Flecha arriba"/>
          <p:cNvSpPr/>
          <p:nvPr/>
        </p:nvSpPr>
        <p:spPr>
          <a:xfrm>
            <a:off x="2699792" y="4185716"/>
            <a:ext cx="46037" cy="177800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56" name="55 Flecha arriba"/>
          <p:cNvSpPr/>
          <p:nvPr/>
        </p:nvSpPr>
        <p:spPr>
          <a:xfrm>
            <a:off x="2941787" y="4185716"/>
            <a:ext cx="46037" cy="179388"/>
          </a:xfrm>
          <a:prstGeom prst="upArrow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MX"/>
          </a:p>
        </p:txBody>
      </p:sp>
      <p:sp>
        <p:nvSpPr>
          <p:cNvPr id="59" name="6 Marcador de pie de página">
            <a:extLst>
              <a:ext uri="{FF2B5EF4-FFF2-40B4-BE49-F238E27FC236}">
                <a16:creationId xmlns:a16="http://schemas.microsoft.com/office/drawing/2014/main" id="{E4AB9873-F0F3-438F-804F-10C46A7D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60" name="25 Marcador de número de diapositiva">
            <a:extLst>
              <a:ext uri="{FF2B5EF4-FFF2-40B4-BE49-F238E27FC236}">
                <a16:creationId xmlns:a16="http://schemas.microsoft.com/office/drawing/2014/main" id="{2C5E59EE-1D1C-4C78-82C2-DE42055E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 flipH="1">
            <a:off x="2209800" y="2209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 flipH="1">
            <a:off x="3124200" y="4038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Oval 78">
            <a:extLst>
              <a:ext uri="{FF2B5EF4-FFF2-40B4-BE49-F238E27FC236}">
                <a16:creationId xmlns:a16="http://schemas.microsoft.com/office/drawing/2014/main" id="{70580E03-B153-46DE-BF8F-0E8A2FB1677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53000" y="5410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Oval 85">
            <a:extLst>
              <a:ext uri="{FF2B5EF4-FFF2-40B4-BE49-F238E27FC236}">
                <a16:creationId xmlns:a16="http://schemas.microsoft.com/office/drawing/2014/main" id="{265AA347-B307-4BFD-8A4D-74243AC2BCC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867400" y="5638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MX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75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1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22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375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45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2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18" grpId="0" animBg="1"/>
      <p:bldP spid="25644" grpId="0" animBg="1"/>
      <p:bldP spid="44034" grpId="0"/>
      <p:bldP spid="25656" grpId="0" animBg="1"/>
      <p:bldP spid="25657" grpId="0" animBg="1"/>
      <p:bldP spid="25654" grpId="0" animBg="1"/>
      <p:bldP spid="25655" grpId="0" animBg="1"/>
      <p:bldP spid="25639" grpId="0" animBg="1"/>
      <p:bldP spid="25640" grpId="0" animBg="1"/>
      <p:bldP spid="25636" grpId="0" animBg="1"/>
      <p:bldP spid="25637" grpId="0" animBg="1"/>
      <p:bldP spid="7" grpId="0"/>
      <p:bldP spid="46" grpId="0"/>
      <p:bldP spid="8" grpId="0" animBg="1"/>
      <p:bldP spid="49" grpId="0" animBg="1"/>
      <p:bldP spid="9" grpId="0"/>
      <p:bldP spid="52" grpId="0"/>
      <p:bldP spid="53" grpId="0"/>
      <p:bldP spid="54" grpId="0"/>
      <p:bldP spid="55" grpId="0" animBg="1"/>
      <p:bldP spid="56" grpId="0" animBg="1"/>
      <p:bldP spid="44044" grpId="0" animBg="1"/>
      <p:bldP spid="44036" grpId="0" animBg="1"/>
      <p:bldP spid="61" grpId="0" animBg="1"/>
      <p:bldP spid="6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3 CuadroTexto"/>
          <p:cNvSpPr txBox="1">
            <a:spLocks noChangeArrowheads="1"/>
          </p:cNvSpPr>
          <p:nvPr/>
        </p:nvSpPr>
        <p:spPr bwMode="auto">
          <a:xfrm>
            <a:off x="612000" y="656692"/>
            <a:ext cx="7920000" cy="569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1800"/>
              </a:spcAft>
              <a:buFontTx/>
              <a:buNone/>
            </a:pPr>
            <a:r>
              <a:rPr lang="es-ES" altLang="es-MX" sz="2400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Ejemplo 12: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862388" algn="r"/>
              </a:tabLst>
            </a:pPr>
            <a:r>
              <a:rPr lang="es-MX" alt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Observando la gráfica  de la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>
                <a:tab pos="3862388" algn="r"/>
              </a:tabLst>
            </a:pPr>
            <a:r>
              <a:rPr lang="es-MX" alt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función </a:t>
            </a:r>
            <a:r>
              <a:rPr lang="es-MX" alt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s-MX" alt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se muestra en</a:t>
            </a:r>
          </a:p>
          <a:p>
            <a:pPr eaLnBrk="1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FontTx/>
              <a:buNone/>
              <a:tabLst>
                <a:tab pos="3862388" algn="r"/>
              </a:tabLst>
            </a:pPr>
            <a:r>
              <a:rPr lang="es-MX" alt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figura, responda:</a:t>
            </a:r>
          </a:p>
          <a:p>
            <a:pPr marL="355600" indent="-355600" eaLnBrk="1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s-E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s-E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 es creciente en …..……</a:t>
            </a:r>
          </a:p>
          <a:p>
            <a:pPr marL="355600" indent="-355600" eaLnBrk="1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s-MX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 es decreciente en …..… </a:t>
            </a:r>
          </a:p>
          <a:p>
            <a:pPr marL="355600" indent="-355600" eaLnBrk="1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s-MX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 es constante en ……..... </a:t>
            </a:r>
          </a:p>
          <a:p>
            <a:pPr marL="355600" indent="-355600" algn="just" eaLnBrk="1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s-MX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	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El mínimo valor de 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 en su dominio es …… y ocurre cuando 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es ………</a:t>
            </a:r>
          </a:p>
          <a:p>
            <a:pPr marL="355600" indent="-355600" algn="just" eaLnBrk="1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s-MX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  	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¿Cuál es el valor máximo de la función y para qué valor de </a:t>
            </a:r>
            <a:r>
              <a:rPr lang="es-MX" sz="2400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s-MX" sz="2400" dirty="0">
                <a:latin typeface="Times New Roman" pitchFamily="18" charset="0"/>
                <a:cs typeface="Times New Roman" pitchFamily="18" charset="0"/>
              </a:rPr>
              <a:t>ocurre?</a:t>
            </a:r>
          </a:p>
        </p:txBody>
      </p:sp>
      <p:grpSp>
        <p:nvGrpSpPr>
          <p:cNvPr id="28677" name="Group 5"/>
          <p:cNvGrpSpPr>
            <a:grpSpLocks noChangeAspect="1"/>
          </p:cNvGrpSpPr>
          <p:nvPr/>
        </p:nvGrpSpPr>
        <p:grpSpPr bwMode="auto">
          <a:xfrm>
            <a:off x="4752020" y="953620"/>
            <a:ext cx="3672408" cy="2835120"/>
            <a:chOff x="4746" y="7154"/>
            <a:chExt cx="3271" cy="2489"/>
          </a:xfrm>
        </p:grpSpPr>
        <p:pic>
          <p:nvPicPr>
            <p:cNvPr id="2868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" y="7154"/>
              <a:ext cx="3271" cy="2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1" name="Text Box 7"/>
            <p:cNvSpPr txBox="1">
              <a:spLocks noChangeArrowheads="1"/>
            </p:cNvSpPr>
            <p:nvPr/>
          </p:nvSpPr>
          <p:spPr bwMode="auto">
            <a:xfrm>
              <a:off x="6230" y="7266"/>
              <a:ext cx="368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s-ES" altLang="es-MX" sz="1100" i="1"/>
                <a:t>f</a:t>
              </a:r>
              <a:endParaRPr lang="es-ES" altLang="es-MX" sz="1800">
                <a:latin typeface="Arial" panose="020B0604020202020204" pitchFamily="34" charset="0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6220" y="7602"/>
              <a:ext cx="84" cy="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MX" sz="1800">
                <a:latin typeface="Arial" panose="020B0604020202020204" pitchFamily="34" charset="0"/>
              </a:endParaRPr>
            </a:p>
          </p:txBody>
        </p:sp>
      </p:grpSp>
      <p:sp>
        <p:nvSpPr>
          <p:cNvPr id="12" name="6 Marcador de pie de página">
            <a:extLst>
              <a:ext uri="{FF2B5EF4-FFF2-40B4-BE49-F238E27FC236}">
                <a16:creationId xmlns:a16="http://schemas.microsoft.com/office/drawing/2014/main" id="{7877F33B-D94C-4009-BBE4-C2B687C3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02000" y="6300000"/>
            <a:ext cx="234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ES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13" name="25 Marcador de número de diapositiva">
            <a:extLst>
              <a:ext uri="{FF2B5EF4-FFF2-40B4-BE49-F238E27FC236}">
                <a16:creationId xmlns:a16="http://schemas.microsoft.com/office/drawing/2014/main" id="{949DEE42-9038-4E62-B6C7-665CF12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460000" y="6300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32A29271-9CAD-4ACC-9678-339A7605DC15}" type="slidenum">
              <a:rPr lang="es-ES_tradnl" altLang="es-PE" sz="1200" smtClean="0">
                <a:solidFill>
                  <a:srgbClr val="898989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s-ES_tradnl" altLang="es-PE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5487</TotalTime>
  <Words>749</Words>
  <Application>Microsoft Office PowerPoint</Application>
  <PresentationFormat>Presentación en pantalla (4:3)</PresentationFormat>
  <Paragraphs>146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Bodoni MT Poster Compressed</vt:lpstr>
      <vt:lpstr>Calibri</vt:lpstr>
      <vt:lpstr>Cambria</vt:lpstr>
      <vt:lpstr>Cambria Math</vt:lpstr>
      <vt:lpstr>Times New Roman</vt:lpstr>
      <vt:lpstr>Tema de Office</vt:lpstr>
      <vt:lpstr>Fundamentos para el Cálculo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WinuE</dc:creator>
  <cp:lastModifiedBy>Alfonso Piero de Jesús Arrué Arbieto</cp:lastModifiedBy>
  <cp:revision>240</cp:revision>
  <dcterms:created xsi:type="dcterms:W3CDTF">2009-05-04T00:49:50Z</dcterms:created>
  <dcterms:modified xsi:type="dcterms:W3CDTF">2021-09-17T18:38:45Z</dcterms:modified>
</cp:coreProperties>
</file>