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9" r:id="rId1"/>
  </p:sldMasterIdLst>
  <p:notesMasterIdLst>
    <p:notesMasterId r:id="rId28"/>
  </p:notesMasterIdLst>
  <p:sldIdLst>
    <p:sldId id="260" r:id="rId2"/>
    <p:sldId id="263" r:id="rId3"/>
    <p:sldId id="257" r:id="rId4"/>
    <p:sldId id="319" r:id="rId5"/>
    <p:sldId id="320" r:id="rId6"/>
    <p:sldId id="261" r:id="rId7"/>
    <p:sldId id="321" r:id="rId8"/>
    <p:sldId id="323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09" r:id="rId18"/>
    <p:sldId id="311" r:id="rId19"/>
    <p:sldId id="313" r:id="rId20"/>
    <p:sldId id="314" r:id="rId21"/>
    <p:sldId id="312" r:id="rId22"/>
    <p:sldId id="318" r:id="rId23"/>
    <p:sldId id="315" r:id="rId24"/>
    <p:sldId id="317" r:id="rId25"/>
    <p:sldId id="333" r:id="rId26"/>
    <p:sldId id="33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4660"/>
  </p:normalViewPr>
  <p:slideViewPr>
    <p:cSldViewPr snapToGrid="0">
      <p:cViewPr varScale="1">
        <p:scale>
          <a:sx n="88" d="100"/>
          <a:sy n="88" d="100"/>
        </p:scale>
        <p:origin x="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68C4F7-E85A-4C5A-AA62-E6D9441E807D}" type="doc">
      <dgm:prSet loTypeId="urn:microsoft.com/office/officeart/2005/8/layout/bProcess3" loCatId="process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DDB2962-FC98-4425-845D-65AB96681927}">
      <dgm:prSet phldrT="[Text]"/>
      <dgm:spPr/>
      <dgm:t>
        <a:bodyPr/>
        <a:lstStyle/>
        <a:p>
          <a:r>
            <a:rPr lang="en-US" dirty="0"/>
            <a:t>1) Introduction</a:t>
          </a:r>
        </a:p>
        <a:p>
          <a:r>
            <a:rPr lang="en-US" dirty="0"/>
            <a:t>- Problem Definition</a:t>
          </a:r>
        </a:p>
        <a:p>
          <a:r>
            <a:rPr lang="en-US" dirty="0"/>
            <a:t>- Dataset</a:t>
          </a:r>
        </a:p>
      </dgm:t>
    </dgm:pt>
    <dgm:pt modelId="{4AAA514F-E349-4091-B40C-5B5D4B0776C4}" type="parTrans" cxnId="{2FF53381-F9B1-4858-9A4D-3673172BB4AE}">
      <dgm:prSet/>
      <dgm:spPr/>
      <dgm:t>
        <a:bodyPr/>
        <a:lstStyle/>
        <a:p>
          <a:endParaRPr lang="en-US"/>
        </a:p>
      </dgm:t>
    </dgm:pt>
    <dgm:pt modelId="{6BB4EE9B-F961-4C1D-9D8C-D7B028BDDC9D}" type="sibTrans" cxnId="{2FF53381-F9B1-4858-9A4D-3673172BB4AE}">
      <dgm:prSet/>
      <dgm:spPr/>
      <dgm:t>
        <a:bodyPr/>
        <a:lstStyle/>
        <a:p>
          <a:endParaRPr lang="en-US"/>
        </a:p>
      </dgm:t>
    </dgm:pt>
    <dgm:pt modelId="{B7ECBC93-AC71-4B79-A282-69B393724908}">
      <dgm:prSet phldrT="[Text]"/>
      <dgm:spPr/>
      <dgm:t>
        <a:bodyPr/>
        <a:lstStyle/>
        <a:p>
          <a:r>
            <a:rPr lang="en-US"/>
            <a:t>2) Approach</a:t>
          </a:r>
          <a:endParaRPr lang="en-US" dirty="0"/>
        </a:p>
        <a:p>
          <a:r>
            <a:rPr lang="en-US" dirty="0"/>
            <a:t>- Model Selection</a:t>
          </a:r>
        </a:p>
        <a:p>
          <a:r>
            <a:rPr lang="en-US" dirty="0"/>
            <a:t>- Hyperparameter tuning</a:t>
          </a:r>
        </a:p>
        <a:p>
          <a:r>
            <a:rPr lang="en-US" dirty="0"/>
            <a:t>- SARIMA</a:t>
          </a:r>
        </a:p>
      </dgm:t>
    </dgm:pt>
    <dgm:pt modelId="{88425FC5-DC10-43A0-B43D-23F10832FF44}" type="parTrans" cxnId="{6B57266A-0CDD-4096-A2B9-3DD0E8FF8299}">
      <dgm:prSet/>
      <dgm:spPr/>
      <dgm:t>
        <a:bodyPr/>
        <a:lstStyle/>
        <a:p>
          <a:endParaRPr lang="en-US"/>
        </a:p>
      </dgm:t>
    </dgm:pt>
    <dgm:pt modelId="{D19CAA5C-B11F-417E-A005-D7073B6205A6}" type="sibTrans" cxnId="{6B57266A-0CDD-4096-A2B9-3DD0E8FF8299}">
      <dgm:prSet/>
      <dgm:spPr/>
      <dgm:t>
        <a:bodyPr/>
        <a:lstStyle/>
        <a:p>
          <a:endParaRPr lang="en-US"/>
        </a:p>
      </dgm:t>
    </dgm:pt>
    <dgm:pt modelId="{9AA8BC72-ED44-4E5A-9372-509BDF98FF06}">
      <dgm:prSet/>
      <dgm:spPr/>
      <dgm:t>
        <a:bodyPr/>
        <a:lstStyle/>
        <a:p>
          <a:r>
            <a:rPr lang="en-US" dirty="0"/>
            <a:t>3) Model Deployment</a:t>
          </a:r>
        </a:p>
        <a:p>
          <a:r>
            <a:rPr lang="en-US" dirty="0"/>
            <a:t>- Website</a:t>
          </a:r>
        </a:p>
      </dgm:t>
    </dgm:pt>
    <dgm:pt modelId="{423F2C66-C23F-4501-A238-9491F288DBE7}" type="parTrans" cxnId="{4DCE0860-DF48-4881-9887-5D706E44B463}">
      <dgm:prSet/>
      <dgm:spPr/>
      <dgm:t>
        <a:bodyPr/>
        <a:lstStyle/>
        <a:p>
          <a:endParaRPr lang="en-US"/>
        </a:p>
      </dgm:t>
    </dgm:pt>
    <dgm:pt modelId="{208DC415-3F98-4784-8BE8-7085AEF0C275}" type="sibTrans" cxnId="{4DCE0860-DF48-4881-9887-5D706E44B463}">
      <dgm:prSet/>
      <dgm:spPr/>
      <dgm:t>
        <a:bodyPr/>
        <a:lstStyle/>
        <a:p>
          <a:endParaRPr lang="en-US"/>
        </a:p>
      </dgm:t>
    </dgm:pt>
    <dgm:pt modelId="{23C64C41-0B3B-476D-809D-26E053EB46CB}">
      <dgm:prSet/>
      <dgm:spPr/>
      <dgm:t>
        <a:bodyPr/>
        <a:lstStyle/>
        <a:p>
          <a:r>
            <a:rPr lang="en-US" dirty="0"/>
            <a:t>4) Conclusion &amp; Future Work</a:t>
          </a:r>
        </a:p>
      </dgm:t>
    </dgm:pt>
    <dgm:pt modelId="{8D36EE0E-09DB-4155-A54A-324EE1FBD17C}" type="parTrans" cxnId="{C9C8F4B2-2980-454D-A82C-EC3A200F1691}">
      <dgm:prSet/>
      <dgm:spPr/>
      <dgm:t>
        <a:bodyPr/>
        <a:lstStyle/>
        <a:p>
          <a:endParaRPr lang="en-US"/>
        </a:p>
      </dgm:t>
    </dgm:pt>
    <dgm:pt modelId="{4343CCCA-4543-44D0-A313-4E6ED64C37C0}" type="sibTrans" cxnId="{C9C8F4B2-2980-454D-A82C-EC3A200F1691}">
      <dgm:prSet/>
      <dgm:spPr/>
      <dgm:t>
        <a:bodyPr/>
        <a:lstStyle/>
        <a:p>
          <a:endParaRPr lang="en-US"/>
        </a:p>
      </dgm:t>
    </dgm:pt>
    <dgm:pt modelId="{F2B80782-F994-42C1-9209-B1019AC55A68}" type="pres">
      <dgm:prSet presAssocID="{7D68C4F7-E85A-4C5A-AA62-E6D9441E807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C36E5F-06B9-4615-B81C-12AA4BCDDA63}" type="pres">
      <dgm:prSet presAssocID="{4DDB2962-FC98-4425-845D-65AB9668192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B2A6EF-5861-4847-9268-6E101AA2D600}" type="pres">
      <dgm:prSet presAssocID="{6BB4EE9B-F961-4C1D-9D8C-D7B028BDDC9D}" presName="sibTrans" presStyleLbl="sibTrans1D1" presStyleIdx="0" presStyleCnt="3"/>
      <dgm:spPr/>
      <dgm:t>
        <a:bodyPr/>
        <a:lstStyle/>
        <a:p>
          <a:endParaRPr lang="en-US"/>
        </a:p>
      </dgm:t>
    </dgm:pt>
    <dgm:pt modelId="{96FB7580-9C96-49AE-A2B3-ABC4A3D5F026}" type="pres">
      <dgm:prSet presAssocID="{6BB4EE9B-F961-4C1D-9D8C-D7B028BDDC9D}" presName="connectorText" presStyleLbl="sibTrans1D1" presStyleIdx="0" presStyleCnt="3"/>
      <dgm:spPr/>
      <dgm:t>
        <a:bodyPr/>
        <a:lstStyle/>
        <a:p>
          <a:endParaRPr lang="en-US"/>
        </a:p>
      </dgm:t>
    </dgm:pt>
    <dgm:pt modelId="{CE0B1796-65B6-462D-A807-88F1D6563FF2}" type="pres">
      <dgm:prSet presAssocID="{B7ECBC93-AC71-4B79-A282-69B39372490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F27663-6449-448B-9EDE-599EE3B199EB}" type="pres">
      <dgm:prSet presAssocID="{D19CAA5C-B11F-417E-A005-D7073B6205A6}" presName="sibTrans" presStyleLbl="sibTrans1D1" presStyleIdx="1" presStyleCnt="3"/>
      <dgm:spPr/>
      <dgm:t>
        <a:bodyPr/>
        <a:lstStyle/>
        <a:p>
          <a:endParaRPr lang="en-US"/>
        </a:p>
      </dgm:t>
    </dgm:pt>
    <dgm:pt modelId="{E4BAD4F9-6D92-436B-B82A-17C47072C373}" type="pres">
      <dgm:prSet presAssocID="{D19CAA5C-B11F-417E-A005-D7073B6205A6}" presName="connectorText" presStyleLbl="sibTrans1D1" presStyleIdx="1" presStyleCnt="3"/>
      <dgm:spPr/>
      <dgm:t>
        <a:bodyPr/>
        <a:lstStyle/>
        <a:p>
          <a:endParaRPr lang="en-US"/>
        </a:p>
      </dgm:t>
    </dgm:pt>
    <dgm:pt modelId="{204E8511-1310-49D7-BABD-37D653C199E4}" type="pres">
      <dgm:prSet presAssocID="{9AA8BC72-ED44-4E5A-9372-509BDF98FF0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3A90B5-61A9-4F6C-96AF-51BE5EB89D08}" type="pres">
      <dgm:prSet presAssocID="{208DC415-3F98-4784-8BE8-7085AEF0C275}" presName="sibTrans" presStyleLbl="sibTrans1D1" presStyleIdx="2" presStyleCnt="3"/>
      <dgm:spPr/>
      <dgm:t>
        <a:bodyPr/>
        <a:lstStyle/>
        <a:p>
          <a:endParaRPr lang="en-US"/>
        </a:p>
      </dgm:t>
    </dgm:pt>
    <dgm:pt modelId="{1E737854-5838-490D-B1BB-A9C4BD4CCD20}" type="pres">
      <dgm:prSet presAssocID="{208DC415-3F98-4784-8BE8-7085AEF0C275}" presName="connectorText" presStyleLbl="sibTrans1D1" presStyleIdx="2" presStyleCnt="3"/>
      <dgm:spPr/>
      <dgm:t>
        <a:bodyPr/>
        <a:lstStyle/>
        <a:p>
          <a:endParaRPr lang="en-US"/>
        </a:p>
      </dgm:t>
    </dgm:pt>
    <dgm:pt modelId="{7AE2B62B-6602-4DD2-81AE-099670096FCC}" type="pres">
      <dgm:prSet presAssocID="{23C64C41-0B3B-476D-809D-26E053EB46C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C8F4B2-2980-454D-A82C-EC3A200F1691}" srcId="{7D68C4F7-E85A-4C5A-AA62-E6D9441E807D}" destId="{23C64C41-0B3B-476D-809D-26E053EB46CB}" srcOrd="3" destOrd="0" parTransId="{8D36EE0E-09DB-4155-A54A-324EE1FBD17C}" sibTransId="{4343CCCA-4543-44D0-A313-4E6ED64C37C0}"/>
    <dgm:cxn modelId="{D166E98C-B4C5-4ED0-BC38-5AB6C9210A89}" type="presOf" srcId="{D19CAA5C-B11F-417E-A005-D7073B6205A6}" destId="{E4BAD4F9-6D92-436B-B82A-17C47072C373}" srcOrd="1" destOrd="0" presId="urn:microsoft.com/office/officeart/2005/8/layout/bProcess3"/>
    <dgm:cxn modelId="{A93B28FC-7CC6-4934-BC45-47F0FD789C42}" type="presOf" srcId="{208DC415-3F98-4784-8BE8-7085AEF0C275}" destId="{CF3A90B5-61A9-4F6C-96AF-51BE5EB89D08}" srcOrd="0" destOrd="0" presId="urn:microsoft.com/office/officeart/2005/8/layout/bProcess3"/>
    <dgm:cxn modelId="{E16FC146-4C62-4606-A7ED-6E967698457E}" type="presOf" srcId="{7D68C4F7-E85A-4C5A-AA62-E6D9441E807D}" destId="{F2B80782-F994-42C1-9209-B1019AC55A68}" srcOrd="0" destOrd="0" presId="urn:microsoft.com/office/officeart/2005/8/layout/bProcess3"/>
    <dgm:cxn modelId="{1296D947-EE7C-4143-AA41-246EAA74978F}" type="presOf" srcId="{208DC415-3F98-4784-8BE8-7085AEF0C275}" destId="{1E737854-5838-490D-B1BB-A9C4BD4CCD20}" srcOrd="1" destOrd="0" presId="urn:microsoft.com/office/officeart/2005/8/layout/bProcess3"/>
    <dgm:cxn modelId="{A4D556A8-4EAC-4406-BB76-838E39615E94}" type="presOf" srcId="{23C64C41-0B3B-476D-809D-26E053EB46CB}" destId="{7AE2B62B-6602-4DD2-81AE-099670096FCC}" srcOrd="0" destOrd="0" presId="urn:microsoft.com/office/officeart/2005/8/layout/bProcess3"/>
    <dgm:cxn modelId="{2975DD67-6812-4507-9279-DDA5FE6D8A88}" type="presOf" srcId="{B7ECBC93-AC71-4B79-A282-69B393724908}" destId="{CE0B1796-65B6-462D-A807-88F1D6563FF2}" srcOrd="0" destOrd="0" presId="urn:microsoft.com/office/officeart/2005/8/layout/bProcess3"/>
    <dgm:cxn modelId="{2FF53381-F9B1-4858-9A4D-3673172BB4AE}" srcId="{7D68C4F7-E85A-4C5A-AA62-E6D9441E807D}" destId="{4DDB2962-FC98-4425-845D-65AB96681927}" srcOrd="0" destOrd="0" parTransId="{4AAA514F-E349-4091-B40C-5B5D4B0776C4}" sibTransId="{6BB4EE9B-F961-4C1D-9D8C-D7B028BDDC9D}"/>
    <dgm:cxn modelId="{B26FE78A-0AC8-43B6-BD74-CF4430A09D3A}" type="presOf" srcId="{9AA8BC72-ED44-4E5A-9372-509BDF98FF06}" destId="{204E8511-1310-49D7-BABD-37D653C199E4}" srcOrd="0" destOrd="0" presId="urn:microsoft.com/office/officeart/2005/8/layout/bProcess3"/>
    <dgm:cxn modelId="{4DCE0860-DF48-4881-9887-5D706E44B463}" srcId="{7D68C4F7-E85A-4C5A-AA62-E6D9441E807D}" destId="{9AA8BC72-ED44-4E5A-9372-509BDF98FF06}" srcOrd="2" destOrd="0" parTransId="{423F2C66-C23F-4501-A238-9491F288DBE7}" sibTransId="{208DC415-3F98-4784-8BE8-7085AEF0C275}"/>
    <dgm:cxn modelId="{F966ED9B-92D4-4404-9B08-38BB3F145F6E}" type="presOf" srcId="{4DDB2962-FC98-4425-845D-65AB96681927}" destId="{CEC36E5F-06B9-4615-B81C-12AA4BCDDA63}" srcOrd="0" destOrd="0" presId="urn:microsoft.com/office/officeart/2005/8/layout/bProcess3"/>
    <dgm:cxn modelId="{ABD4391A-5842-4830-8D95-C29940D67A5F}" type="presOf" srcId="{6BB4EE9B-F961-4C1D-9D8C-D7B028BDDC9D}" destId="{38B2A6EF-5861-4847-9268-6E101AA2D600}" srcOrd="0" destOrd="0" presId="urn:microsoft.com/office/officeart/2005/8/layout/bProcess3"/>
    <dgm:cxn modelId="{6B57266A-0CDD-4096-A2B9-3DD0E8FF8299}" srcId="{7D68C4F7-E85A-4C5A-AA62-E6D9441E807D}" destId="{B7ECBC93-AC71-4B79-A282-69B393724908}" srcOrd="1" destOrd="0" parTransId="{88425FC5-DC10-43A0-B43D-23F10832FF44}" sibTransId="{D19CAA5C-B11F-417E-A005-D7073B6205A6}"/>
    <dgm:cxn modelId="{4DB19EDE-6514-4D9B-9E28-6DB9BD1EDF7D}" type="presOf" srcId="{6BB4EE9B-F961-4C1D-9D8C-D7B028BDDC9D}" destId="{96FB7580-9C96-49AE-A2B3-ABC4A3D5F026}" srcOrd="1" destOrd="0" presId="urn:microsoft.com/office/officeart/2005/8/layout/bProcess3"/>
    <dgm:cxn modelId="{33A222D6-8EF6-4F3B-9842-95DD30A8A35E}" type="presOf" srcId="{D19CAA5C-B11F-417E-A005-D7073B6205A6}" destId="{DBF27663-6449-448B-9EDE-599EE3B199EB}" srcOrd="0" destOrd="0" presId="urn:microsoft.com/office/officeart/2005/8/layout/bProcess3"/>
    <dgm:cxn modelId="{FE6711A7-8704-4EBA-A218-D80558C1F385}" type="presParOf" srcId="{F2B80782-F994-42C1-9209-B1019AC55A68}" destId="{CEC36E5F-06B9-4615-B81C-12AA4BCDDA63}" srcOrd="0" destOrd="0" presId="urn:microsoft.com/office/officeart/2005/8/layout/bProcess3"/>
    <dgm:cxn modelId="{CDAA5DC3-FDAF-4A26-959C-F98D5F28013D}" type="presParOf" srcId="{F2B80782-F994-42C1-9209-B1019AC55A68}" destId="{38B2A6EF-5861-4847-9268-6E101AA2D600}" srcOrd="1" destOrd="0" presId="urn:microsoft.com/office/officeart/2005/8/layout/bProcess3"/>
    <dgm:cxn modelId="{B96C60C6-63BF-41DD-A702-1C9E9A6F1C6A}" type="presParOf" srcId="{38B2A6EF-5861-4847-9268-6E101AA2D600}" destId="{96FB7580-9C96-49AE-A2B3-ABC4A3D5F026}" srcOrd="0" destOrd="0" presId="urn:microsoft.com/office/officeart/2005/8/layout/bProcess3"/>
    <dgm:cxn modelId="{2B49B0C3-58BA-4D65-8E86-7BEFD7D008B1}" type="presParOf" srcId="{F2B80782-F994-42C1-9209-B1019AC55A68}" destId="{CE0B1796-65B6-462D-A807-88F1D6563FF2}" srcOrd="2" destOrd="0" presId="urn:microsoft.com/office/officeart/2005/8/layout/bProcess3"/>
    <dgm:cxn modelId="{E48C686E-26B0-4654-8561-082EC1521DE3}" type="presParOf" srcId="{F2B80782-F994-42C1-9209-B1019AC55A68}" destId="{DBF27663-6449-448B-9EDE-599EE3B199EB}" srcOrd="3" destOrd="0" presId="urn:microsoft.com/office/officeart/2005/8/layout/bProcess3"/>
    <dgm:cxn modelId="{6889FF08-AE58-4B1B-9E36-CF22AD885511}" type="presParOf" srcId="{DBF27663-6449-448B-9EDE-599EE3B199EB}" destId="{E4BAD4F9-6D92-436B-B82A-17C47072C373}" srcOrd="0" destOrd="0" presId="urn:microsoft.com/office/officeart/2005/8/layout/bProcess3"/>
    <dgm:cxn modelId="{393B2BB9-37D5-4DAE-88C9-5E7843F99146}" type="presParOf" srcId="{F2B80782-F994-42C1-9209-B1019AC55A68}" destId="{204E8511-1310-49D7-BABD-37D653C199E4}" srcOrd="4" destOrd="0" presId="urn:microsoft.com/office/officeart/2005/8/layout/bProcess3"/>
    <dgm:cxn modelId="{607EC5D1-86B3-43C8-8FC5-200733EBC2A2}" type="presParOf" srcId="{F2B80782-F994-42C1-9209-B1019AC55A68}" destId="{CF3A90B5-61A9-4F6C-96AF-51BE5EB89D08}" srcOrd="5" destOrd="0" presId="urn:microsoft.com/office/officeart/2005/8/layout/bProcess3"/>
    <dgm:cxn modelId="{3797118F-B2B2-4733-BB02-03DDB71B8231}" type="presParOf" srcId="{CF3A90B5-61A9-4F6C-96AF-51BE5EB89D08}" destId="{1E737854-5838-490D-B1BB-A9C4BD4CCD20}" srcOrd="0" destOrd="0" presId="urn:microsoft.com/office/officeart/2005/8/layout/bProcess3"/>
    <dgm:cxn modelId="{290A5782-E101-4C20-AA0C-6B17E6A43D72}" type="presParOf" srcId="{F2B80782-F994-42C1-9209-B1019AC55A68}" destId="{7AE2B62B-6602-4DD2-81AE-099670096FCC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2A6EF-5861-4847-9268-6E101AA2D600}">
      <dsp:nvSpPr>
        <dsp:cNvPr id="0" name=""/>
        <dsp:cNvSpPr/>
      </dsp:nvSpPr>
      <dsp:spPr>
        <a:xfrm>
          <a:off x="4846975" y="878881"/>
          <a:ext cx="6763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6325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67465" y="921066"/>
        <a:ext cx="35346" cy="7069"/>
      </dsp:txXfrm>
    </dsp:sp>
    <dsp:sp modelId="{CEC36E5F-06B9-4615-B81C-12AA4BCDDA63}">
      <dsp:nvSpPr>
        <dsp:cNvPr id="0" name=""/>
        <dsp:cNvSpPr/>
      </dsp:nvSpPr>
      <dsp:spPr>
        <a:xfrm>
          <a:off x="1775187" y="2524"/>
          <a:ext cx="3073588" cy="18441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1) Introduction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- Problem Definition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- Dataset</a:t>
          </a:r>
        </a:p>
      </dsp:txBody>
      <dsp:txXfrm>
        <a:off x="1775187" y="2524"/>
        <a:ext cx="3073588" cy="1844152"/>
      </dsp:txXfrm>
    </dsp:sp>
    <dsp:sp modelId="{DBF27663-6449-448B-9EDE-599EE3B199EB}">
      <dsp:nvSpPr>
        <dsp:cNvPr id="0" name=""/>
        <dsp:cNvSpPr/>
      </dsp:nvSpPr>
      <dsp:spPr>
        <a:xfrm>
          <a:off x="3311981" y="1844877"/>
          <a:ext cx="3780513" cy="676325"/>
        </a:xfrm>
        <a:custGeom>
          <a:avLst/>
          <a:gdLst/>
          <a:ahLst/>
          <a:cxnLst/>
          <a:rect l="0" t="0" r="0" b="0"/>
          <a:pathLst>
            <a:path>
              <a:moveTo>
                <a:pt x="3780513" y="0"/>
              </a:moveTo>
              <a:lnTo>
                <a:pt x="3780513" y="355262"/>
              </a:lnTo>
              <a:lnTo>
                <a:pt x="0" y="355262"/>
              </a:lnTo>
              <a:lnTo>
                <a:pt x="0" y="676325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06087" y="2179505"/>
        <a:ext cx="192302" cy="7069"/>
      </dsp:txXfrm>
    </dsp:sp>
    <dsp:sp modelId="{CE0B1796-65B6-462D-A807-88F1D6563FF2}">
      <dsp:nvSpPr>
        <dsp:cNvPr id="0" name=""/>
        <dsp:cNvSpPr/>
      </dsp:nvSpPr>
      <dsp:spPr>
        <a:xfrm>
          <a:off x="5555701" y="2524"/>
          <a:ext cx="3073588" cy="18441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2) Approach</a:t>
          </a:r>
          <a:endParaRPr lang="en-US" sz="2100" kern="1200" dirty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- Model Selection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- Hyperparameter tuning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- SARIMA</a:t>
          </a:r>
        </a:p>
      </dsp:txBody>
      <dsp:txXfrm>
        <a:off x="5555701" y="2524"/>
        <a:ext cx="3073588" cy="1844152"/>
      </dsp:txXfrm>
    </dsp:sp>
    <dsp:sp modelId="{CF3A90B5-61A9-4F6C-96AF-51BE5EB89D08}">
      <dsp:nvSpPr>
        <dsp:cNvPr id="0" name=""/>
        <dsp:cNvSpPr/>
      </dsp:nvSpPr>
      <dsp:spPr>
        <a:xfrm>
          <a:off x="4846975" y="3429959"/>
          <a:ext cx="6763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6325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67465" y="3472144"/>
        <a:ext cx="35346" cy="7069"/>
      </dsp:txXfrm>
    </dsp:sp>
    <dsp:sp modelId="{204E8511-1310-49D7-BABD-37D653C199E4}">
      <dsp:nvSpPr>
        <dsp:cNvPr id="0" name=""/>
        <dsp:cNvSpPr/>
      </dsp:nvSpPr>
      <dsp:spPr>
        <a:xfrm>
          <a:off x="1775187" y="2553603"/>
          <a:ext cx="3073588" cy="18441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3) Model Deployment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- Website</a:t>
          </a:r>
        </a:p>
      </dsp:txBody>
      <dsp:txXfrm>
        <a:off x="1775187" y="2553603"/>
        <a:ext cx="3073588" cy="1844152"/>
      </dsp:txXfrm>
    </dsp:sp>
    <dsp:sp modelId="{7AE2B62B-6602-4DD2-81AE-099670096FCC}">
      <dsp:nvSpPr>
        <dsp:cNvPr id="0" name=""/>
        <dsp:cNvSpPr/>
      </dsp:nvSpPr>
      <dsp:spPr>
        <a:xfrm>
          <a:off x="5555701" y="2553603"/>
          <a:ext cx="3073588" cy="18441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4) Conclusion &amp; Future Work</a:t>
          </a:r>
        </a:p>
      </dsp:txBody>
      <dsp:txXfrm>
        <a:off x="5555701" y="2553603"/>
        <a:ext cx="3073588" cy="1844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AE8D6-25CA-4681-912D-82DBF4AC31D8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07F4D-0E2D-43BE-9398-1322D2B4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5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E68A-1414-423B-A4BD-B67469F9535E}" type="datetime1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6615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C929-0977-468C-943B-5FDD22A7660E}" type="datetime1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715"/>
      </p:ext>
    </p:extLst>
  </p:cSld>
  <p:clrMapOvr>
    <a:masterClrMapping/>
  </p:clrMapOvr>
  <p:transition spd="med">
    <p:wip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C929-0977-468C-943B-5FDD22A7660E}" type="datetime1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19974"/>
      </p:ext>
    </p:extLst>
  </p:cSld>
  <p:clrMapOvr>
    <a:masterClrMapping/>
  </p:clrMapOvr>
  <p:transition spd="med">
    <p:wip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C929-0977-468C-943B-5FDD22A7660E}" type="datetime1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62204"/>
      </p:ext>
    </p:extLst>
  </p:cSld>
  <p:clrMapOvr>
    <a:masterClrMapping/>
  </p:clrMapOvr>
  <p:transition spd="med">
    <p:wip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C929-0977-468C-943B-5FDD22A7660E}" type="datetime1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30990"/>
      </p:ext>
    </p:extLst>
  </p:cSld>
  <p:clrMapOvr>
    <a:masterClrMapping/>
  </p:clrMapOvr>
  <p:transition spd="med">
    <p:wip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C929-0977-468C-943B-5FDD22A7660E}" type="datetime1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78386"/>
      </p:ext>
    </p:extLst>
  </p:cSld>
  <p:clrMapOvr>
    <a:masterClrMapping/>
  </p:clrMapOvr>
  <p:transition spd="med">
    <p:wip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C929-0977-468C-943B-5FDD22A7660E}" type="datetime1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65599"/>
      </p:ext>
    </p:extLst>
  </p:cSld>
  <p:clrMapOvr>
    <a:masterClrMapping/>
  </p:clrMapOvr>
  <p:transition spd="med">
    <p:wip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81CB-6AFD-49E0-AA0B-046503641891}" type="datetime1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23553"/>
      </p:ext>
    </p:extLst>
  </p:cSld>
  <p:clrMapOvr>
    <a:masterClrMapping/>
  </p:clrMapOvr>
  <p:transition spd="med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4C69-B9BC-405D-87B6-129248DBDC93}" type="datetime1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45559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BC6C-0D1D-437C-A56B-CB8EE126A961}" type="datetime1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984171-F9CD-475F-88E4-72338D3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92147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B1B2-2A61-4658-8C62-9AAE4E1EBA81}" type="datetime1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73254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A32A-8A9D-47C4-96CE-F40EF684260B}" type="datetime1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24014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C929-0977-468C-943B-5FDD22A7660E}" type="datetime1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79842"/>
      </p:ext>
    </p:extLst>
  </p:cSld>
  <p:clrMapOvr>
    <a:masterClrMapping/>
  </p:clrMapOvr>
  <p:transition spd="med">
    <p:wip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51CD-588D-4169-AC89-7C4B9D9548A4}" type="datetime1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5302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6518-EDD8-404F-AC34-D1B14379207E}" type="datetime1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24157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8507-DFC2-4AE1-A4B1-4818A6EA5591}" type="datetime1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65428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C27B-7F2B-4308-92B5-C5941C841D5D}" type="datetime1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43462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40C929-0977-468C-943B-5FDD22A7660E}" type="datetime1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984171-F9CD-475F-88E4-72338D3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1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  <p:sldLayoutId id="2147484101" r:id="rId12"/>
    <p:sldLayoutId id="2147484102" r:id="rId13"/>
    <p:sldLayoutId id="2147484103" r:id="rId14"/>
    <p:sldLayoutId id="2147484104" r:id="rId15"/>
    <p:sldLayoutId id="2147484105" r:id="rId16"/>
    <p:sldLayoutId id="2147484106" r:id="rId17"/>
  </p:sldLayoutIdLst>
  <p:transition spd="med">
    <p:wip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hamzatarq98.pythonanywhere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hamzatarq98.pythonanywhere.com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B2D6-D3E7-C304-1B9E-3F0FF90AF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975" y="1025706"/>
            <a:ext cx="8020051" cy="93644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Sales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74D5C-714D-4123-4346-579A82F9E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4983" y="2591844"/>
            <a:ext cx="9144000" cy="1655762"/>
          </a:xfrm>
        </p:spPr>
        <p:txBody>
          <a:bodyPr>
            <a:normAutofit fontScale="925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by:</a:t>
            </a:r>
            <a:endParaRPr lang="ar-J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Hamza Naser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Alqadi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Dana Ghazal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4326EA-27E2-836A-FB4F-902106D38B18}"/>
              </a:ext>
            </a:extLst>
          </p:cNvPr>
          <p:cNvGrpSpPr/>
          <p:nvPr/>
        </p:nvGrpSpPr>
        <p:grpSpPr>
          <a:xfrm>
            <a:off x="1" y="5643154"/>
            <a:ext cx="12192000" cy="1281006"/>
            <a:chOff x="1" y="5643154"/>
            <a:chExt cx="12192000" cy="128100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5643154"/>
              <a:ext cx="12192000" cy="128100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1" t="23062" r="91418" b="15903"/>
            <a:stretch/>
          </p:blipFill>
          <p:spPr>
            <a:xfrm>
              <a:off x="182879" y="5954719"/>
              <a:ext cx="853441" cy="7827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6571037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85205"/>
            <a:ext cx="10018713" cy="1752599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vs. SARIMA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79975"/>
            <a:ext cx="10018713" cy="41365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>
                <a:cs typeface="Times New Roman" panose="02020603050405020304" pitchFamily="18" charset="0"/>
              </a:rPr>
              <a:t>ARIMA (Auto Regressive Integrated Moving Average)</a:t>
            </a:r>
          </a:p>
          <a:p>
            <a:r>
              <a:rPr lang="en-US" sz="2200" b="1" dirty="0">
                <a:cs typeface="Times New Roman" panose="02020603050405020304" pitchFamily="18" charset="0"/>
              </a:rPr>
              <a:t>Purpose:</a:t>
            </a:r>
            <a:r>
              <a:rPr lang="en-US" sz="2200" dirty="0">
                <a:cs typeface="Times New Roman" panose="02020603050405020304" pitchFamily="18" charset="0"/>
              </a:rPr>
              <a:t> ARIMA is used for time series forecasting, capturing non-seasonal patterns.</a:t>
            </a:r>
          </a:p>
          <a:p>
            <a:r>
              <a:rPr lang="en-US" sz="2200" b="1" dirty="0">
                <a:cs typeface="Times New Roman" panose="02020603050405020304" pitchFamily="18" charset="0"/>
              </a:rPr>
              <a:t>Components:</a:t>
            </a:r>
            <a:r>
              <a:rPr lang="en-US" sz="2200" dirty="0">
                <a:cs typeface="Times New Roman" panose="02020603050405020304" pitchFamily="18" charset="0"/>
              </a:rPr>
              <a:t> It consists of autoregressive (AR) and moving average (MA) components, along with differencing for stationarity.</a:t>
            </a:r>
          </a:p>
          <a:p>
            <a:r>
              <a:rPr lang="en-US" sz="2200" b="1" dirty="0">
                <a:cs typeface="Times New Roman" panose="02020603050405020304" pitchFamily="18" charset="0"/>
              </a:rPr>
              <a:t>Advantages:</a:t>
            </a:r>
            <a:endParaRPr lang="en-US" sz="2200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200" dirty="0">
                <a:cs typeface="Times New Roman" panose="02020603050405020304" pitchFamily="18" charset="0"/>
              </a:rPr>
              <a:t>- Effective for non-seasonal data.</a:t>
            </a:r>
          </a:p>
          <a:p>
            <a:pPr marL="457200" lvl="1" indent="0">
              <a:buNone/>
            </a:pPr>
            <a:r>
              <a:rPr lang="en-US" sz="2200" dirty="0">
                <a:cs typeface="Times New Roman" panose="02020603050405020304" pitchFamily="18" charset="0"/>
              </a:rPr>
              <a:t>-  Simplicity and ease of use.</a:t>
            </a:r>
          </a:p>
          <a:p>
            <a:r>
              <a:rPr lang="en-US" sz="2200" b="1" dirty="0">
                <a:cs typeface="Times New Roman" panose="02020603050405020304" pitchFamily="18" charset="0"/>
              </a:rPr>
              <a:t>Limitations:</a:t>
            </a:r>
            <a:endParaRPr lang="en-US" sz="2200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200" dirty="0">
                <a:cs typeface="Times New Roman" panose="02020603050405020304" pitchFamily="18" charset="0"/>
              </a:rPr>
              <a:t>- Not suitable for data with clear seasonality.</a:t>
            </a:r>
          </a:p>
          <a:p>
            <a:pPr marL="457200" lvl="1" indent="0">
              <a:buNone/>
            </a:pPr>
            <a:r>
              <a:rPr lang="en-US" sz="2200" dirty="0">
                <a:cs typeface="Times New Roman" panose="02020603050405020304" pitchFamily="18" charset="0"/>
              </a:rPr>
              <a:t>- Assumes stationary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92953"/>
      </p:ext>
    </p:extLst>
  </p:cSld>
  <p:clrMapOvr>
    <a:masterClrMapping/>
  </p:clrMapOvr>
  <p:transition spd="med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76498"/>
            <a:ext cx="10018713" cy="1752599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vs. SARIMA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56347"/>
            <a:ext cx="10018713" cy="42759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>
                <a:cs typeface="Times New Roman" panose="02020603050405020304" pitchFamily="18" charset="0"/>
              </a:rPr>
              <a:t>SARIMA (Seasonal Auto Regressive Integrated Moving Average)</a:t>
            </a:r>
          </a:p>
          <a:p>
            <a:r>
              <a:rPr lang="en-US" sz="2200" b="1" dirty="0">
                <a:cs typeface="Times New Roman" panose="02020603050405020304" pitchFamily="18" charset="0"/>
              </a:rPr>
              <a:t>Purpose:</a:t>
            </a:r>
            <a:r>
              <a:rPr lang="en-US" sz="2200" dirty="0">
                <a:cs typeface="Times New Roman" panose="02020603050405020304" pitchFamily="18" charset="0"/>
              </a:rPr>
              <a:t> SARIMA extends ARIMA to capture both non-seasonal and seasonal patterns in time series data.</a:t>
            </a:r>
          </a:p>
          <a:p>
            <a:r>
              <a:rPr lang="en-US" sz="2200" b="1" dirty="0">
                <a:cs typeface="Times New Roman" panose="02020603050405020304" pitchFamily="18" charset="0"/>
              </a:rPr>
              <a:t>Components:</a:t>
            </a:r>
            <a:r>
              <a:rPr lang="en-US" sz="2200" dirty="0">
                <a:cs typeface="Times New Roman" panose="02020603050405020304" pitchFamily="18" charset="0"/>
              </a:rPr>
              <a:t> SARIMA includes seasonal AR, seasonal differencing, and seasonal MA components, in addition to non-seasonal ones.</a:t>
            </a:r>
          </a:p>
          <a:p>
            <a:r>
              <a:rPr lang="en-US" sz="2200" b="1" dirty="0">
                <a:cs typeface="Times New Roman" panose="02020603050405020304" pitchFamily="18" charset="0"/>
              </a:rPr>
              <a:t>Advantages:</a:t>
            </a:r>
            <a:endParaRPr lang="en-US" sz="2200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200" dirty="0">
                <a:cs typeface="Times New Roman" panose="02020603050405020304" pitchFamily="18" charset="0"/>
              </a:rPr>
              <a:t>- Suitable for data with strong seasonal patterns.</a:t>
            </a:r>
          </a:p>
          <a:p>
            <a:pPr marL="457200" lvl="1" indent="0">
              <a:buNone/>
            </a:pPr>
            <a:r>
              <a:rPr lang="en-US" sz="2200" dirty="0">
                <a:cs typeface="Times New Roman" panose="02020603050405020304" pitchFamily="18" charset="0"/>
              </a:rPr>
              <a:t>- Enhanced forecasting accuracy.</a:t>
            </a:r>
          </a:p>
          <a:p>
            <a:r>
              <a:rPr lang="en-US" sz="2200" b="1" dirty="0">
                <a:cs typeface="Times New Roman" panose="02020603050405020304" pitchFamily="18" charset="0"/>
              </a:rPr>
              <a:t>Limitations:</a:t>
            </a:r>
            <a:endParaRPr lang="en-US" sz="2200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200" dirty="0">
                <a:cs typeface="Times New Roman" panose="02020603050405020304" pitchFamily="18" charset="0"/>
              </a:rPr>
              <a:t>- More complex than ARIMA.</a:t>
            </a:r>
          </a:p>
          <a:p>
            <a:pPr marL="457200" lvl="1" indent="0">
              <a:buNone/>
            </a:pPr>
            <a:r>
              <a:rPr lang="en-US" sz="2200" dirty="0">
                <a:cs typeface="Times New Roman" panose="02020603050405020304" pitchFamily="18" charset="0"/>
              </a:rPr>
              <a:t>- Requires identification of seasonal patterns.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73991"/>
      </p:ext>
    </p:extLst>
  </p:cSld>
  <p:clrMapOvr>
    <a:masterClrMapping/>
  </p:clrMapOvr>
  <p:transition spd="med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11331"/>
            <a:ext cx="10018713" cy="1752599"/>
          </a:xfrm>
        </p:spPr>
        <p:txBody>
          <a:bodyPr/>
          <a:lstStyle/>
          <a:p>
            <a:pPr algn="l"/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Forecasting with SARIMA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840639"/>
            <a:ext cx="10018713" cy="2124891"/>
          </a:xfrm>
        </p:spPr>
        <p:txBody>
          <a:bodyPr>
            <a:norm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The ‘forecast’ function is a tool for time series forecasting, specifically tailored to predict weekly sales data for a designated store.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29115"/>
      </p:ext>
    </p:extLst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203268"/>
            <a:ext cx="10018713" cy="3124201"/>
          </a:xfrm>
        </p:spPr>
        <p:txBody>
          <a:bodyPr>
            <a:normAutofit fontScale="92500"/>
          </a:bodyPr>
          <a:lstStyle/>
          <a:p>
            <a:r>
              <a:rPr lang="en-US" sz="2200" b="1" dirty="0"/>
              <a:t>Key Steps:</a:t>
            </a:r>
          </a:p>
          <a:p>
            <a:pPr marL="0" indent="0">
              <a:buNone/>
            </a:pPr>
            <a:endParaRPr lang="en-US" sz="22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Data is filtered to isolate information pertinent to the chosen store.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Mean weekly sales are computed through date-based grouping.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The dataset is partitioned into training and test sets.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SARIMA model parameters are specified, and the model is trained on the training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Forecasts are generated for a predefined future period.</a:t>
            </a:r>
          </a:p>
          <a:p>
            <a:pPr marL="0" indent="0">
              <a:buNone/>
            </a:pPr>
            <a:endParaRPr lang="en-US" sz="2000" dirty="0"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4309" y="346166"/>
            <a:ext cx="10018713" cy="1752599"/>
          </a:xfrm>
        </p:spPr>
        <p:txBody>
          <a:bodyPr/>
          <a:lstStyle/>
          <a:p>
            <a:pPr algn="l"/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Forecasting with SARIMA</a:t>
            </a:r>
          </a:p>
        </p:txBody>
      </p:sp>
    </p:spTree>
    <p:extLst>
      <p:ext uri="{BB962C8B-B14F-4D97-AF65-F5344CB8AC3E}">
        <p14:creationId xmlns:p14="http://schemas.microsoft.com/office/powerpoint/2010/main" val="3680407077"/>
      </p:ext>
    </p:extLst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Forecasted values are refined based on the specified month and year.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In cases with no forecasted values, observed data from the training set is employed.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The mean weekly sales for the selected month and year are calculated and displayed.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The R-squared score, indicating the model's goodness of fit, is presented.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 visual representation illustrates the observed and forecasted sales data.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4310" y="337458"/>
            <a:ext cx="10018713" cy="1752599"/>
          </a:xfrm>
        </p:spPr>
        <p:txBody>
          <a:bodyPr/>
          <a:lstStyle/>
          <a:p>
            <a:pPr algn="l"/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Forecasting with SARIMA</a:t>
            </a:r>
          </a:p>
        </p:txBody>
      </p:sp>
    </p:spTree>
    <p:extLst>
      <p:ext uri="{BB962C8B-B14F-4D97-AF65-F5344CB8AC3E}">
        <p14:creationId xmlns:p14="http://schemas.microsoft.com/office/powerpoint/2010/main" val="884924735"/>
      </p:ext>
    </p:extLst>
  </p:cSld>
  <p:clrMapOvr>
    <a:masterClrMapping/>
  </p:clrMapOvr>
  <p:transition spd="med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456508"/>
            <a:ext cx="10018713" cy="3124201"/>
          </a:xfrm>
        </p:spPr>
        <p:txBody>
          <a:bodyPr>
            <a:normAutofit/>
          </a:bodyPr>
          <a:lstStyle/>
          <a:p>
            <a:r>
              <a:rPr lang="en-US" sz="2000" b="1" dirty="0"/>
              <a:t>Bias Detection:</a:t>
            </a:r>
          </a:p>
          <a:p>
            <a:pPr marL="0" indent="0">
              <a:buNone/>
            </a:pPr>
            <a:r>
              <a:rPr lang="en-US" sz="2000" dirty="0"/>
              <a:t>Bias is evaluated by quantifying forecast errors and subjecting them to a hypothesis test for statistical significance.</a:t>
            </a:r>
          </a:p>
          <a:p>
            <a:pPr marL="0" indent="0">
              <a:buNone/>
            </a:pPr>
            <a:r>
              <a:rPr lang="en-US" sz="2000" dirty="0"/>
              <a:t> A bias near zero signifies that the model's forecasts are, on average, accurate.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4310" y="276497"/>
            <a:ext cx="10018713" cy="1752599"/>
          </a:xfrm>
        </p:spPr>
        <p:txBody>
          <a:bodyPr/>
          <a:lstStyle/>
          <a:p>
            <a:pPr algn="l"/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Forecasting with SARIMA</a:t>
            </a:r>
          </a:p>
        </p:txBody>
      </p:sp>
    </p:spTree>
    <p:extLst>
      <p:ext uri="{BB962C8B-B14F-4D97-AF65-F5344CB8AC3E}">
        <p14:creationId xmlns:p14="http://schemas.microsoft.com/office/powerpoint/2010/main" val="2111534206"/>
      </p:ext>
    </p:extLst>
  </p:cSld>
  <p:clrMapOvr>
    <a:masterClrMapping/>
  </p:clrMapOvr>
  <p:transition spd="med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935480"/>
            <a:ext cx="10018713" cy="1225732"/>
          </a:xfrm>
        </p:spPr>
        <p:txBody>
          <a:bodyPr>
            <a:normAutofit/>
          </a:bodyPr>
          <a:lstStyle/>
          <a:p>
            <a:r>
              <a:rPr lang="en-US" sz="2000" dirty="0"/>
              <a:t>Forecasting weekly sales for store 5 until the end of 2013 and finding the average weekly sales for January,2013: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4310" y="293915"/>
            <a:ext cx="10018713" cy="1752599"/>
          </a:xfrm>
        </p:spPr>
        <p:txBody>
          <a:bodyPr/>
          <a:lstStyle/>
          <a:p>
            <a:pPr algn="l"/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An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08" y="3161212"/>
            <a:ext cx="5857017" cy="1908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87" y="2548346"/>
            <a:ext cx="5944115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96955"/>
      </p:ext>
    </p:extLst>
  </p:cSld>
  <p:clrMapOvr>
    <a:masterClrMapping/>
  </p:clrMapOvr>
  <p:transition spd="med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568392"/>
            <a:ext cx="121920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Model Deployment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38484"/>
      </p:ext>
    </p:extLst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01" y="714583"/>
            <a:ext cx="10018713" cy="108584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4701" y="2028823"/>
            <a:ext cx="2427149" cy="1795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HTML, CSS, JS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Python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Flask app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Cloud server </a:t>
            </a:r>
            <a:r>
              <a:rPr lang="en-US" sz="2000" u="sng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(link</a:t>
            </a:r>
            <a:r>
              <a:rPr lang="en-US" sz="2000" u="sng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0070C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6C80A-470E-145F-0E65-93025BEAE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910" y="1800431"/>
            <a:ext cx="7196946" cy="424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36360"/>
      </p:ext>
    </p:extLst>
  </p:cSld>
  <p:clrMapOvr>
    <a:masterClrMapping/>
  </p:clrMapOvr>
  <p:transition spd="med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AB9A77-5E01-46BD-6931-C4FC43E4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026" y="2038346"/>
            <a:ext cx="4991797" cy="252447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9F0AFAE-E598-3AC2-E7D8-9EE8AFB069AF}"/>
              </a:ext>
            </a:extLst>
          </p:cNvPr>
          <p:cNvSpPr txBox="1">
            <a:spLocks/>
          </p:cNvSpPr>
          <p:nvPr/>
        </p:nvSpPr>
        <p:spPr>
          <a:xfrm>
            <a:off x="933143" y="714583"/>
            <a:ext cx="10018713" cy="10858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3216AA-7AA4-B069-9556-3A22165B5ACB}"/>
              </a:ext>
            </a:extLst>
          </p:cNvPr>
          <p:cNvSpPr/>
          <p:nvPr/>
        </p:nvSpPr>
        <p:spPr>
          <a:xfrm>
            <a:off x="1047443" y="2228848"/>
            <a:ext cx="242714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Decision Tree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SARIMA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83473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C0ED285-5718-E050-D43B-EBB79B4562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7269822"/>
              </p:ext>
            </p:extLst>
          </p:nvPr>
        </p:nvGraphicFramePr>
        <p:xfrm>
          <a:off x="688977" y="2089150"/>
          <a:ext cx="10404477" cy="4400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8DE261B-DE01-99A3-82BF-81463C6A48A1}"/>
              </a:ext>
            </a:extLst>
          </p:cNvPr>
          <p:cNvSpPr txBox="1">
            <a:spLocks/>
          </p:cNvSpPr>
          <p:nvPr/>
        </p:nvSpPr>
        <p:spPr>
          <a:xfrm>
            <a:off x="781050" y="625656"/>
            <a:ext cx="3995574" cy="9047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122811"/>
      </p:ext>
    </p:extLst>
  </p:cSld>
  <p:clrMapOvr>
    <a:masterClrMapping/>
  </p:clrMapOvr>
  <p:transition spd="med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131" y="419100"/>
            <a:ext cx="10018713" cy="108584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4131" y="2076448"/>
            <a:ext cx="45035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Machine Learning Model.</a:t>
            </a:r>
          </a:p>
          <a:p>
            <a:pPr marL="285750" marR="0" indent="-28575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Result affected by several features.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7040FF-0C7D-3027-C871-F2C198B2C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414" y="419100"/>
            <a:ext cx="3860886" cy="623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50646"/>
      </p:ext>
    </p:extLst>
  </p:cSld>
  <p:clrMapOvr>
    <a:masterClrMapping/>
  </p:clrMapOvr>
  <p:transition spd="med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131" y="419100"/>
            <a:ext cx="10018713" cy="108584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SARIMA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9074" y="2114548"/>
            <a:ext cx="5057775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Time Series Model.</a:t>
            </a:r>
          </a:p>
          <a:p>
            <a:pPr marL="285750" marR="0" indent="-28575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Results affected by date and sales pattern.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735D32-E9DA-0B6E-EE77-05BD52129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49" y="304023"/>
            <a:ext cx="5950590" cy="633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63337"/>
      </p:ext>
    </p:extLst>
  </p:cSld>
  <p:clrMapOvr>
    <a:masterClrMapping/>
  </p:clrMapOvr>
  <p:transition spd="med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E0AF25C-6BDA-8798-5B23-C440C2472182}"/>
              </a:ext>
            </a:extLst>
          </p:cNvPr>
          <p:cNvSpPr txBox="1">
            <a:spLocks/>
          </p:cNvSpPr>
          <p:nvPr/>
        </p:nvSpPr>
        <p:spPr>
          <a:xfrm>
            <a:off x="679735" y="1852611"/>
            <a:ext cx="10966163" cy="31527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Web development Knowledge.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Web Server not working on the cloud:</a:t>
            </a: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isk Space</a:t>
            </a: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(Libraries and Frameworks) </a:t>
            </a:r>
            <a:r>
              <a:rPr lang="en-US" sz="20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Versions Mismatch</a:t>
            </a:r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B9BBB8-9FC5-067F-B983-51F7936C3F6F}"/>
              </a:ext>
            </a:extLst>
          </p:cNvPr>
          <p:cNvSpPr txBox="1">
            <a:spLocks/>
          </p:cNvSpPr>
          <p:nvPr/>
        </p:nvSpPr>
        <p:spPr>
          <a:xfrm>
            <a:off x="843958" y="466725"/>
            <a:ext cx="3456641" cy="8953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0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066695349"/>
      </p:ext>
    </p:extLst>
  </p:cSld>
  <p:clrMapOvr>
    <a:masterClrMapping/>
  </p:clrMapOvr>
  <p:transition spd="med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568392"/>
            <a:ext cx="121920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Conclusion &amp;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81662"/>
      </p:ext>
    </p:extLst>
  </p:cSld>
  <p:clrMapOvr>
    <a:masterClrMapping/>
  </p:clrMapOvr>
  <p:transition spd="med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E0AF25C-6BDA-8798-5B23-C440C2472182}"/>
              </a:ext>
            </a:extLst>
          </p:cNvPr>
          <p:cNvSpPr txBox="1">
            <a:spLocks/>
          </p:cNvSpPr>
          <p:nvPr/>
        </p:nvSpPr>
        <p:spPr>
          <a:xfrm>
            <a:off x="536860" y="1666873"/>
            <a:ext cx="10966163" cy="2657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151000"/>
              <a:buFont typeface="Arial" panose="020B0604020202020204" pitchFamily="34" charset="0"/>
              <a:buChar char="•"/>
            </a:pPr>
            <a:r>
              <a:rPr lang="en-US" dirty="0"/>
              <a:t>Project outcome </a:t>
            </a:r>
            <a:r>
              <a:rPr lang="en-US" dirty="0">
                <a:hlinkClick r:id="rId2"/>
              </a:rPr>
              <a:t>(Website)</a:t>
            </a:r>
            <a:r>
              <a:rPr lang="en-US" dirty="0"/>
              <a:t>.</a:t>
            </a:r>
          </a:p>
          <a:p>
            <a:pPr marL="342900" indent="-342900" algn="l">
              <a:buSzPct val="151000"/>
              <a:buFont typeface="Arial" panose="020B0604020202020204" pitchFamily="34" charset="0"/>
              <a:buChar char="•"/>
            </a:pPr>
            <a:r>
              <a:rPr lang="en-US" dirty="0"/>
              <a:t>Better Expansion decisions based on forecasted sales.</a:t>
            </a:r>
          </a:p>
          <a:p>
            <a:pPr marL="342900" indent="-342900" algn="l">
              <a:buSzPct val="151000"/>
              <a:buFont typeface="Arial" panose="020B0604020202020204" pitchFamily="34" charset="0"/>
              <a:buChar char="•"/>
            </a:pPr>
            <a:r>
              <a:rPr lang="en-US" dirty="0"/>
              <a:t>Better Sales prediction based on Economics, Climate Change and Seasonality.</a:t>
            </a:r>
          </a:p>
          <a:p>
            <a:pPr marL="342900" indent="-342900" algn="l">
              <a:buClr>
                <a:schemeClr val="tx1"/>
              </a:buClr>
              <a:buSzPct val="151000"/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B9BBB8-9FC5-067F-B983-51F7936C3F6F}"/>
              </a:ext>
            </a:extLst>
          </p:cNvPr>
          <p:cNvSpPr txBox="1">
            <a:spLocks/>
          </p:cNvSpPr>
          <p:nvPr/>
        </p:nvSpPr>
        <p:spPr>
          <a:xfrm>
            <a:off x="843958" y="466725"/>
            <a:ext cx="3456641" cy="83184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0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33462648"/>
      </p:ext>
    </p:extLst>
  </p:cSld>
  <p:clrMapOvr>
    <a:masterClrMapping/>
  </p:clrMapOvr>
  <p:transition spd="med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E0AF25C-6BDA-8798-5B23-C440C2472182}"/>
              </a:ext>
            </a:extLst>
          </p:cNvPr>
          <p:cNvSpPr txBox="1">
            <a:spLocks/>
          </p:cNvSpPr>
          <p:nvPr/>
        </p:nvSpPr>
        <p:spPr>
          <a:xfrm>
            <a:off x="1054242" y="1676398"/>
            <a:ext cx="10083515" cy="2657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151000"/>
              <a:buFont typeface="Arial" panose="020B0604020202020204" pitchFamily="34" charset="0"/>
              <a:buChar char="•"/>
            </a:pPr>
            <a:r>
              <a:rPr lang="en-US" dirty="0"/>
              <a:t>Consider to use other Forecasting model techniques (STL, Holt-winters, Exponential Smoothing,….).</a:t>
            </a:r>
          </a:p>
          <a:p>
            <a:pPr marL="342900" indent="-342900" algn="l">
              <a:buSzPct val="151000"/>
              <a:buFont typeface="Arial" panose="020B0604020202020204" pitchFamily="34" charset="0"/>
              <a:buChar char="•"/>
            </a:pPr>
            <a:r>
              <a:rPr lang="en-US" dirty="0"/>
              <a:t>User Interface Enhancements.</a:t>
            </a:r>
          </a:p>
          <a:p>
            <a:pPr marL="342900" indent="-342900" algn="l">
              <a:buSzPct val="151000"/>
              <a:buFont typeface="Arial" panose="020B0604020202020204" pitchFamily="34" charset="0"/>
              <a:buChar char="•"/>
            </a:pPr>
            <a:r>
              <a:rPr lang="en-US" dirty="0"/>
              <a:t>Apply the model in various domains.</a:t>
            </a:r>
          </a:p>
          <a:p>
            <a:pPr marL="342900" indent="-342900" algn="l">
              <a:buClr>
                <a:schemeClr val="tx1"/>
              </a:buClr>
              <a:buSzPct val="151000"/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B9BBB8-9FC5-067F-B983-51F7936C3F6F}"/>
              </a:ext>
            </a:extLst>
          </p:cNvPr>
          <p:cNvSpPr txBox="1">
            <a:spLocks/>
          </p:cNvSpPr>
          <p:nvPr/>
        </p:nvSpPr>
        <p:spPr>
          <a:xfrm>
            <a:off x="843958" y="381000"/>
            <a:ext cx="3456641" cy="83184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0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</a:t>
            </a:r>
          </a:p>
        </p:txBody>
      </p:sp>
    </p:spTree>
    <p:extLst>
      <p:ext uri="{BB962C8B-B14F-4D97-AF65-F5344CB8AC3E}">
        <p14:creationId xmlns:p14="http://schemas.microsoft.com/office/powerpoint/2010/main" val="1450746348"/>
      </p:ext>
    </p:extLst>
  </p:cSld>
  <p:clrMapOvr>
    <a:masterClrMapping/>
  </p:clrMapOvr>
  <p:transition spd="med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68392"/>
            <a:ext cx="121920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14830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568392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Introduction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25849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64993" y="685801"/>
            <a:ext cx="10018713" cy="1195118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867" y="1880918"/>
            <a:ext cx="10267156" cy="3884156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cs typeface="Times New Roman" panose="02020603050405020304" pitchFamily="18" charset="0"/>
              </a:rPr>
              <a:t>Project objective: </a:t>
            </a:r>
            <a:r>
              <a:rPr lang="en-US" sz="2000" dirty="0">
                <a:cs typeface="Times New Roman" panose="02020603050405020304" pitchFamily="18" charset="0"/>
              </a:rPr>
              <a:t>Enhance sales performance and drive growth in a competitive retail landscape.</a:t>
            </a:r>
          </a:p>
          <a:p>
            <a:pPr algn="just"/>
            <a:r>
              <a:rPr lang="en-US" sz="2000" b="1" dirty="0">
                <a:cs typeface="Times New Roman" panose="02020603050405020304" pitchFamily="18" charset="0"/>
              </a:rPr>
              <a:t>Sales improvement goals: </a:t>
            </a:r>
            <a:r>
              <a:rPr lang="en-US" sz="2000" dirty="0">
                <a:cs typeface="Times New Roman" panose="02020603050405020304" pitchFamily="18" charset="0"/>
              </a:rPr>
              <a:t>Achieve a 10% increase in weekly sales over the next 3 months, through strategic expansion and improved customer engagement.</a:t>
            </a:r>
          </a:p>
          <a:p>
            <a:pPr algn="just"/>
            <a:r>
              <a:rPr lang="en-US" sz="2000" b="1" dirty="0">
                <a:cs typeface="Times New Roman" panose="02020603050405020304" pitchFamily="18" charset="0"/>
              </a:rPr>
              <a:t>Machine learning forecasting: </a:t>
            </a:r>
            <a:r>
              <a:rPr lang="en-US" sz="2000" dirty="0">
                <a:cs typeface="Times New Roman" panose="02020603050405020304" pitchFamily="18" charset="0"/>
              </a:rPr>
              <a:t>Utilize machine learning algorithms to predict weekly sales using Walmart's historical sales data for 45 stores from February 2010 to October 2012.</a:t>
            </a:r>
          </a:p>
          <a:p>
            <a:pPr algn="just"/>
            <a:r>
              <a:rPr lang="en-US" sz="2000" b="1" dirty="0">
                <a:cs typeface="Times New Roman" panose="02020603050405020304" pitchFamily="18" charset="0"/>
              </a:rPr>
              <a:t>Key benefits: </a:t>
            </a:r>
            <a:r>
              <a:rPr lang="en-US" sz="2000" dirty="0">
                <a:cs typeface="Times New Roman" panose="02020603050405020304" pitchFamily="18" charset="0"/>
              </a:rPr>
              <a:t>Accurate sales predictions, optimized inventory management, and data-driven decision-making for increased profitability.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2243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76" y="228599"/>
            <a:ext cx="10018713" cy="1752599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4749" y="1924164"/>
            <a:ext cx="95024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cs typeface="Times New Roman" panose="02020603050405020304" pitchFamily="18" charset="0"/>
              </a:rPr>
              <a:t>The final </a:t>
            </a:r>
            <a:r>
              <a:rPr lang="en-US" sz="2000" b="1" dirty="0">
                <a:cs typeface="Times New Roman" panose="02020603050405020304" pitchFamily="18" charset="0"/>
              </a:rPr>
              <a:t>merged</a:t>
            </a:r>
            <a:r>
              <a:rPr lang="en-US" sz="2000" dirty="0"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cs typeface="Times New Roman" panose="02020603050405020304" pitchFamily="18" charset="0"/>
              </a:rPr>
              <a:t>preprocessed</a:t>
            </a:r>
            <a:r>
              <a:rPr lang="en-US" sz="2000" dirty="0">
                <a:cs typeface="Times New Roman" panose="02020603050405020304" pitchFamily="18" charset="0"/>
              </a:rPr>
              <a:t> dataset includes various features.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485557-2982-5527-B483-F37F9E289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24" y="2909670"/>
            <a:ext cx="11666349" cy="29878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1275831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568392"/>
            <a:ext cx="121920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Approach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64327"/>
      </p:ext>
    </p:extLst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153" y="1423579"/>
            <a:ext cx="10018713" cy="1330507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Train test split: test split was determined based on last </a:t>
            </a:r>
            <a:r>
              <a:rPr lang="en-US" sz="2000" b="1" dirty="0"/>
              <a:t>7 months </a:t>
            </a:r>
            <a:r>
              <a:rPr lang="en-US" sz="2000" dirty="0"/>
              <a:t>of sales, 21% of the data.</a:t>
            </a:r>
          </a:p>
          <a:p>
            <a:pPr algn="just"/>
            <a:r>
              <a:rPr lang="en-US" sz="2000" dirty="0"/>
              <a:t>We prepared the data by performing one-hot encoding on categorical columns and scaling the numerical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31576" y="381000"/>
            <a:ext cx="10018713" cy="942976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1E5120-DBCB-F5AB-0003-79E2BBDFD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83" y="2754086"/>
            <a:ext cx="7562834" cy="40312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5405511"/>
      </p:ext>
    </p:extLst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230" y="1775460"/>
            <a:ext cx="6891369" cy="330708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000" dirty="0">
                <a:cs typeface="Times New Roman" panose="02020603050405020304" pitchFamily="18" charset="0"/>
              </a:rPr>
              <a:t>We enhanced the Decision Tree Regressor's performance by tuning hyperparameters with </a:t>
            </a:r>
            <a:r>
              <a:rPr lang="en-US" sz="2000" b="1" dirty="0" err="1">
                <a:cs typeface="Times New Roman" panose="02020603050405020304" pitchFamily="18" charset="0"/>
              </a:rPr>
              <a:t>GridSearchCV</a:t>
            </a:r>
            <a:r>
              <a:rPr lang="en-US" sz="2000" dirty="0">
                <a:cs typeface="Times New Roman" panose="02020603050405020304" pitchFamily="18" charset="0"/>
              </a:rPr>
              <a:t> and converting categorical features to numeric using </a:t>
            </a:r>
            <a:r>
              <a:rPr lang="en-US" sz="2000" b="1" dirty="0" err="1">
                <a:cs typeface="Times New Roman" panose="02020603050405020304" pitchFamily="18" charset="0"/>
              </a:rPr>
              <a:t>OrdinalEncoder</a:t>
            </a:r>
            <a:r>
              <a:rPr lang="en-US" sz="2000" dirty="0"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2000" dirty="0">
                <a:cs typeface="Times New Roman" panose="02020603050405020304" pitchFamily="18" charset="0"/>
              </a:rPr>
              <a:t>R-squared: </a:t>
            </a:r>
            <a:r>
              <a:rPr lang="en-US" sz="2000" b="1" dirty="0">
                <a:cs typeface="Times New Roman" panose="02020603050405020304" pitchFamily="18" charset="0"/>
              </a:rPr>
              <a:t>94.2%</a:t>
            </a:r>
            <a:r>
              <a:rPr lang="en-US" sz="2000" dirty="0">
                <a:cs typeface="Times New Roman" panose="02020603050405020304" pitchFamily="18" charset="0"/>
              </a:rPr>
              <a:t> in the test data, and visualized by KDE 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31576" y="211182"/>
            <a:ext cx="10018713" cy="1752599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107" y="1372931"/>
            <a:ext cx="4527893" cy="33127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45B6AB-D9F2-3017-887F-DFA17176B4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55"/>
          <a:stretch/>
        </p:blipFill>
        <p:spPr>
          <a:xfrm>
            <a:off x="1250676" y="5200475"/>
            <a:ext cx="7525800" cy="7046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4953969"/>
      </p:ext>
    </p:extLst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635" y="866772"/>
            <a:ext cx="10018713" cy="1752599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430" y="1804851"/>
            <a:ext cx="10018713" cy="3124201"/>
          </a:xfrm>
        </p:spPr>
        <p:txBody>
          <a:bodyPr>
            <a:norm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Time series forecasting is a technique for the prediction of events through a sequence of time. It predicts future events by analyzing the trends of the past, on the assumption that future trends will hold similar to historical trends.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4171-F9CD-475F-88E4-72338D3CD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58537"/>
      </p:ext>
    </p:extLst>
  </p:cSld>
  <p:clrMapOvr>
    <a:masterClrMapping/>
  </p:clrMapOvr>
  <p:transition spd="med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618</TotalTime>
  <Words>823</Words>
  <Application>Microsoft Office PowerPoint</Application>
  <PresentationFormat>Widescreen</PresentationFormat>
  <Paragraphs>138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Corbel</vt:lpstr>
      <vt:lpstr>Courier New</vt:lpstr>
      <vt:lpstr>Söhne</vt:lpstr>
      <vt:lpstr>Symbol</vt:lpstr>
      <vt:lpstr>Times New Roman</vt:lpstr>
      <vt:lpstr>Wingdings</vt:lpstr>
      <vt:lpstr>Parallax</vt:lpstr>
      <vt:lpstr>Stores Sales Forecasting</vt:lpstr>
      <vt:lpstr>PowerPoint Presentation</vt:lpstr>
      <vt:lpstr>Introduction</vt:lpstr>
      <vt:lpstr>Problem Definition</vt:lpstr>
      <vt:lpstr>Dataset</vt:lpstr>
      <vt:lpstr>Approach</vt:lpstr>
      <vt:lpstr>Model Selection</vt:lpstr>
      <vt:lpstr>Hyperparameter tuning</vt:lpstr>
      <vt:lpstr>Time Series Forecasting</vt:lpstr>
      <vt:lpstr>ARIMA vs. SARIMA</vt:lpstr>
      <vt:lpstr>ARIMA vs. SARIMA</vt:lpstr>
      <vt:lpstr> Time Series Forecasting with SARIMA</vt:lpstr>
      <vt:lpstr> Time Series Forecasting with SARIMA</vt:lpstr>
      <vt:lpstr> Time Series Forecasting with SARIMA</vt:lpstr>
      <vt:lpstr> Time Series Forecasting with SARIMA</vt:lpstr>
      <vt:lpstr> Running An Example</vt:lpstr>
      <vt:lpstr>Model Deployment</vt:lpstr>
      <vt:lpstr>Web-app</vt:lpstr>
      <vt:lpstr>PowerPoint Presentation</vt:lpstr>
      <vt:lpstr>Decision Tree</vt:lpstr>
      <vt:lpstr>SARIMA</vt:lpstr>
      <vt:lpstr>PowerPoint Presentation</vt:lpstr>
      <vt:lpstr>Conclusion &amp; Future Work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Forecasting</dc:title>
  <dc:creator>Orange</dc:creator>
  <cp:lastModifiedBy>Orange</cp:lastModifiedBy>
  <cp:revision>66</cp:revision>
  <dcterms:created xsi:type="dcterms:W3CDTF">2023-09-18T17:49:30Z</dcterms:created>
  <dcterms:modified xsi:type="dcterms:W3CDTF">2023-09-21T22:00:29Z</dcterms:modified>
</cp:coreProperties>
</file>