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50" d="100"/>
          <a:sy n="50" d="100"/>
        </p:scale>
        <p:origin x="1022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6C89-3537-49A3-BE34-3A6765312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3B02E-704F-4FF0-B049-E2A75A940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C138-8B37-47CD-B82C-825B4AA2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0D47-DA44-411E-852F-D67AE165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B658-96DD-41A6-8F76-CFC1549F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05B5-7144-4DA2-89D8-C30E0AB2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612E-C5C4-4CBD-9BEF-F5ABB8D7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4376-7EC4-4E59-9321-4F33D327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6F65-57DE-4FF6-8531-DFE31313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7146-9E5C-468F-ADFF-19D833BC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49CD6-B475-4425-B32C-9BB5FB0A0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B3187-EA1F-40AE-8E6F-83A21EB9A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D668-FD04-45D6-B457-4DAD055D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722E-6D87-4DFD-90DA-8042EB7B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9E40-07F5-4F84-A223-F1A3CEFF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DB75-F6DA-4C8A-930D-7259E264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4BA2-86D2-4A12-B505-B495BA7E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3C5E-DC6A-4BD1-955B-A0A66165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EB3B-ED93-4977-8856-03535C55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503F-0F4E-4421-A4A4-C272CCA7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0B8A-8AB5-485E-918F-32306E1A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227B-1A49-4DAC-A90E-5F65C7A1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5A178-0A48-4F5B-80FE-10AEAB1E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9E71-3611-4B52-A2EC-E9AE215C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BAD3-BB2E-4768-BFCC-439D9189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CE22-7E44-48A1-934B-BD911252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B78D-ACE0-471A-BA03-342ABB908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53C9-7654-4BB0-ADDD-FB7A61A7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748A3-EF16-4013-A8C0-9D50A02F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59BD9-F34D-4F6A-895E-9D792FE4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AB83-FFCB-47E8-9B4D-C7AB99F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00E5-4B9A-477B-B7D5-E7485A5E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6E28-50A6-453C-9F54-2DE22D65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EC259-A994-486B-8F23-75D7007D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C245E-1B81-48F4-BC12-2D15634C0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B6023-B5BC-40B6-A4D2-3F95C85F4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4EBB7-3E5E-488C-AA83-A5C2324B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ABBF4-0F97-453F-9ADB-DFE5D23C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0F794-40FC-473D-96E7-21545E5A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9A9-09F9-4B29-9220-F4FE3B8F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6F9CA-6735-48B9-A453-207C31F7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0C1A7-026F-4E92-B77F-DF038182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2D943-8258-4FB7-A1AD-38F12790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A1B3B-4218-43C1-A69F-32B057F2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64506-B536-4FA1-B496-5FA749BA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1FBC-577D-473C-8124-6508B4AD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9DC5-B484-4072-90F8-7823E341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DA63-37AD-4A03-8102-6B7107EB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F67F2-9941-419D-A11D-2C192F6E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23FE6-06DA-486B-B10A-EE9AE0A4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0066-7233-4875-87BC-00B90B2B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ED3C-F93F-4D40-88E9-9AAE9B02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7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145D-E060-4D93-8EB3-1708D9CC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76545-601B-411C-955D-FDF43DBFD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4B59-24CD-4B6D-B752-1A4BDDAD1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A385-D8C0-4BB7-8765-F33AE9C4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E803-334D-40E1-9666-A8036973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2BDE5-DAF5-43BF-996B-8C47AA14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2A36A-0C38-41F4-990C-85878A3F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14923-3FBE-4627-9182-15E2DCE9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2DE6-7800-4926-AE2F-EC2E61F3D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2FBB-3995-4BA1-9B0F-EB18FAB66BCE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4962-A026-4FD6-86B9-01621788F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A8FE-0D8D-4466-B278-6ED724141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53EB-5E8F-4C30-B1DD-C65D3CBEC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06F71-2979-42AB-A337-54BA2EB2823A}"/>
              </a:ext>
            </a:extLst>
          </p:cNvPr>
          <p:cNvSpPr txBox="1"/>
          <p:nvPr/>
        </p:nvSpPr>
        <p:spPr>
          <a:xfrm>
            <a:off x="220133" y="1835573"/>
            <a:ext cx="11751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Definition of Complexity</a:t>
            </a:r>
            <a:r>
              <a:rPr lang="en-US" dirty="0"/>
              <a:t>: </a:t>
            </a:r>
            <a:r>
              <a:rPr lang="en-US" sz="3200" dirty="0"/>
              <a:t>Complexity in programming refers to the measure of how difficult it is to understand, implement, and maintain a piece of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3DAB3-17C1-4874-8956-94512C86DE99}"/>
              </a:ext>
            </a:extLst>
          </p:cNvPr>
          <p:cNvSpPr txBox="1"/>
          <p:nvPr/>
        </p:nvSpPr>
        <p:spPr>
          <a:xfrm>
            <a:off x="220133" y="4006765"/>
            <a:ext cx="11751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Importance</a:t>
            </a:r>
            <a:r>
              <a:rPr lang="en-US" dirty="0"/>
              <a:t>: </a:t>
            </a:r>
            <a:r>
              <a:rPr lang="en-US" sz="2400" dirty="0"/>
              <a:t>Understanding complexity helps in evaluating the performance and efficiency of algorithms, which is crucial for optimizing software and solving problems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31044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2EB0A-170C-44A5-875E-78BC7F494406}"/>
              </a:ext>
            </a:extLst>
          </p:cNvPr>
          <p:cNvSpPr txBox="1"/>
          <p:nvPr/>
        </p:nvSpPr>
        <p:spPr>
          <a:xfrm>
            <a:off x="198120" y="443567"/>
            <a:ext cx="1139952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Types of Complexity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Time Complexity</a:t>
            </a:r>
            <a:r>
              <a:rPr lang="en-US" sz="3200" dirty="0"/>
              <a:t>: Measures the amount of time an algorithm takes to complete as a function of the input size.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Space Complexity</a:t>
            </a:r>
            <a:r>
              <a:rPr lang="en-US" sz="3200" dirty="0"/>
              <a:t>: Measures the amount of memory an algorithm uses as a function of the input size.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Cyclomatic Complexity</a:t>
            </a:r>
            <a:r>
              <a:rPr lang="en-US" sz="3200" dirty="0"/>
              <a:t>: Measures the number of linearly independent paths through a program's source code, indicating its control flow complexity.</a:t>
            </a:r>
          </a:p>
        </p:txBody>
      </p:sp>
    </p:spTree>
    <p:extLst>
      <p:ext uri="{BB962C8B-B14F-4D97-AF65-F5344CB8AC3E}">
        <p14:creationId xmlns:p14="http://schemas.microsoft.com/office/powerpoint/2010/main" val="352968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48977-9338-41F1-A4B6-D228591FE066}"/>
              </a:ext>
            </a:extLst>
          </p:cNvPr>
          <p:cNvSpPr txBox="1"/>
          <p:nvPr/>
        </p:nvSpPr>
        <p:spPr>
          <a:xfrm>
            <a:off x="213360" y="503039"/>
            <a:ext cx="1176528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Time Complexity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Definition</a:t>
            </a:r>
            <a:r>
              <a:rPr lang="en-US" sz="2800" dirty="0"/>
              <a:t>: The growth rate of an algorithm’s running time with respect to the input size.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Big-O Notation</a:t>
            </a:r>
            <a:r>
              <a:rPr lang="en-US" sz="2800" dirty="0"/>
              <a:t>: Used to express time complexity, focusing on the upper bound of an algorithm’s growth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O(1)</a:t>
            </a:r>
            <a:r>
              <a:rPr lang="en-US" sz="2800" dirty="0"/>
              <a:t>: Constant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O(log n)</a:t>
            </a:r>
            <a:r>
              <a:rPr lang="en-US" sz="2800" dirty="0"/>
              <a:t>: Logarithmic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O(n)</a:t>
            </a:r>
            <a:r>
              <a:rPr lang="en-US" sz="2800" dirty="0"/>
              <a:t>: Linear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O(n log n)</a:t>
            </a:r>
            <a:r>
              <a:rPr lang="en-US" sz="2800" dirty="0"/>
              <a:t>: </a:t>
            </a:r>
            <a:r>
              <a:rPr lang="en-US" sz="2800" dirty="0" err="1"/>
              <a:t>Linearithmic</a:t>
            </a:r>
            <a:r>
              <a:rPr lang="en-US" sz="2800" dirty="0"/>
              <a:t>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O(n^2)</a:t>
            </a:r>
            <a:r>
              <a:rPr lang="en-US" sz="2800" dirty="0"/>
              <a:t>: Quadratic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O(2^n)</a:t>
            </a:r>
            <a:r>
              <a:rPr lang="en-US" sz="2800" dirty="0"/>
              <a:t>: Exponential time</a:t>
            </a:r>
          </a:p>
        </p:txBody>
      </p:sp>
    </p:spTree>
    <p:extLst>
      <p:ext uri="{BB962C8B-B14F-4D97-AF65-F5344CB8AC3E}">
        <p14:creationId xmlns:p14="http://schemas.microsoft.com/office/powerpoint/2010/main" val="22881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A34827-C6F4-463E-8307-20F3C666A2B1}"/>
              </a:ext>
            </a:extLst>
          </p:cNvPr>
          <p:cNvSpPr txBox="1"/>
          <p:nvPr/>
        </p:nvSpPr>
        <p:spPr>
          <a:xfrm>
            <a:off x="266700" y="567958"/>
            <a:ext cx="11658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How to Calculate Time Complexity</a:t>
            </a:r>
          </a:p>
          <a:p>
            <a:endParaRPr lang="en-US" sz="3200" b="1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Identify the Basic Operations</a:t>
            </a:r>
            <a:r>
              <a:rPr lang="en-US" sz="3200" dirty="0"/>
              <a:t>: Determine the core operations (e.g., comparisons, additions) that contribute to the algorithm’s runtime.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Analyze the Loops</a:t>
            </a:r>
            <a:r>
              <a:rPr lang="en-US" sz="3200" dirty="0"/>
              <a:t>: Count the number of nested loops and their iterations.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Determine the Dominant Term</a:t>
            </a:r>
            <a:r>
              <a:rPr lang="en-US" sz="3200" dirty="0"/>
              <a:t>: Focus on the term that grows fastest as the input size increases.</a:t>
            </a:r>
          </a:p>
        </p:txBody>
      </p:sp>
    </p:spTree>
    <p:extLst>
      <p:ext uri="{BB962C8B-B14F-4D97-AF65-F5344CB8AC3E}">
        <p14:creationId xmlns:p14="http://schemas.microsoft.com/office/powerpoint/2010/main" val="322113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39753-5CD1-42F4-BC4D-F12F1C0D554F}"/>
              </a:ext>
            </a:extLst>
          </p:cNvPr>
          <p:cNvSpPr txBox="1"/>
          <p:nvPr/>
        </p:nvSpPr>
        <p:spPr>
          <a:xfrm>
            <a:off x="304800" y="584538"/>
            <a:ext cx="110032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Examples and Applications</a:t>
            </a:r>
          </a:p>
          <a:p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Example 1</a:t>
            </a:r>
            <a:r>
              <a:rPr lang="en-US" sz="3200" dirty="0"/>
              <a:t>: Time complexity of sorting algorithms (e.g., Bubble Sort vs. Quick Sort).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Example 2</a:t>
            </a:r>
            <a:r>
              <a:rPr lang="en-US" sz="3200" dirty="0"/>
              <a:t>: Space complexity in recursive algorithms (e.g., Fibonacci sequence).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Example 3</a:t>
            </a:r>
            <a:r>
              <a:rPr lang="en-US" sz="3200" dirty="0"/>
              <a:t>: Cyclomatic complexity in a complex function with multiple branches and loops.</a:t>
            </a:r>
          </a:p>
        </p:txBody>
      </p:sp>
    </p:spTree>
    <p:extLst>
      <p:ext uri="{BB962C8B-B14F-4D97-AF65-F5344CB8AC3E}">
        <p14:creationId xmlns:p14="http://schemas.microsoft.com/office/powerpoint/2010/main" val="41144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danah safwat</dc:creator>
  <cp:lastModifiedBy>danah safwat</cp:lastModifiedBy>
  <cp:revision>2</cp:revision>
  <dcterms:created xsi:type="dcterms:W3CDTF">2024-09-15T13:01:59Z</dcterms:created>
  <dcterms:modified xsi:type="dcterms:W3CDTF">2024-09-15T13:33:19Z</dcterms:modified>
</cp:coreProperties>
</file>