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86" r:id="rId6"/>
    <p:sldId id="308" r:id="rId7"/>
    <p:sldId id="309" r:id="rId8"/>
    <p:sldId id="259" r:id="rId9"/>
    <p:sldId id="288" r:id="rId10"/>
  </p:sldIdLst>
  <p:sldSz cx="9144000" cy="5143500" type="screen16x9"/>
  <p:notesSz cx="6858000" cy="9144000"/>
  <p:embeddedFontLst>
    <p:embeddedFont>
      <p:font typeface="Dosis" pitchFamily="2" charset="0"/>
      <p:regular r:id="rId12"/>
      <p:bold r:id="rId13"/>
    </p:embeddedFont>
    <p:embeddedFont>
      <p:font typeface="Livvic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D4B3E3-15B5-4449-A568-7FBAD7AB09B5}">
  <a:tblStyle styleId="{40D4B3E3-15B5-4449-A568-7FBAD7AB09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9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8e5e7c2f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8e5e7c2f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a2b821d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a2b821d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1dc55ce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1dc55cef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1dc55cef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1dc55cef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6a1f462d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6a1f462d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6a1f462d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6a1f462d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88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6a1f462d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6a1f462d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5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4d35d5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4d35d59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8a4d35d5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8a4d35d5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53175" y="1665897"/>
            <a:ext cx="5037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53200" y="3062725"/>
            <a:ext cx="50376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5"/>
          <p:cNvGrpSpPr/>
          <p:nvPr/>
        </p:nvGrpSpPr>
        <p:grpSpPr>
          <a:xfrm>
            <a:off x="8264503" y="1297552"/>
            <a:ext cx="1720800" cy="2769708"/>
            <a:chOff x="8264503" y="1297552"/>
            <a:chExt cx="1720800" cy="2769708"/>
          </a:xfrm>
        </p:grpSpPr>
        <p:sp>
          <p:nvSpPr>
            <p:cNvPr id="321" name="Google Shape;321;p35"/>
            <p:cNvSpPr/>
            <p:nvPr/>
          </p:nvSpPr>
          <p:spPr>
            <a:xfrm rot="-1016211">
              <a:off x="8435449" y="1468498"/>
              <a:ext cx="1378908" cy="1378908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rot="5400000">
              <a:off x="8301330" y="2549723"/>
              <a:ext cx="1939317" cy="1095755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5"/>
          <p:cNvGrpSpPr/>
          <p:nvPr/>
        </p:nvGrpSpPr>
        <p:grpSpPr>
          <a:xfrm>
            <a:off x="-1405975" y="1512152"/>
            <a:ext cx="2119200" cy="2119200"/>
            <a:chOff x="-1405975" y="1512152"/>
            <a:chExt cx="2119200" cy="2119200"/>
          </a:xfrm>
        </p:grpSpPr>
        <p:sp>
          <p:nvSpPr>
            <p:cNvPr id="324" name="Google Shape;324;p35"/>
            <p:cNvSpPr/>
            <p:nvPr/>
          </p:nvSpPr>
          <p:spPr>
            <a:xfrm>
              <a:off x="-1405975" y="1512152"/>
              <a:ext cx="2119200" cy="2119200"/>
            </a:xfrm>
            <a:prstGeom prst="donut">
              <a:avLst>
                <a:gd name="adj" fmla="val 81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51002" y="2910838"/>
              <a:ext cx="294600" cy="29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6"/>
          <p:cNvGrpSpPr/>
          <p:nvPr/>
        </p:nvGrpSpPr>
        <p:grpSpPr>
          <a:xfrm>
            <a:off x="7470276" y="3165794"/>
            <a:ext cx="2799353" cy="2307592"/>
            <a:chOff x="7470276" y="3165794"/>
            <a:chExt cx="2799353" cy="2307592"/>
          </a:xfrm>
        </p:grpSpPr>
        <p:sp>
          <p:nvSpPr>
            <p:cNvPr id="328" name="Google Shape;328;p36"/>
            <p:cNvSpPr/>
            <p:nvPr/>
          </p:nvSpPr>
          <p:spPr>
            <a:xfrm rot="-1800160">
              <a:off x="7576585" y="4308062"/>
              <a:ext cx="1201153" cy="747082"/>
            </a:xfrm>
            <a:custGeom>
              <a:avLst/>
              <a:gdLst/>
              <a:ahLst/>
              <a:cxnLst/>
              <a:rect l="l" t="t" r="r" b="b"/>
              <a:pathLst>
                <a:path w="70558" h="43885" extrusionOk="0">
                  <a:moveTo>
                    <a:pt x="47787" y="0"/>
                  </a:moveTo>
                  <a:cubicBezTo>
                    <a:pt x="40255" y="0"/>
                    <a:pt x="30812" y="3568"/>
                    <a:pt x="19673" y="7560"/>
                  </a:cubicBezTo>
                  <a:cubicBezTo>
                    <a:pt x="1" y="14543"/>
                    <a:pt x="4830" y="43885"/>
                    <a:pt x="30734" y="43885"/>
                  </a:cubicBezTo>
                  <a:cubicBezTo>
                    <a:pt x="32442" y="43885"/>
                    <a:pt x="34242" y="43757"/>
                    <a:pt x="36133" y="43487"/>
                  </a:cubicBezTo>
                  <a:cubicBezTo>
                    <a:pt x="57102" y="40481"/>
                    <a:pt x="70557" y="26955"/>
                    <a:pt x="63114" y="10494"/>
                  </a:cubicBezTo>
                  <a:cubicBezTo>
                    <a:pt x="59591" y="2778"/>
                    <a:pt x="54433" y="0"/>
                    <a:pt x="47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rot="-1800160">
              <a:off x="8190875" y="4246200"/>
              <a:ext cx="550714" cy="620154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rot="-1800160">
              <a:off x="8075690" y="3546538"/>
              <a:ext cx="1937170" cy="1546103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6"/>
          <p:cNvSpPr/>
          <p:nvPr/>
        </p:nvSpPr>
        <p:spPr>
          <a:xfrm rot="-10799128">
            <a:off x="-61839" y="4051421"/>
            <a:ext cx="1461388" cy="1269374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614864" y="-1411406"/>
            <a:ext cx="2475900" cy="2475900"/>
            <a:chOff x="-614864" y="-1411406"/>
            <a:chExt cx="2475900" cy="2475900"/>
          </a:xfrm>
        </p:grpSpPr>
        <p:sp>
          <p:nvSpPr>
            <p:cNvPr id="334" name="Google Shape;334;p37"/>
            <p:cNvSpPr/>
            <p:nvPr/>
          </p:nvSpPr>
          <p:spPr>
            <a:xfrm rot="-6839648">
              <a:off x="-314592" y="-1111133"/>
              <a:ext cx="1875355" cy="1875355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 rot="-7520767">
              <a:off x="997586" y="115696"/>
              <a:ext cx="559610" cy="630171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>
            <a:off x="8152075" y="4102563"/>
            <a:ext cx="1624200" cy="1624213"/>
            <a:chOff x="8152075" y="4102563"/>
            <a:chExt cx="1624200" cy="1624213"/>
          </a:xfrm>
        </p:grpSpPr>
        <p:sp>
          <p:nvSpPr>
            <p:cNvPr id="337" name="Google Shape;337;p37"/>
            <p:cNvSpPr/>
            <p:nvPr/>
          </p:nvSpPr>
          <p:spPr>
            <a:xfrm>
              <a:off x="8152075" y="4102575"/>
              <a:ext cx="1624200" cy="1624200"/>
            </a:xfrm>
            <a:prstGeom prst="donut">
              <a:avLst>
                <a:gd name="adj" fmla="val 81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8280002" y="4102563"/>
              <a:ext cx="294600" cy="29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45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713225" y="1246950"/>
            <a:ext cx="372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2"/>
          </p:nvPr>
        </p:nvSpPr>
        <p:spPr>
          <a:xfrm>
            <a:off x="4699975" y="1246950"/>
            <a:ext cx="37308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558944" y="-852222"/>
            <a:ext cx="2036068" cy="1552417"/>
            <a:chOff x="1558944" y="-852222"/>
            <a:chExt cx="2036068" cy="1552417"/>
          </a:xfrm>
        </p:grpSpPr>
        <p:sp>
          <p:nvSpPr>
            <p:cNvPr id="235" name="Google Shape;235;p22"/>
            <p:cNvSpPr/>
            <p:nvPr/>
          </p:nvSpPr>
          <p:spPr>
            <a:xfrm rot="10800000">
              <a:off x="1830651" y="-852222"/>
              <a:ext cx="1764360" cy="140818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 rot="-6839390">
              <a:off x="1722437" y="-484513"/>
              <a:ext cx="1021215" cy="1021215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2"/>
          <p:cNvGrpSpPr/>
          <p:nvPr/>
        </p:nvGrpSpPr>
        <p:grpSpPr>
          <a:xfrm>
            <a:off x="5871838" y="4603951"/>
            <a:ext cx="1387077" cy="1329000"/>
            <a:chOff x="5871838" y="4603951"/>
            <a:chExt cx="1387077" cy="1329000"/>
          </a:xfrm>
        </p:grpSpPr>
        <p:sp>
          <p:nvSpPr>
            <p:cNvPr id="238" name="Google Shape;238;p22"/>
            <p:cNvSpPr/>
            <p:nvPr/>
          </p:nvSpPr>
          <p:spPr>
            <a:xfrm>
              <a:off x="5871838" y="4603951"/>
              <a:ext cx="1329000" cy="1329000"/>
            </a:xfrm>
            <a:prstGeom prst="donut">
              <a:avLst>
                <a:gd name="adj" fmla="val 811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964314" y="4745613"/>
              <a:ext cx="294600" cy="29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536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350925" y="1757675"/>
            <a:ext cx="2978400" cy="20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2300" y="895350"/>
            <a:ext cx="16356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786050" y="3748225"/>
            <a:ext cx="21081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333868" y="4154626"/>
            <a:ext cx="1865330" cy="2356894"/>
            <a:chOff x="-333868" y="4154626"/>
            <a:chExt cx="1865330" cy="2356894"/>
          </a:xfrm>
        </p:grpSpPr>
        <p:sp>
          <p:nvSpPr>
            <p:cNvPr id="17" name="Google Shape;17;p3"/>
            <p:cNvSpPr/>
            <p:nvPr/>
          </p:nvSpPr>
          <p:spPr>
            <a:xfrm rot="4781559">
              <a:off x="-233698" y="4254795"/>
              <a:ext cx="1230660" cy="1230660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6299910">
              <a:off x="-318338" y="4792344"/>
              <a:ext cx="2050125" cy="1158359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-251375" y="-446025"/>
            <a:ext cx="1348200" cy="1458200"/>
            <a:chOff x="-251375" y="-446025"/>
            <a:chExt cx="1348200" cy="1458200"/>
          </a:xfrm>
        </p:grpSpPr>
        <p:sp>
          <p:nvSpPr>
            <p:cNvPr id="23" name="Google Shape;23;p4"/>
            <p:cNvSpPr/>
            <p:nvPr/>
          </p:nvSpPr>
          <p:spPr>
            <a:xfrm>
              <a:off x="-251375" y="-446025"/>
              <a:ext cx="1348200" cy="1348200"/>
            </a:xfrm>
            <a:prstGeom prst="donut">
              <a:avLst>
                <a:gd name="adj" fmla="val 112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79275" y="717575"/>
              <a:ext cx="294600" cy="29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619389" y="3704849"/>
            <a:ext cx="1881193" cy="2188701"/>
            <a:chOff x="7619389" y="3704849"/>
            <a:chExt cx="1881193" cy="2188701"/>
          </a:xfrm>
        </p:grpSpPr>
        <p:sp>
          <p:nvSpPr>
            <p:cNvPr id="26" name="Google Shape;26;p4"/>
            <p:cNvSpPr/>
            <p:nvPr/>
          </p:nvSpPr>
          <p:spPr>
            <a:xfrm rot="10800000">
              <a:off x="7619389" y="4485370"/>
              <a:ext cx="1764360" cy="140818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6839390">
              <a:off x="8315874" y="3868341"/>
              <a:ext cx="1021215" cy="1021215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872790" y="2488592"/>
            <a:ext cx="2808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872790" y="3181093"/>
            <a:ext cx="2808000" cy="9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rot="-962456">
            <a:off x="7911770" y="-341036"/>
            <a:ext cx="1037912" cy="1037912"/>
          </a:xfrm>
          <a:prstGeom prst="pie">
            <a:avLst>
              <a:gd name="adj1" fmla="val 5335538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13125" y="539500"/>
            <a:ext cx="7717500" cy="4064400"/>
          </a:xfrm>
          <a:prstGeom prst="roundRect">
            <a:avLst>
              <a:gd name="adj" fmla="val 61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3160425" y="1626575"/>
            <a:ext cx="13350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/>
          </p:nvPr>
        </p:nvSpPr>
        <p:spPr>
          <a:xfrm flipH="1">
            <a:off x="506626" y="16336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 flipH="1">
            <a:off x="964717" y="2027006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648575" y="1626575"/>
            <a:ext cx="13386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5987175" y="16336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5987186" y="2027006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3156817" y="3267375"/>
            <a:ext cx="13350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/>
          </p:nvPr>
        </p:nvSpPr>
        <p:spPr>
          <a:xfrm flipH="1">
            <a:off x="506625" y="32744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9"/>
          </p:nvPr>
        </p:nvSpPr>
        <p:spPr>
          <a:xfrm flipH="1">
            <a:off x="964717" y="3667725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648575" y="3267375"/>
            <a:ext cx="13386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5987175" y="3274400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5987175" y="3667712"/>
            <a:ext cx="2192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-1094732" y="-781599"/>
            <a:ext cx="2776421" cy="1716290"/>
            <a:chOff x="-1094732" y="-781599"/>
            <a:chExt cx="2776421" cy="1716290"/>
          </a:xfrm>
        </p:grpSpPr>
        <p:sp>
          <p:nvSpPr>
            <p:cNvPr id="92" name="Google Shape;92;p13"/>
            <p:cNvSpPr/>
            <p:nvPr/>
          </p:nvSpPr>
          <p:spPr>
            <a:xfrm rot="10800000">
              <a:off x="348319" y="-204847"/>
              <a:ext cx="1333370" cy="829317"/>
            </a:xfrm>
            <a:custGeom>
              <a:avLst/>
              <a:gdLst/>
              <a:ahLst/>
              <a:cxnLst/>
              <a:rect l="l" t="t" r="r" b="b"/>
              <a:pathLst>
                <a:path w="70558" h="43885" extrusionOk="0">
                  <a:moveTo>
                    <a:pt x="47787" y="0"/>
                  </a:moveTo>
                  <a:cubicBezTo>
                    <a:pt x="40255" y="0"/>
                    <a:pt x="30812" y="3568"/>
                    <a:pt x="19673" y="7560"/>
                  </a:cubicBezTo>
                  <a:cubicBezTo>
                    <a:pt x="1" y="14543"/>
                    <a:pt x="4830" y="43885"/>
                    <a:pt x="30734" y="43885"/>
                  </a:cubicBezTo>
                  <a:cubicBezTo>
                    <a:pt x="32442" y="43885"/>
                    <a:pt x="34242" y="43757"/>
                    <a:pt x="36133" y="43487"/>
                  </a:cubicBezTo>
                  <a:cubicBezTo>
                    <a:pt x="57102" y="40481"/>
                    <a:pt x="70557" y="26955"/>
                    <a:pt x="63114" y="10494"/>
                  </a:cubicBezTo>
                  <a:cubicBezTo>
                    <a:pt x="59591" y="2778"/>
                    <a:pt x="54433" y="0"/>
                    <a:pt x="47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10800000">
              <a:off x="361850" y="-174347"/>
              <a:ext cx="611334" cy="688417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10800000">
              <a:off x="-1094732" y="-781599"/>
              <a:ext cx="2150403" cy="171629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8349063" y="2034096"/>
            <a:ext cx="1333500" cy="1333504"/>
            <a:chOff x="8349063" y="2034096"/>
            <a:chExt cx="1333500" cy="1333504"/>
          </a:xfrm>
        </p:grpSpPr>
        <p:sp>
          <p:nvSpPr>
            <p:cNvPr id="96" name="Google Shape;96;p13"/>
            <p:cNvSpPr/>
            <p:nvPr/>
          </p:nvSpPr>
          <p:spPr>
            <a:xfrm>
              <a:off x="8349063" y="2034096"/>
              <a:ext cx="1333500" cy="1333500"/>
            </a:xfrm>
            <a:prstGeom prst="donut">
              <a:avLst>
                <a:gd name="adj" fmla="val 112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349075" y="3073000"/>
              <a:ext cx="294600" cy="29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785949" y="4021745"/>
            <a:ext cx="1908220" cy="1774800"/>
            <a:chOff x="785949" y="4021745"/>
            <a:chExt cx="1908220" cy="1774800"/>
          </a:xfrm>
        </p:grpSpPr>
        <p:sp>
          <p:nvSpPr>
            <p:cNvPr id="99" name="Google Shape;99;p13"/>
            <p:cNvSpPr/>
            <p:nvPr/>
          </p:nvSpPr>
          <p:spPr>
            <a:xfrm rot="-6839463">
              <a:off x="1001179" y="4236975"/>
              <a:ext cx="1344339" cy="1344339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-7520683">
              <a:off x="1930881" y="4321412"/>
              <a:ext cx="611357" cy="688442"/>
            </a:xfrm>
            <a:custGeom>
              <a:avLst/>
              <a:gdLst/>
              <a:ahLst/>
              <a:cxnLst/>
              <a:rect l="l" t="t" r="r" b="b"/>
              <a:pathLst>
                <a:path w="32350" h="36429" extrusionOk="0">
                  <a:moveTo>
                    <a:pt x="22831" y="0"/>
                  </a:moveTo>
                  <a:cubicBezTo>
                    <a:pt x="9376" y="8517"/>
                    <a:pt x="1" y="19825"/>
                    <a:pt x="3150" y="31633"/>
                  </a:cubicBezTo>
                  <a:cubicBezTo>
                    <a:pt x="3579" y="33279"/>
                    <a:pt x="4080" y="34854"/>
                    <a:pt x="4724" y="36428"/>
                  </a:cubicBezTo>
                  <a:cubicBezTo>
                    <a:pt x="22115" y="31920"/>
                    <a:pt x="32349" y="19538"/>
                    <a:pt x="25622" y="4652"/>
                  </a:cubicBezTo>
                  <a:cubicBezTo>
                    <a:pt x="24835" y="3006"/>
                    <a:pt x="23904" y="1432"/>
                    <a:pt x="2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3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●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○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■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●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○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■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●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○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302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Dosis"/>
              <a:buChar char="■"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80" r:id="rId10"/>
    <p:sldLayoutId id="2147483681" r:id="rId11"/>
    <p:sldLayoutId id="2147483682" r:id="rId12"/>
    <p:sldLayoutId id="2147483683" r:id="rId13"/>
    <p:sldLayoutId id="2147483687" r:id="rId14"/>
    <p:sldLayoutId id="214748368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org.mx/scielo.php?script=sci_arttext&amp;pid=S0036-3634200100050000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kaggle.com/code/swabbie8/dt-ovarian-cancer-bio-marker/input?select=OC_Marker.csv" TargetMode="External"/><Relationship Id="rId4" Type="http://schemas.openxmlformats.org/officeDocument/2006/relationships/hyperlink" Target="http://scielo.sld.cu/scielo.php?script=sci_arttext&amp;pid=S1029-30192014001000011#:~:text=La%20menopausia%20no%20es%20una,negativa%2C%20depende%20del%20contexto%20soc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>
            <a:spLocks noGrp="1"/>
          </p:cNvSpPr>
          <p:nvPr>
            <p:ph type="subTitle" idx="1"/>
          </p:nvPr>
        </p:nvSpPr>
        <p:spPr>
          <a:xfrm>
            <a:off x="2053175" y="3180430"/>
            <a:ext cx="50376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Hernández Norberto Dana Berenice</a:t>
            </a:r>
            <a:br>
              <a:rPr lang="en" dirty="0"/>
            </a:br>
            <a:r>
              <a:rPr lang="en" dirty="0"/>
              <a:t>Lira Gonzalez Rosa Linda</a:t>
            </a:r>
            <a:endParaRPr dirty="0"/>
          </a:p>
        </p:txBody>
      </p:sp>
      <p:sp>
        <p:nvSpPr>
          <p:cNvPr id="348" name="Google Shape;348;p40"/>
          <p:cNvSpPr txBox="1">
            <a:spLocks noGrp="1"/>
          </p:cNvSpPr>
          <p:nvPr>
            <p:ph type="ctrTitle"/>
          </p:nvPr>
        </p:nvSpPr>
        <p:spPr>
          <a:xfrm>
            <a:off x="2053175" y="1700534"/>
            <a:ext cx="5037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predictivo</a:t>
            </a:r>
            <a:r>
              <a:rPr lang="en-US" dirty="0"/>
              <a:t> de la </a:t>
            </a:r>
            <a:r>
              <a:rPr lang="en-US" dirty="0" err="1"/>
              <a:t>menopausia</a:t>
            </a:r>
            <a:endParaRPr dirty="0"/>
          </a:p>
        </p:txBody>
      </p:sp>
      <p:cxnSp>
        <p:nvCxnSpPr>
          <p:cNvPr id="349" name="Google Shape;349;p40"/>
          <p:cNvCxnSpPr/>
          <p:nvPr/>
        </p:nvCxnSpPr>
        <p:spPr>
          <a:xfrm>
            <a:off x="2642400" y="3009056"/>
            <a:ext cx="385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0" name="Google Shape;350;p40"/>
          <p:cNvGrpSpPr/>
          <p:nvPr/>
        </p:nvGrpSpPr>
        <p:grpSpPr>
          <a:xfrm rot="5400000">
            <a:off x="2608808" y="-853350"/>
            <a:ext cx="1884300" cy="1884300"/>
            <a:chOff x="-321192" y="2862050"/>
            <a:chExt cx="1884300" cy="1884300"/>
          </a:xfrm>
        </p:grpSpPr>
        <p:sp>
          <p:nvSpPr>
            <p:cNvPr id="351" name="Google Shape;351;p40"/>
            <p:cNvSpPr/>
            <p:nvPr/>
          </p:nvSpPr>
          <p:spPr>
            <a:xfrm rot="-6840024">
              <a:off x="-92638" y="3090605"/>
              <a:ext cx="1427191" cy="1427191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810731" y="3489623"/>
              <a:ext cx="294600" cy="29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-3442395" y="2601890"/>
            <a:ext cx="4968202" cy="2807050"/>
            <a:chOff x="-3432645" y="167965"/>
            <a:chExt cx="4968202" cy="2807050"/>
          </a:xfrm>
        </p:grpSpPr>
        <p:sp>
          <p:nvSpPr>
            <p:cNvPr id="354" name="Google Shape;354;p40"/>
            <p:cNvSpPr/>
            <p:nvPr/>
          </p:nvSpPr>
          <p:spPr>
            <a:xfrm rot="10800000">
              <a:off x="-3432645" y="167965"/>
              <a:ext cx="4968202" cy="2807050"/>
            </a:xfrm>
            <a:custGeom>
              <a:avLst/>
              <a:gdLst/>
              <a:ahLst/>
              <a:cxnLst/>
              <a:rect l="l" t="t" r="r" b="b"/>
              <a:pathLst>
                <a:path w="113793" h="90821" fill="none" extrusionOk="0">
                  <a:moveTo>
                    <a:pt x="68920" y="88315"/>
                  </a:moveTo>
                  <a:cubicBezTo>
                    <a:pt x="68920" y="88315"/>
                    <a:pt x="17248" y="90820"/>
                    <a:pt x="7515" y="53891"/>
                  </a:cubicBezTo>
                  <a:cubicBezTo>
                    <a:pt x="0" y="25407"/>
                    <a:pt x="64411" y="1"/>
                    <a:pt x="85380" y="10450"/>
                  </a:cubicBezTo>
                  <a:cubicBezTo>
                    <a:pt x="113792" y="8374"/>
                    <a:pt x="103344" y="79369"/>
                    <a:pt x="68920" y="8831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miter lim="7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897600" y="873400"/>
              <a:ext cx="294600" cy="294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40"/>
          <p:cNvGrpSpPr/>
          <p:nvPr/>
        </p:nvGrpSpPr>
        <p:grpSpPr>
          <a:xfrm rot="-5400000">
            <a:off x="7021492" y="3456048"/>
            <a:ext cx="2083728" cy="1934538"/>
            <a:chOff x="7206360" y="3895886"/>
            <a:chExt cx="1779140" cy="1735635"/>
          </a:xfrm>
        </p:grpSpPr>
        <p:sp>
          <p:nvSpPr>
            <p:cNvPr id="357" name="Google Shape;357;p40"/>
            <p:cNvSpPr/>
            <p:nvPr/>
          </p:nvSpPr>
          <p:spPr>
            <a:xfrm rot="-5400000">
              <a:off x="7206360" y="4298021"/>
              <a:ext cx="1333500" cy="1333500"/>
            </a:xfrm>
            <a:prstGeom prst="donut">
              <a:avLst>
                <a:gd name="adj" fmla="val 81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 rot="-6362412">
              <a:off x="8066051" y="3993437"/>
              <a:ext cx="821898" cy="821898"/>
            </a:xfrm>
            <a:prstGeom prst="pie">
              <a:avLst>
                <a:gd name="adj1" fmla="val 5335538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16586616-5085-4530-8BC0-9D4269EAE26D}"/>
              </a:ext>
            </a:extLst>
          </p:cNvPr>
          <p:cNvSpPr/>
          <p:nvPr/>
        </p:nvSpPr>
        <p:spPr>
          <a:xfrm>
            <a:off x="8071555" y="257084"/>
            <a:ext cx="1072445" cy="31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y motivación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0BFFB8-C114-38B0-167F-FCA019380B5C}"/>
              </a:ext>
            </a:extLst>
          </p:cNvPr>
          <p:cNvSpPr/>
          <p:nvPr/>
        </p:nvSpPr>
        <p:spPr>
          <a:xfrm>
            <a:off x="2990626" y="1409252"/>
            <a:ext cx="3119718" cy="30551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C0148D-F816-9AEF-1BAC-54DBB142E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6"/>
          <a:stretch/>
        </p:blipFill>
        <p:spPr>
          <a:xfrm>
            <a:off x="3214606" y="1568212"/>
            <a:ext cx="2714737" cy="2714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993682-EA21-972E-4DB4-69BB808AF747}"/>
              </a:ext>
            </a:extLst>
          </p:cNvPr>
          <p:cNvSpPr txBox="1"/>
          <p:nvPr/>
        </p:nvSpPr>
        <p:spPr>
          <a:xfrm>
            <a:off x="1183281" y="2012456"/>
            <a:ext cx="162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¿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Cuál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es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nuestro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concepto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de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mujer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FC3D23-B9BE-5EDD-D4F6-0FAAFC2126DF}"/>
              </a:ext>
            </a:extLst>
          </p:cNvPr>
          <p:cNvSpPr txBox="1"/>
          <p:nvPr/>
        </p:nvSpPr>
        <p:spPr>
          <a:xfrm>
            <a:off x="6291345" y="1797013"/>
            <a:ext cx="1626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¿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Cuales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son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los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estigmas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que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tenemos</a:t>
            </a:r>
            <a:r>
              <a:rPr lang="en-US" b="1" dirty="0">
                <a:solidFill>
                  <a:srgbClr val="0070C0"/>
                </a:solidFill>
                <a:latin typeface="Dosis"/>
                <a:ea typeface="Dosis"/>
                <a:cs typeface="Dosis"/>
                <a:sym typeface="Dosis"/>
              </a:rPr>
              <a:t> al </a:t>
            </a:r>
            <a:r>
              <a:rPr lang="en-US" b="1" dirty="0" err="1">
                <a:solidFill>
                  <a:srgbClr val="0070C0"/>
                </a:solidFill>
                <a:latin typeface="Dosis"/>
                <a:ea typeface="Dosis"/>
                <a:cs typeface="Dosis"/>
                <a:sym typeface="Dosis"/>
              </a:rPr>
              <a:t>respecto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1BD807-1BE1-E24A-D81F-6B70B56F135F}"/>
              </a:ext>
            </a:extLst>
          </p:cNvPr>
          <p:cNvSpPr txBox="1"/>
          <p:nvPr/>
        </p:nvSpPr>
        <p:spPr>
          <a:xfrm>
            <a:off x="1275688" y="3460232"/>
            <a:ext cx="144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¿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Qué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es la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menopausia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A9206C-8396-3E2C-DF2F-AB79C8D442BE}"/>
              </a:ext>
            </a:extLst>
          </p:cNvPr>
          <p:cNvSpPr txBox="1"/>
          <p:nvPr/>
        </p:nvSpPr>
        <p:spPr>
          <a:xfrm>
            <a:off x="6383751" y="3445232"/>
            <a:ext cx="1441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¿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Qué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podemos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hacer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 al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respecto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3C8F979-AFB0-D8CB-92DF-694299505511}"/>
              </a:ext>
            </a:extLst>
          </p:cNvPr>
          <p:cNvSpPr/>
          <p:nvPr/>
        </p:nvSpPr>
        <p:spPr>
          <a:xfrm>
            <a:off x="8071555" y="84403"/>
            <a:ext cx="1072445" cy="31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Bases de datos</a:t>
            </a:r>
            <a:endParaRPr dirty="0"/>
          </a:p>
        </p:txBody>
      </p:sp>
      <p:sp>
        <p:nvSpPr>
          <p:cNvPr id="370" name="Google Shape;370;p42"/>
          <p:cNvSpPr txBox="1">
            <a:spLocks noGrp="1"/>
          </p:cNvSpPr>
          <p:nvPr>
            <p:ph type="title" idx="2"/>
          </p:nvPr>
        </p:nvSpPr>
        <p:spPr>
          <a:xfrm>
            <a:off x="3160425" y="1626575"/>
            <a:ext cx="13350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" name="Google Shape;371;p42"/>
          <p:cNvSpPr txBox="1">
            <a:spLocks noGrp="1"/>
          </p:cNvSpPr>
          <p:nvPr>
            <p:ph type="title" idx="3"/>
          </p:nvPr>
        </p:nvSpPr>
        <p:spPr>
          <a:xfrm flipH="1">
            <a:off x="433650" y="1910225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Cancer de ovario</a:t>
            </a:r>
            <a:endParaRPr dirty="0"/>
          </a:p>
        </p:txBody>
      </p:sp>
      <p:sp>
        <p:nvSpPr>
          <p:cNvPr id="373" name="Google Shape;373;p42"/>
          <p:cNvSpPr txBox="1">
            <a:spLocks noGrp="1"/>
          </p:cNvSpPr>
          <p:nvPr>
            <p:ph type="title" idx="4"/>
          </p:nvPr>
        </p:nvSpPr>
        <p:spPr>
          <a:xfrm flipH="1">
            <a:off x="4648575" y="1626575"/>
            <a:ext cx="13386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title" idx="5"/>
          </p:nvPr>
        </p:nvSpPr>
        <p:spPr>
          <a:xfrm>
            <a:off x="5987175" y="1931112"/>
            <a:ext cx="2091818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Detecci</a:t>
            </a:r>
            <a:r>
              <a:rPr lang="en-US" dirty="0"/>
              <a:t>ón de cancer de </a:t>
            </a:r>
            <a:r>
              <a:rPr lang="en-US" dirty="0" err="1"/>
              <a:t>pecho</a:t>
            </a:r>
            <a:endParaRPr dirty="0"/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 idx="7"/>
          </p:nvPr>
        </p:nvSpPr>
        <p:spPr>
          <a:xfrm>
            <a:off x="3156817" y="3267375"/>
            <a:ext cx="13350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7" name="Google Shape;377;p42"/>
          <p:cNvSpPr txBox="1">
            <a:spLocks noGrp="1"/>
          </p:cNvSpPr>
          <p:nvPr>
            <p:ph type="title" idx="8"/>
          </p:nvPr>
        </p:nvSpPr>
        <p:spPr>
          <a:xfrm flipH="1">
            <a:off x="506617" y="3551025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Cancer de mama</a:t>
            </a:r>
            <a:endParaRPr dirty="0"/>
          </a:p>
        </p:txBody>
      </p:sp>
      <p:sp>
        <p:nvSpPr>
          <p:cNvPr id="379" name="Google Shape;379;p42"/>
          <p:cNvSpPr txBox="1">
            <a:spLocks noGrp="1"/>
          </p:cNvSpPr>
          <p:nvPr>
            <p:ph type="title" idx="13"/>
          </p:nvPr>
        </p:nvSpPr>
        <p:spPr>
          <a:xfrm flipH="1">
            <a:off x="4648575" y="3267375"/>
            <a:ext cx="13386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title" idx="14"/>
          </p:nvPr>
        </p:nvSpPr>
        <p:spPr>
          <a:xfrm>
            <a:off x="5987175" y="3551025"/>
            <a:ext cx="2650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Diabetes en mujeres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8981D4-B553-369C-959F-7733FBDA78E9}"/>
              </a:ext>
            </a:extLst>
          </p:cNvPr>
          <p:cNvSpPr/>
          <p:nvPr/>
        </p:nvSpPr>
        <p:spPr>
          <a:xfrm>
            <a:off x="8078993" y="81586"/>
            <a:ext cx="1072445" cy="31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>
            <a:spLocks noGrp="1"/>
          </p:cNvSpPr>
          <p:nvPr>
            <p:ph type="title"/>
          </p:nvPr>
        </p:nvSpPr>
        <p:spPr>
          <a:xfrm>
            <a:off x="5375260" y="2037659"/>
            <a:ext cx="2808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Variable objetivo</a:t>
            </a:r>
            <a:endParaRPr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B0D0D75-01AE-67EB-0B1F-7FA15E94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13" y="-2707525"/>
            <a:ext cx="4489494" cy="7844339"/>
          </a:xfrm>
          <a:prstGeom prst="rect">
            <a:avLst/>
          </a:prstGeom>
        </p:spPr>
      </p:pic>
      <p:sp>
        <p:nvSpPr>
          <p:cNvPr id="406" name="Google Shape;406;p45"/>
          <p:cNvSpPr txBox="1">
            <a:spLocks noGrp="1"/>
          </p:cNvSpPr>
          <p:nvPr>
            <p:ph type="body" idx="1"/>
          </p:nvPr>
        </p:nvSpPr>
        <p:spPr>
          <a:xfrm>
            <a:off x="5687284" y="3457137"/>
            <a:ext cx="2808000" cy="9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Menopausia</a:t>
            </a:r>
            <a:endParaRPr lang="en-US" dirty="0"/>
          </a:p>
          <a:p>
            <a:pPr marL="285750" indent="-285750" algn="just"/>
            <a:r>
              <a:rPr lang="en-US" dirty="0"/>
              <a:t>50 variables </a:t>
            </a:r>
          </a:p>
          <a:p>
            <a:pPr marL="285750" indent="-285750" algn="just"/>
            <a:r>
              <a:rPr lang="en-US" dirty="0"/>
              <a:t>349 </a:t>
            </a:r>
            <a:r>
              <a:rPr lang="en-US" dirty="0" err="1"/>
              <a:t>observaciones</a:t>
            </a:r>
            <a:endParaRPr lang="en-US" dirty="0"/>
          </a:p>
          <a:p>
            <a:pPr marL="285750" indent="-285750" algn="just"/>
            <a:r>
              <a:rPr lang="en-US" dirty="0"/>
              <a:t>0 missing values</a:t>
            </a:r>
          </a:p>
          <a:p>
            <a:pPr marL="285750" indent="-285750" algn="just"/>
            <a:r>
              <a:rPr lang="en-US" dirty="0"/>
              <a:t>230 </a:t>
            </a:r>
            <a:r>
              <a:rPr lang="en-US" dirty="0" err="1"/>
              <a:t>mujeres</a:t>
            </a:r>
            <a:r>
              <a:rPr lang="en-US" dirty="0"/>
              <a:t> sin la </a:t>
            </a:r>
            <a:r>
              <a:rPr lang="en-US" dirty="0" err="1"/>
              <a:t>menopausia</a:t>
            </a:r>
            <a:endParaRPr lang="en-US" dirty="0"/>
          </a:p>
          <a:p>
            <a:pPr marL="285750" indent="-285750" algn="just"/>
            <a:r>
              <a:rPr lang="en-US" dirty="0"/>
              <a:t>119 </a:t>
            </a:r>
            <a:r>
              <a:rPr lang="en-US" dirty="0" err="1"/>
              <a:t>mujeres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menopausia</a:t>
            </a:r>
            <a:endParaRPr lang="en-US" dirty="0"/>
          </a:p>
          <a:p>
            <a:pPr marL="285750" indent="-285750" algn="just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45"/>
          <p:cNvSpPr/>
          <p:nvPr/>
        </p:nvSpPr>
        <p:spPr>
          <a:xfrm rot="6025613">
            <a:off x="3951241" y="4278689"/>
            <a:ext cx="2150352" cy="1716249"/>
          </a:xfrm>
          <a:custGeom>
            <a:avLst/>
            <a:gdLst/>
            <a:ahLst/>
            <a:cxnLst/>
            <a:rect l="l" t="t" r="r" b="b"/>
            <a:pathLst>
              <a:path w="113793" h="90821" fill="none" extrusionOk="0">
                <a:moveTo>
                  <a:pt x="68920" y="88315"/>
                </a:moveTo>
                <a:cubicBezTo>
                  <a:pt x="68920" y="88315"/>
                  <a:pt x="17248" y="90820"/>
                  <a:pt x="7515" y="53891"/>
                </a:cubicBezTo>
                <a:cubicBezTo>
                  <a:pt x="0" y="25407"/>
                  <a:pt x="64411" y="1"/>
                  <a:pt x="85380" y="10450"/>
                </a:cubicBezTo>
                <a:cubicBezTo>
                  <a:pt x="113792" y="8374"/>
                  <a:pt x="103344" y="79369"/>
                  <a:pt x="68920" y="88315"/>
                </a:cubicBezTo>
                <a:close/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7156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45"/>
          <p:cNvCxnSpPr/>
          <p:nvPr/>
        </p:nvCxnSpPr>
        <p:spPr>
          <a:xfrm>
            <a:off x="5669370" y="2613659"/>
            <a:ext cx="2220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45"/>
          <p:cNvGrpSpPr/>
          <p:nvPr/>
        </p:nvGrpSpPr>
        <p:grpSpPr>
          <a:xfrm>
            <a:off x="6056077" y="564453"/>
            <a:ext cx="1446370" cy="1456242"/>
            <a:chOff x="5530455" y="1059218"/>
            <a:chExt cx="1446370" cy="1456242"/>
          </a:xfrm>
        </p:grpSpPr>
        <p:sp>
          <p:nvSpPr>
            <p:cNvPr id="411" name="Google Shape;411;p45"/>
            <p:cNvSpPr/>
            <p:nvPr/>
          </p:nvSpPr>
          <p:spPr>
            <a:xfrm>
              <a:off x="5530455" y="1059218"/>
              <a:ext cx="1446370" cy="1456242"/>
            </a:xfrm>
            <a:prstGeom prst="donut">
              <a:avLst>
                <a:gd name="adj" fmla="val 81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 txBox="1"/>
            <p:nvPr/>
          </p:nvSpPr>
          <p:spPr>
            <a:xfrm>
              <a:off x="5586889" y="1482375"/>
              <a:ext cx="1333499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Cancer de</a:t>
              </a:r>
              <a:endParaRPr sz="20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413" name="Google Shape;413;p45"/>
            <p:cNvSpPr txBox="1"/>
            <p:nvPr/>
          </p:nvSpPr>
          <p:spPr>
            <a:xfrm>
              <a:off x="5774839" y="1787339"/>
              <a:ext cx="957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Dosis"/>
                  <a:ea typeface="Dosis"/>
                  <a:cs typeface="Dosis"/>
                  <a:sym typeface="Dosis"/>
                </a:rPr>
                <a:t>ovario</a:t>
              </a:r>
              <a:endParaRPr sz="20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BD264A0-27B5-0301-7523-238170AFE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00" y="903585"/>
            <a:ext cx="3148684" cy="314868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9FB52E5-24E9-A980-0354-D6A921E57671}"/>
              </a:ext>
            </a:extLst>
          </p:cNvPr>
          <p:cNvSpPr/>
          <p:nvPr/>
        </p:nvSpPr>
        <p:spPr>
          <a:xfrm>
            <a:off x="782756" y="903585"/>
            <a:ext cx="3148683" cy="3148678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707E99D-4F0E-A82F-DB8E-89C31D503F1F}"/>
              </a:ext>
            </a:extLst>
          </p:cNvPr>
          <p:cNvSpPr/>
          <p:nvPr/>
        </p:nvSpPr>
        <p:spPr>
          <a:xfrm>
            <a:off x="7771761" y="79157"/>
            <a:ext cx="1072445" cy="31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0"/>
          <p:cNvSpPr txBox="1">
            <a:spLocks noGrp="1"/>
          </p:cNvSpPr>
          <p:nvPr>
            <p:ph type="title"/>
          </p:nvPr>
        </p:nvSpPr>
        <p:spPr>
          <a:xfrm>
            <a:off x="713250" y="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Distribuci</a:t>
            </a:r>
            <a:r>
              <a:rPr lang="en-US" sz="2000" dirty="0"/>
              <a:t>ón de variables</a:t>
            </a:r>
            <a:endParaRPr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89257C-6F3E-FC0E-042A-8CB325A6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08" y="412459"/>
            <a:ext cx="6917274" cy="459987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F8D76FB-0499-44CC-178F-EABCEAEDAEAB}"/>
              </a:ext>
            </a:extLst>
          </p:cNvPr>
          <p:cNvSpPr/>
          <p:nvPr/>
        </p:nvSpPr>
        <p:spPr>
          <a:xfrm>
            <a:off x="8015562" y="104693"/>
            <a:ext cx="1072445" cy="31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55D57F-7E1A-E5B2-C7D5-5981A025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11" y="85298"/>
            <a:ext cx="7484533" cy="497290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CFE92A7-FC61-E324-9E61-F0CC3DB2EE90}"/>
              </a:ext>
            </a:extLst>
          </p:cNvPr>
          <p:cNvSpPr/>
          <p:nvPr/>
        </p:nvSpPr>
        <p:spPr>
          <a:xfrm>
            <a:off x="8190089" y="85298"/>
            <a:ext cx="1072445" cy="31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9468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7827D7A-E823-EF99-350B-8F4513F94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38" y="128930"/>
            <a:ext cx="7353195" cy="488563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9D0C037-C560-27E7-F5DA-E47948C1A058}"/>
              </a:ext>
            </a:extLst>
          </p:cNvPr>
          <p:cNvSpPr/>
          <p:nvPr/>
        </p:nvSpPr>
        <p:spPr>
          <a:xfrm>
            <a:off x="8098262" y="128930"/>
            <a:ext cx="1072445" cy="31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329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205138" y="722598"/>
            <a:ext cx="2978400" cy="20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Correlación</a:t>
            </a:r>
            <a:endParaRPr dirty="0"/>
          </a:p>
        </p:txBody>
      </p:sp>
      <p:cxnSp>
        <p:nvCxnSpPr>
          <p:cNvPr id="390" name="Google Shape;390;p43"/>
          <p:cNvCxnSpPr/>
          <p:nvPr/>
        </p:nvCxnSpPr>
        <p:spPr>
          <a:xfrm>
            <a:off x="352017" y="2126896"/>
            <a:ext cx="281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43"/>
          <p:cNvSpPr/>
          <p:nvPr/>
        </p:nvSpPr>
        <p:spPr>
          <a:xfrm>
            <a:off x="205138" y="-435055"/>
            <a:ext cx="1333500" cy="1333500"/>
          </a:xfrm>
          <a:prstGeom prst="donut">
            <a:avLst>
              <a:gd name="adj" fmla="val 73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1244050" y="433398"/>
            <a:ext cx="294600" cy="29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 rot="10799013" flipH="1">
            <a:off x="8034715" y="4408561"/>
            <a:ext cx="1291227" cy="1033223"/>
          </a:xfrm>
          <a:custGeom>
            <a:avLst/>
            <a:gdLst/>
            <a:ahLst/>
            <a:cxnLst/>
            <a:rect l="l" t="t" r="r" b="b"/>
            <a:pathLst>
              <a:path w="148289" h="100704" extrusionOk="0">
                <a:moveTo>
                  <a:pt x="148289" y="0"/>
                </a:moveTo>
                <a:lnTo>
                  <a:pt x="1" y="13455"/>
                </a:lnTo>
                <a:cubicBezTo>
                  <a:pt x="1" y="13455"/>
                  <a:pt x="1" y="46447"/>
                  <a:pt x="34496" y="47950"/>
                </a:cubicBezTo>
                <a:cubicBezTo>
                  <a:pt x="68920" y="49453"/>
                  <a:pt x="55466" y="77866"/>
                  <a:pt x="85381" y="94398"/>
                </a:cubicBezTo>
                <a:cubicBezTo>
                  <a:pt x="93833" y="99037"/>
                  <a:pt x="102518" y="100703"/>
                  <a:pt x="110634" y="100703"/>
                </a:cubicBezTo>
                <a:cubicBezTo>
                  <a:pt x="131310" y="100703"/>
                  <a:pt x="148289" y="89889"/>
                  <a:pt x="148289" y="89889"/>
                </a:cubicBezTo>
                <a:lnTo>
                  <a:pt x="1482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D120A9-3FA8-75D7-CE19-237803DC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68" y="433398"/>
            <a:ext cx="4361192" cy="4150723"/>
          </a:xfrm>
          <a:prstGeom prst="rect">
            <a:avLst/>
          </a:prstGeom>
        </p:spPr>
      </p:pic>
      <p:sp>
        <p:nvSpPr>
          <p:cNvPr id="8" name="Google Shape;406;p45">
            <a:extLst>
              <a:ext uri="{FF2B5EF4-FFF2-40B4-BE49-F238E27FC236}">
                <a16:creationId xmlns:a16="http://schemas.microsoft.com/office/drawing/2014/main" id="{54DE0296-F25C-6CFB-6DD8-00DEB5AFD6E7}"/>
              </a:ext>
            </a:extLst>
          </p:cNvPr>
          <p:cNvSpPr txBox="1">
            <a:spLocks/>
          </p:cNvSpPr>
          <p:nvPr/>
        </p:nvSpPr>
        <p:spPr>
          <a:xfrm>
            <a:off x="547960" y="2811198"/>
            <a:ext cx="28080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85750" indent="-285750" algn="just"/>
            <a:r>
              <a:rPr lang="en-US" dirty="0"/>
              <a:t>Variables </a:t>
            </a:r>
            <a:r>
              <a:rPr lang="en-US" dirty="0" err="1"/>
              <a:t>importantes</a:t>
            </a:r>
            <a:r>
              <a:rPr lang="en-US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Edad</a:t>
            </a:r>
            <a:r>
              <a:rPr lang="en-US" dirty="0"/>
              <a:t> 0.78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CA125 0.33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Glucosa</a:t>
            </a:r>
            <a:r>
              <a:rPr lang="en-US" dirty="0"/>
              <a:t> 0.31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HE4 0.32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Type -0.45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28C8B9-4669-FBC0-A49C-59CACD3CFE74}"/>
              </a:ext>
            </a:extLst>
          </p:cNvPr>
          <p:cNvSpPr/>
          <p:nvPr/>
        </p:nvSpPr>
        <p:spPr>
          <a:xfrm>
            <a:off x="8015562" y="104693"/>
            <a:ext cx="1072445" cy="31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7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1078" name="Google Shape;1078;p72"/>
          <p:cNvSpPr txBox="1">
            <a:spLocks noGrp="1"/>
          </p:cNvSpPr>
          <p:nvPr>
            <p:ph type="subTitle" idx="1"/>
          </p:nvPr>
        </p:nvSpPr>
        <p:spPr>
          <a:xfrm>
            <a:off x="1243803" y="1247000"/>
            <a:ext cx="372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r>
              <a:rPr lang="en-US" sz="1400" b="0" i="0" u="sng" strike="noStrike" dirty="0">
                <a:solidFill>
                  <a:srgbClr val="1155CC"/>
                </a:solidFill>
                <a:effectLst/>
                <a:latin typeface="Dosis" pitchFamily="2" charset="0"/>
                <a:hlinkClick r:id="rId3"/>
              </a:rPr>
              <a:t>http://www.scielo.org.mx/scielo.php?script=sci_arttext&amp;pid=S0036-36342001000500004</a:t>
            </a:r>
            <a:endParaRPr lang="en-US" sz="1400" b="0" i="0" u="sng" strike="noStrike" dirty="0">
              <a:solidFill>
                <a:srgbClr val="1155CC"/>
              </a:solidFill>
              <a:effectLst/>
              <a:latin typeface="Dosis" pitchFamily="2" charset="0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r>
              <a:rPr lang="en-US" sz="1400" dirty="0">
                <a:solidFill>
                  <a:srgbClr val="374957"/>
                </a:solidFill>
                <a:latin typeface="Dosis" pitchFamily="2" charset="0"/>
                <a:hlinkClick r:id="rId4"/>
              </a:rPr>
              <a:t>http://scielo.sld.cu/scielo.php?script=sci_arttext&amp;pid=S1029-30192014001000011#:~:text=La%20menopausia%20no%20es%20una,negativa%2C%20depende%20del%20contexto%20social</a:t>
            </a:r>
            <a:r>
              <a:rPr lang="en-US" sz="1400" dirty="0">
                <a:solidFill>
                  <a:srgbClr val="374957"/>
                </a:solidFill>
                <a:latin typeface="Dosis" pitchFamily="2" charset="0"/>
              </a:rPr>
              <a:t>.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r>
              <a:rPr lang="en-US" sz="1400" dirty="0">
                <a:solidFill>
                  <a:srgbClr val="374957"/>
                </a:solidFill>
                <a:latin typeface="Dosis" pitchFamily="2" charset="0"/>
                <a:hlinkClick r:id="rId5"/>
              </a:rPr>
              <a:t>https://www.kaggle.com/code/swabbie8/dt-ovarian-cancer-bio-marker/input?select=OC_Marker.csv</a:t>
            </a:r>
            <a:endParaRPr lang="en-US" sz="1400" dirty="0">
              <a:solidFill>
                <a:srgbClr val="374957"/>
              </a:solidFill>
              <a:latin typeface="Dosis" pitchFamily="2" charset="0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●"/>
            </a:pPr>
            <a:endParaRPr lang="en-US" sz="1400" dirty="0">
              <a:solidFill>
                <a:srgbClr val="374957"/>
              </a:solidFill>
              <a:latin typeface="Dosis" pitchFamily="2" charset="0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74957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F10711-1230-62F8-3CF9-ACE6E57FBEDB}"/>
              </a:ext>
            </a:extLst>
          </p:cNvPr>
          <p:cNvSpPr/>
          <p:nvPr/>
        </p:nvSpPr>
        <p:spPr>
          <a:xfrm>
            <a:off x="8015562" y="104693"/>
            <a:ext cx="1072445" cy="316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Corporate Pitch Deck by Slidesgo">
  <a:themeElements>
    <a:clrScheme name="Simple Light">
      <a:dk1>
        <a:srgbClr val="3A4258"/>
      </a:dk1>
      <a:lt1>
        <a:srgbClr val="1C7296"/>
      </a:lt1>
      <a:dk2>
        <a:srgbClr val="CED0D8"/>
      </a:dk2>
      <a:lt2>
        <a:srgbClr val="F65A24"/>
      </a:lt2>
      <a:accent1>
        <a:srgbClr val="FAAD92"/>
      </a:accent1>
      <a:accent2>
        <a:srgbClr val="FFEEE8"/>
      </a:accent2>
      <a:accent3>
        <a:srgbClr val="E78300"/>
      </a:accent3>
      <a:accent4>
        <a:srgbClr val="FBAE1E"/>
      </a:accent4>
      <a:accent5>
        <a:srgbClr val="3A4258"/>
      </a:accent5>
      <a:accent6>
        <a:srgbClr val="1C7296"/>
      </a:accent6>
      <a:hlink>
        <a:srgbClr val="1C72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214</Words>
  <Application>Microsoft Office PowerPoint</Application>
  <PresentationFormat>Presentación en pantalla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Livvic</vt:lpstr>
      <vt:lpstr>Source Sans Pro</vt:lpstr>
      <vt:lpstr>Dosis</vt:lpstr>
      <vt:lpstr>Arial</vt:lpstr>
      <vt:lpstr>Roboto Condensed Light</vt:lpstr>
      <vt:lpstr>Minimalist Corporate Pitch Deck by Slidesgo</vt:lpstr>
      <vt:lpstr>Análisis predictivo de la menopausia</vt:lpstr>
      <vt:lpstr>Objetivo y motivación</vt:lpstr>
      <vt:lpstr>Bases de datos</vt:lpstr>
      <vt:lpstr>Variable objetivo</vt:lpstr>
      <vt:lpstr>Distribución de variables</vt:lpstr>
      <vt:lpstr>Presentación de PowerPoint</vt:lpstr>
      <vt:lpstr>Presentación de PowerPoint</vt:lpstr>
      <vt:lpstr>Correlación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predictivo de la menopausia</dc:title>
  <dc:creator>Dana Hernández Norberto</dc:creator>
  <cp:lastModifiedBy>Dana Hernández Norberto</cp:lastModifiedBy>
  <cp:revision>5</cp:revision>
  <dcterms:modified xsi:type="dcterms:W3CDTF">2024-04-18T19:02:50Z</dcterms:modified>
</cp:coreProperties>
</file>