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2" r:id="rId4"/>
    <p:sldId id="260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5" r:id="rId18"/>
    <p:sldId id="274" r:id="rId19"/>
    <p:sldId id="276" r:id="rId20"/>
    <p:sldId id="277" r:id="rId21"/>
    <p:sldId id="273" r:id="rId22"/>
    <p:sldId id="278" r:id="rId23"/>
    <p:sldId id="279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DF7B0-8D6B-4EE2-B45D-79266B7CB113}" type="datetimeFigureOut">
              <a:rPr lang="uk-UA" smtClean="0"/>
              <a:t>31.12.2020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0E9E8-D0A4-49D3-95C6-7F41F0C7D27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69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64EE5A-5B0D-455B-B445-66261B99A4B4}" type="datetimeFigureOut">
              <a:rPr lang="uk-UA" smtClean="0"/>
              <a:t>30.12.2020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D1F437-931A-4314-BC85-E2636A41A2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622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EE5A-5B0D-455B-B445-66261B99A4B4}" type="datetimeFigureOut">
              <a:rPr lang="uk-UA" smtClean="0"/>
              <a:t>30.12.2020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F437-931A-4314-BC85-E2636A41A2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838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64EE5A-5B0D-455B-B445-66261B99A4B4}" type="datetimeFigureOut">
              <a:rPr lang="uk-UA" smtClean="0"/>
              <a:t>30.12.2020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D1F437-931A-4314-BC85-E2636A41A2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80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EE5A-5B0D-455B-B445-66261B99A4B4}" type="datetimeFigureOut">
              <a:rPr lang="uk-UA" smtClean="0"/>
              <a:t>30.12.2020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9D1F437-931A-4314-BC85-E2636A41A2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226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64EE5A-5B0D-455B-B445-66261B99A4B4}" type="datetimeFigureOut">
              <a:rPr lang="uk-UA" smtClean="0"/>
              <a:t>30.12.2020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D1F437-931A-4314-BC85-E2636A41A2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876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EE5A-5B0D-455B-B445-66261B99A4B4}" type="datetimeFigureOut">
              <a:rPr lang="uk-UA" smtClean="0"/>
              <a:t>30.12.2020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F437-931A-4314-BC85-E2636A41A2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878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EE5A-5B0D-455B-B445-66261B99A4B4}" type="datetimeFigureOut">
              <a:rPr lang="uk-UA" smtClean="0"/>
              <a:t>30.12.2020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F437-931A-4314-BC85-E2636A41A2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135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EE5A-5B0D-455B-B445-66261B99A4B4}" type="datetimeFigureOut">
              <a:rPr lang="uk-UA" smtClean="0"/>
              <a:t>30.12.2020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F437-931A-4314-BC85-E2636A41A2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369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EE5A-5B0D-455B-B445-66261B99A4B4}" type="datetimeFigureOut">
              <a:rPr lang="uk-UA" smtClean="0"/>
              <a:t>30.12.2020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F437-931A-4314-BC85-E2636A41A2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62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64EE5A-5B0D-455B-B445-66261B99A4B4}" type="datetimeFigureOut">
              <a:rPr lang="uk-UA" smtClean="0"/>
              <a:t>30.12.2020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D1F437-931A-4314-BC85-E2636A41A2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951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EE5A-5B0D-455B-B445-66261B99A4B4}" type="datetimeFigureOut">
              <a:rPr lang="uk-UA" smtClean="0"/>
              <a:t>30.12.2020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F437-931A-4314-BC85-E2636A41A2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930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164EE5A-5B0D-455B-B445-66261B99A4B4}" type="datetimeFigureOut">
              <a:rPr lang="uk-UA" smtClean="0"/>
              <a:t>30.12.2020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9D1F437-931A-4314-BC85-E2636A41A2C9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332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b="1" dirty="0" err="1" smtClean="0"/>
              <a:t>Ооп</a:t>
            </a:r>
            <a:r>
              <a:rPr lang="uk-UA" b="1" dirty="0" smtClean="0"/>
              <a:t> (Об</a:t>
            </a:r>
            <a:r>
              <a:rPr lang="en-US" b="1" dirty="0" smtClean="0"/>
              <a:t>’</a:t>
            </a:r>
            <a:r>
              <a:rPr lang="uk-UA" b="1" dirty="0" err="1" smtClean="0"/>
              <a:t>єктно</a:t>
            </a:r>
            <a:r>
              <a:rPr lang="uk-UA" b="1" dirty="0" smtClean="0"/>
              <a:t>-орієнтоване програмування)</a:t>
            </a:r>
            <a:endParaRPr lang="uk-UA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1" y="2682258"/>
            <a:ext cx="10993546" cy="590321"/>
          </a:xfrm>
        </p:spPr>
        <p:txBody>
          <a:bodyPr/>
          <a:lstStyle/>
          <a:p>
            <a:r>
              <a:rPr lang="uk-UA" dirty="0" smtClean="0"/>
              <a:t>Підготували студенти Кнмс-11 </a:t>
            </a:r>
            <a:r>
              <a:rPr lang="uk-UA" dirty="0" err="1" smtClean="0"/>
              <a:t>Горонь</a:t>
            </a:r>
            <a:r>
              <a:rPr lang="uk-UA" dirty="0" smtClean="0"/>
              <a:t> </a:t>
            </a:r>
            <a:r>
              <a:rPr lang="uk-UA" dirty="0" err="1" smtClean="0"/>
              <a:t>даниїла</a:t>
            </a:r>
            <a:r>
              <a:rPr lang="uk-UA" dirty="0" smtClean="0"/>
              <a:t> та шпилько роман</a:t>
            </a:r>
            <a:endParaRPr lang="uk-UA" dirty="0"/>
          </a:p>
        </p:txBody>
      </p:sp>
      <p:pic>
        <p:nvPicPr>
          <p:cNvPr id="1028" name="Picture 4" descr="Зачем мне знать Python? — Новости — Data Culture — Национальный  исследовательский университет «Высшая школа экономики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9" y="3087329"/>
            <a:ext cx="4898204" cy="337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Object Oriented Programming? OOP Explained in Dept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24"/>
          <a:stretch/>
        </p:blipFill>
        <p:spPr bwMode="auto">
          <a:xfrm>
            <a:off x="5319253" y="3087329"/>
            <a:ext cx="6573309" cy="337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Статичні методи</a:t>
            </a:r>
            <a:endParaRPr lang="uk-UA" sz="4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38" y="2113935"/>
            <a:ext cx="5343815" cy="35420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38" y="5656001"/>
            <a:ext cx="7564356" cy="5579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84331" y="2716482"/>
            <a:ext cx="5509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b="1" dirty="0" smtClean="0">
                <a:solidFill>
                  <a:srgbClr val="0070C0"/>
                </a:solidFill>
              </a:rPr>
              <a:t>Статичний метод </a:t>
            </a:r>
            <a:r>
              <a:rPr lang="uk-UA" sz="2000" b="1" dirty="0" smtClean="0"/>
              <a:t>– </a:t>
            </a:r>
            <a:r>
              <a:rPr lang="uk-UA" sz="2000" dirty="0" smtClean="0"/>
              <a:t>це метод, що є спільними для самого класу і всіх екземплярів даного класу, і не має доступу до атрибутів даних екземплярів класу. Використовується, коли потрібно буде атрибут класу, який є функцією і не </a:t>
            </a:r>
            <a:r>
              <a:rPr lang="uk-UA" sz="2000" dirty="0" err="1" smtClean="0"/>
              <a:t>прив</a:t>
            </a:r>
            <a:r>
              <a:rPr lang="en-US" sz="2000" dirty="0" smtClean="0"/>
              <a:t>’</a:t>
            </a:r>
            <a:r>
              <a:rPr lang="uk-UA" sz="2000" dirty="0" smtClean="0"/>
              <a:t> </a:t>
            </a:r>
            <a:r>
              <a:rPr lang="uk-UA" sz="2000" dirty="0" err="1" smtClean="0"/>
              <a:t>язаний</a:t>
            </a:r>
            <a:r>
              <a:rPr lang="uk-UA" sz="2000" dirty="0" smtClean="0"/>
              <a:t> до екземпляру класу.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9521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Методи класу</a:t>
            </a:r>
            <a:endParaRPr lang="uk-UA" sz="4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23" y="1896258"/>
            <a:ext cx="4270888" cy="34176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3" y="4315362"/>
            <a:ext cx="4270888" cy="23576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5544" y="2114759"/>
            <a:ext cx="67252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 smtClean="0"/>
              <a:t>Оскільки у </a:t>
            </a:r>
            <a:r>
              <a:rPr lang="en-US" sz="2000" dirty="0" smtClean="0"/>
              <a:t>Python </a:t>
            </a:r>
            <a:r>
              <a:rPr lang="uk-UA" sz="2000" dirty="0" smtClean="0"/>
              <a:t>усе є об</a:t>
            </a:r>
            <a:r>
              <a:rPr lang="en-US" sz="2000" dirty="0" smtClean="0"/>
              <a:t>’</a:t>
            </a:r>
            <a:r>
              <a:rPr lang="uk-UA" sz="2000" dirty="0" err="1" smtClean="0"/>
              <a:t>єктами</a:t>
            </a:r>
            <a:r>
              <a:rPr lang="uk-UA" sz="2000" dirty="0" smtClean="0"/>
              <a:t>, то і у самих класів є свої методи, які будуть </a:t>
            </a:r>
            <a:r>
              <a:rPr lang="uk-UA" sz="2000" dirty="0" err="1" smtClean="0"/>
              <a:t>прив</a:t>
            </a:r>
            <a:r>
              <a:rPr lang="en-US" sz="2000" dirty="0" smtClean="0"/>
              <a:t>’</a:t>
            </a:r>
            <a:r>
              <a:rPr lang="uk-UA" sz="2000" dirty="0" err="1" smtClean="0"/>
              <a:t>язаними</a:t>
            </a:r>
            <a:r>
              <a:rPr lang="uk-UA" sz="2000" dirty="0" smtClean="0"/>
              <a:t> до самих класів, як до </a:t>
            </a:r>
            <a:r>
              <a:rPr lang="uk-UA" sz="2000" dirty="0" smtClean="0"/>
              <a:t>об</a:t>
            </a:r>
            <a:r>
              <a:rPr lang="en-US" sz="2000" dirty="0" smtClean="0"/>
              <a:t>’</a:t>
            </a:r>
            <a:r>
              <a:rPr lang="uk-UA" sz="2000" dirty="0" err="1" smtClean="0"/>
              <a:t>єктів</a:t>
            </a:r>
            <a:r>
              <a:rPr lang="uk-UA" sz="2000" dirty="0" smtClean="0"/>
              <a:t>, а не до їх екземплярів. Саме такі методи називаються </a:t>
            </a:r>
            <a:r>
              <a:rPr lang="uk-UA" sz="2000" b="1" dirty="0" smtClean="0">
                <a:solidFill>
                  <a:srgbClr val="0070C0"/>
                </a:solidFill>
              </a:rPr>
              <a:t>методами класу</a:t>
            </a:r>
            <a:r>
              <a:rPr lang="uk-UA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uk-UA" sz="2000" dirty="0" smtClean="0"/>
              <a:t>Як вже було сказано раніше, їх перший аргумент прийнято називати </a:t>
            </a:r>
            <a:r>
              <a:rPr lang="en-US" sz="2000" b="1" dirty="0" err="1" smtClean="0">
                <a:solidFill>
                  <a:srgbClr val="0070C0"/>
                </a:solidFill>
                <a:latin typeface="Corbel" panose="020B0503020204020204" pitchFamily="34" charset="0"/>
              </a:rPr>
              <a:t>cls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uk-UA" sz="2000" dirty="0" smtClean="0"/>
              <a:t>Ми використовуємо методи класу для створення різних фабричних методів;  перезапуску конструктора; альтернативних конструкторів і схожих методів, що створюватимуть екземпляри даного класу чи будь-якого з його наслідувачів, не знаючи який саме клас від нас потрібен.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10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Спеціальні методи і атрибути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3795" y="2192593"/>
            <a:ext cx="84065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Атрибути, які починаються і закінчуються двома знаками підкреслення є внутрішніми для </a:t>
            </a:r>
            <a:r>
              <a:rPr lang="en-US" sz="2000" dirty="0" smtClean="0"/>
              <a:t>Python</a:t>
            </a:r>
            <a:r>
              <a:rPr lang="uk-UA" sz="2000" dirty="0" smtClean="0"/>
              <a:t> і задають особливі властивості об</a:t>
            </a:r>
            <a:r>
              <a:rPr lang="en-US" sz="2000" dirty="0" smtClean="0"/>
              <a:t>’</a:t>
            </a:r>
            <a:r>
              <a:rPr lang="uk-UA" sz="2000" dirty="0" err="1" smtClean="0"/>
              <a:t>єктів</a:t>
            </a:r>
            <a:r>
              <a:rPr lang="uk-UA" sz="2000" dirty="0" smtClean="0"/>
              <a:t> </a:t>
            </a:r>
            <a:r>
              <a:rPr lang="en-US" sz="2000" dirty="0" smtClean="0"/>
              <a:t>(</a:t>
            </a:r>
            <a:r>
              <a:rPr lang="uk-UA" sz="2000" dirty="0" smtClean="0"/>
              <a:t>напр.: </a:t>
            </a:r>
            <a:r>
              <a:rPr lang="en-US" sz="2000" dirty="0" smtClean="0"/>
              <a:t>__doc__, __class__)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Серед таких атрибутів є методи. Їх називають </a:t>
            </a:r>
            <a:r>
              <a:rPr lang="en-US" sz="2000" dirty="0" smtClean="0"/>
              <a:t>“</a:t>
            </a:r>
            <a:r>
              <a:rPr lang="uk-UA" sz="2000" dirty="0" smtClean="0"/>
              <a:t>спеціальні методи</a:t>
            </a:r>
            <a:r>
              <a:rPr lang="en-US" sz="2000" dirty="0" smtClean="0"/>
              <a:t>”</a:t>
            </a:r>
            <a:r>
              <a:rPr lang="uk-UA" sz="2000" dirty="0" smtClean="0"/>
              <a:t> або </a:t>
            </a:r>
            <a:r>
              <a:rPr lang="en-US" sz="2000" dirty="0" smtClean="0"/>
              <a:t> “</a:t>
            </a:r>
            <a:r>
              <a:rPr lang="uk-UA" sz="2000" dirty="0" smtClean="0"/>
              <a:t>магічні методи</a:t>
            </a:r>
            <a:r>
              <a:rPr lang="en-US" sz="2000" dirty="0" smtClean="0"/>
              <a:t>”</a:t>
            </a:r>
            <a:r>
              <a:rPr lang="uk-UA" sz="2000" dirty="0" smtClean="0"/>
              <a:t>. Вони задають особливу поведінку об</a:t>
            </a:r>
            <a:r>
              <a:rPr lang="en-US" sz="2000" dirty="0" smtClean="0"/>
              <a:t>’</a:t>
            </a:r>
            <a:r>
              <a:rPr lang="uk-UA" sz="2000" dirty="0" err="1" smtClean="0"/>
              <a:t>єктів</a:t>
            </a:r>
            <a:r>
              <a:rPr lang="uk-UA" sz="2000" dirty="0" smtClean="0"/>
              <a:t> і дозволяють визначити поведінку вбудованих функцій і операторів даного класу.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Найчастіше використовується спеціальний метод </a:t>
            </a:r>
            <a:r>
              <a:rPr lang="en-US" sz="2000" dirty="0" smtClean="0"/>
              <a:t>__</a:t>
            </a:r>
            <a:r>
              <a:rPr lang="en-US" sz="2000" dirty="0" err="1" smtClean="0"/>
              <a:t>init</a:t>
            </a:r>
            <a:r>
              <a:rPr lang="en-US" sz="2000" dirty="0" smtClean="0"/>
              <a:t>__.</a:t>
            </a:r>
            <a:endParaRPr lang="uk-UA" sz="2000" dirty="0"/>
          </a:p>
        </p:txBody>
      </p:sp>
      <p:pic>
        <p:nvPicPr>
          <p:cNvPr id="9218" name="Picture 2" descr="File:Warning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" y="5022441"/>
            <a:ext cx="1594567" cy="147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35510" y="5355927"/>
            <a:ext cx="907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b="1" dirty="0" smtClean="0"/>
              <a:t>Проте, не потрібно оголошувати власні спеціальні атрибути з нестандартними іменами, бо ми можемо задіяти вже існуючий атрибут і </a:t>
            </a:r>
            <a:r>
              <a:rPr lang="uk-UA" b="1" dirty="0" err="1" smtClean="0"/>
              <a:t>внести</a:t>
            </a:r>
            <a:r>
              <a:rPr lang="uk-UA" b="1" dirty="0" smtClean="0"/>
              <a:t> незмінювані корективи.</a:t>
            </a:r>
            <a:endParaRPr lang="uk-UA" b="1" dirty="0"/>
          </a:p>
        </p:txBody>
      </p:sp>
      <p:pic>
        <p:nvPicPr>
          <p:cNvPr id="9224" name="Picture 8" descr="Объектно-ориентированное программирование — WikiSyktS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492" y="2422114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5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Спеціальні методи і атрибути</a:t>
            </a:r>
            <a:endParaRPr lang="uk-UA" sz="4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-412"/>
          <a:stretch/>
        </p:blipFill>
        <p:spPr>
          <a:xfrm>
            <a:off x="439072" y="1828800"/>
            <a:ext cx="4801522" cy="33495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2" y="5163393"/>
            <a:ext cx="4785619" cy="1419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8078" y="2782527"/>
            <a:ext cx="60370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 smtClean="0"/>
              <a:t>Розглянемо часто використовувані методи на прикладі комплексних чисел.</a:t>
            </a:r>
          </a:p>
          <a:p>
            <a:pPr algn="just"/>
            <a:endParaRPr lang="uk-UA" sz="2000" dirty="0"/>
          </a:p>
          <a:p>
            <a:pPr algn="just"/>
            <a:r>
              <a:rPr lang="uk-UA" sz="2000" dirty="0" smtClean="0"/>
              <a:t>*комплексні числа – це сума двох чисел,</a:t>
            </a:r>
            <a:r>
              <a:rPr lang="ru-RU" sz="2000" dirty="0"/>
              <a:t> де і </a:t>
            </a:r>
            <a:r>
              <a:rPr lang="ru-RU" sz="2000" dirty="0" smtClean="0"/>
              <a:t> </a:t>
            </a:r>
            <a:r>
              <a:rPr lang="ru-RU" sz="2000" dirty="0" err="1"/>
              <a:t>дійсні</a:t>
            </a:r>
            <a:r>
              <a:rPr lang="ru-RU" sz="2000" dirty="0"/>
              <a:t> числа, і</a:t>
            </a:r>
            <a:r>
              <a:rPr lang="ru-RU" sz="2000" dirty="0" smtClean="0"/>
              <a:t> </a:t>
            </a:r>
            <a:r>
              <a:rPr lang="ru-RU" sz="2000" dirty="0" err="1"/>
              <a:t>уявна</a:t>
            </a:r>
            <a:r>
              <a:rPr lang="ru-RU" sz="2000" dirty="0"/>
              <a:t> </a:t>
            </a:r>
            <a:r>
              <a:rPr lang="ru-RU" sz="2000" dirty="0" err="1"/>
              <a:t>одиниця</a:t>
            </a:r>
            <a:r>
              <a:rPr lang="ru-RU" sz="2000" dirty="0"/>
              <a:t>.</a:t>
            </a:r>
            <a:endParaRPr lang="uk-UA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88078" y="5034116"/>
            <a:ext cx="370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uk-UA" sz="2000" dirty="0" smtClean="0"/>
              <a:t>Тепер кожен з них детальніше…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0116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1" y="702156"/>
            <a:ext cx="11876279" cy="1013800"/>
          </a:xfrm>
        </p:spPr>
        <p:txBody>
          <a:bodyPr>
            <a:noAutofit/>
          </a:bodyPr>
          <a:lstStyle/>
          <a:p>
            <a:r>
              <a:rPr lang="uk-UA" sz="4000" b="1" dirty="0" smtClean="0"/>
              <a:t>Спеціальні методи і атрибути. приклади</a:t>
            </a:r>
            <a:endParaRPr lang="uk-UA" sz="4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43" y="2032246"/>
            <a:ext cx="7579584" cy="917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042" y="3057831"/>
            <a:ext cx="10981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__</a:t>
            </a:r>
            <a:r>
              <a:rPr lang="en-US" sz="2000" dirty="0" err="1" smtClean="0"/>
              <a:t>repr</a:t>
            </a:r>
            <a:r>
              <a:rPr lang="en-US" sz="2000" dirty="0" smtClean="0"/>
              <a:t>__ - </a:t>
            </a:r>
            <a:r>
              <a:rPr lang="uk-UA" sz="2000" dirty="0" smtClean="0"/>
              <a:t>повертає строкову демонстрацію об</a:t>
            </a:r>
            <a:r>
              <a:rPr lang="en-US" sz="2000" dirty="0" smtClean="0"/>
              <a:t>’</a:t>
            </a:r>
            <a:r>
              <a:rPr lang="uk-UA" sz="2000" dirty="0" err="1" smtClean="0"/>
              <a:t>єкту</a:t>
            </a:r>
            <a:r>
              <a:rPr lang="uk-UA" sz="2000" dirty="0" smtClean="0"/>
              <a:t>.</a:t>
            </a:r>
            <a:r>
              <a:rPr lang="en-US" sz="2000" dirty="0" smtClean="0"/>
              <a:t> </a:t>
            </a:r>
            <a:r>
              <a:rPr lang="uk-UA" sz="2000" dirty="0" smtClean="0"/>
              <a:t>Викликається функцією </a:t>
            </a:r>
            <a:r>
              <a:rPr lang="en-US" sz="2000" dirty="0" err="1" smtClean="0"/>
              <a:t>repr</a:t>
            </a:r>
            <a:r>
              <a:rPr lang="en-US" sz="2000" dirty="0" smtClean="0"/>
              <a:t>().</a:t>
            </a:r>
            <a:endParaRPr lang="uk-UA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42" y="3535040"/>
            <a:ext cx="6566861" cy="848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042" y="4460917"/>
            <a:ext cx="11630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__</a:t>
            </a:r>
            <a:r>
              <a:rPr lang="en-US" sz="2000" dirty="0" err="1" smtClean="0"/>
              <a:t>str</a:t>
            </a:r>
            <a:r>
              <a:rPr lang="en-US" sz="2000" dirty="0" smtClean="0"/>
              <a:t>__ - </a:t>
            </a:r>
            <a:r>
              <a:rPr lang="uk-UA" sz="2000" dirty="0" smtClean="0"/>
              <a:t>повертає строкову демонстрацію </a:t>
            </a:r>
            <a:r>
              <a:rPr lang="uk-UA" sz="2000" dirty="0" smtClean="0"/>
              <a:t>об</a:t>
            </a:r>
            <a:r>
              <a:rPr lang="en-US" sz="2000" dirty="0" smtClean="0"/>
              <a:t>’</a:t>
            </a:r>
            <a:r>
              <a:rPr lang="uk-UA" sz="2000" dirty="0" err="1" smtClean="0"/>
              <a:t>єкту</a:t>
            </a:r>
            <a:r>
              <a:rPr lang="uk-UA" sz="2000" dirty="0" smtClean="0"/>
              <a:t> для користувача. Викликається функціями </a:t>
            </a:r>
            <a:r>
              <a:rPr lang="en-US" sz="2000" dirty="0" err="1" smtClean="0"/>
              <a:t>str</a:t>
            </a:r>
            <a:r>
              <a:rPr lang="en-US" sz="2000" dirty="0" smtClean="0"/>
              <a:t>(), print() </a:t>
            </a:r>
            <a:r>
              <a:rPr lang="en-US" sz="2000" dirty="0" err="1" smtClean="0"/>
              <a:t>i</a:t>
            </a:r>
            <a:r>
              <a:rPr lang="en-US" sz="2000" dirty="0" smtClean="0"/>
              <a:t> format()</a:t>
            </a:r>
            <a:r>
              <a:rPr lang="en-US" sz="2000" dirty="0"/>
              <a:t>.</a:t>
            </a:r>
            <a:endParaRPr lang="uk-UA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42" y="5232841"/>
            <a:ext cx="8572642" cy="7628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042" y="6273008"/>
            <a:ext cx="6282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__add__ - </a:t>
            </a:r>
            <a:r>
              <a:rPr lang="uk-UA" sz="2000" dirty="0" smtClean="0"/>
              <a:t>додавання. </a:t>
            </a:r>
            <a:r>
              <a:rPr lang="en-US" sz="2000" dirty="0"/>
              <a:t> x + y </a:t>
            </a:r>
            <a:r>
              <a:rPr lang="uk-UA" sz="2000" dirty="0" smtClean="0"/>
              <a:t>викликається </a:t>
            </a:r>
            <a:r>
              <a:rPr lang="en-US" sz="2000" dirty="0" err="1"/>
              <a:t>x.__add</a:t>
            </a:r>
            <a:r>
              <a:rPr lang="en-US" sz="2000" dirty="0"/>
              <a:t>__(y)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4870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900" b="1" dirty="0"/>
              <a:t>Спеціальні методи і атрибути. приклади</a:t>
            </a:r>
            <a:endParaRPr lang="uk-UA" sz="39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4" y="2045724"/>
            <a:ext cx="5981700" cy="80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944" y="2990926"/>
            <a:ext cx="9811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__</a:t>
            </a:r>
            <a:r>
              <a:rPr lang="en-US" sz="2000" dirty="0" err="1" smtClean="0"/>
              <a:t>neg</a:t>
            </a:r>
            <a:r>
              <a:rPr lang="en-US" sz="2000" dirty="0" smtClean="0"/>
              <a:t>__ -</a:t>
            </a:r>
            <a:r>
              <a:rPr lang="uk-UA" sz="2000" dirty="0" smtClean="0"/>
              <a:t> </a:t>
            </a:r>
            <a:r>
              <a:rPr lang="uk-UA" sz="2000" dirty="0" err="1" smtClean="0"/>
              <a:t>унарний</a:t>
            </a:r>
            <a:r>
              <a:rPr lang="uk-UA" sz="2000" dirty="0" smtClean="0"/>
              <a:t> мінус. </a:t>
            </a:r>
            <a:r>
              <a:rPr lang="uk-UA" sz="2000" dirty="0" err="1" smtClean="0"/>
              <a:t>Унарний</a:t>
            </a:r>
            <a:r>
              <a:rPr lang="uk-UA" sz="2000" dirty="0" smtClean="0"/>
              <a:t> мінус – перетворює нечислове значення на числове.</a:t>
            </a:r>
            <a:endParaRPr lang="uk-UA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44" y="3596148"/>
            <a:ext cx="4048125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0944" y="4441638"/>
            <a:ext cx="3273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__sub__ - </a:t>
            </a:r>
            <a:r>
              <a:rPr lang="uk-UA" sz="2000" dirty="0" smtClean="0"/>
              <a:t>віднімання </a:t>
            </a:r>
            <a:r>
              <a:rPr lang="en-US" sz="2000" dirty="0" smtClean="0"/>
              <a:t>(x – y)</a:t>
            </a:r>
            <a:endParaRPr lang="uk-UA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" y="5046860"/>
            <a:ext cx="6581775" cy="714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445" y="6145161"/>
            <a:ext cx="2835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__abs__ - </a:t>
            </a:r>
            <a:r>
              <a:rPr lang="uk-UA" sz="2000" dirty="0"/>
              <a:t>модуль (</a:t>
            </a:r>
            <a:r>
              <a:rPr lang="en-US" sz="2000" dirty="0"/>
              <a:t>abs())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7197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900" b="1" dirty="0"/>
              <a:t>Спеціальні методи і атрибути. приклади</a:t>
            </a:r>
            <a:endParaRPr lang="uk-UA" sz="39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9" y="2246517"/>
            <a:ext cx="8429625" cy="7524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2171" y="3243392"/>
            <a:ext cx="6055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effectLst/>
              </a:rPr>
              <a:t>__</a:t>
            </a:r>
            <a:r>
              <a:rPr lang="en-US" sz="2000" i="0" dirty="0" err="1" smtClean="0">
                <a:effectLst/>
              </a:rPr>
              <a:t>eq</a:t>
            </a:r>
            <a:r>
              <a:rPr lang="en-US" sz="2000" i="0" dirty="0" smtClean="0">
                <a:effectLst/>
              </a:rPr>
              <a:t>__(self, other) - x == y </a:t>
            </a:r>
            <a:r>
              <a:rPr lang="uk-UA" sz="2000" dirty="0" smtClean="0"/>
              <a:t>викликається</a:t>
            </a:r>
            <a:r>
              <a:rPr lang="uk-UA" sz="2000" i="0" dirty="0" smtClean="0">
                <a:effectLst/>
              </a:rPr>
              <a:t> </a:t>
            </a:r>
            <a:r>
              <a:rPr lang="en-US" sz="2000" i="0" dirty="0" smtClean="0">
                <a:effectLst/>
              </a:rPr>
              <a:t>x.__</a:t>
            </a:r>
            <a:r>
              <a:rPr lang="en-US" sz="2000" i="0" dirty="0" err="1" smtClean="0">
                <a:effectLst/>
              </a:rPr>
              <a:t>eq</a:t>
            </a:r>
            <a:r>
              <a:rPr lang="en-US" sz="2000" i="0" dirty="0" smtClean="0">
                <a:effectLst/>
              </a:rPr>
              <a:t>__(y).</a:t>
            </a:r>
            <a:endParaRPr lang="uk-UA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1" y="4288013"/>
            <a:ext cx="8496300" cy="7905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55509" y="5609149"/>
            <a:ext cx="5919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0" dirty="0" smtClean="0">
                <a:effectLst/>
              </a:rPr>
              <a:t>__ne__(self, other) - x != y</a:t>
            </a:r>
            <a:r>
              <a:rPr lang="uk-UA" sz="2000" i="0" dirty="0" smtClean="0">
                <a:effectLst/>
              </a:rPr>
              <a:t> викликається</a:t>
            </a:r>
            <a:r>
              <a:rPr lang="fr-FR" sz="2000" i="0" dirty="0" smtClean="0">
                <a:effectLst/>
              </a:rPr>
              <a:t> x.__ne__(y)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1495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Наслідування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4882" y="2045110"/>
            <a:ext cx="11129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b="1" dirty="0" smtClean="0"/>
              <a:t>Наслідування</a:t>
            </a:r>
            <a:r>
              <a:rPr lang="uk-UA" sz="2000" dirty="0" smtClean="0"/>
              <a:t> – це механізм мови, при якому клас-наслідувач перебирає поведінку і властивості, що були у базовому класі, але можуть додавати свої або змінювати старі.</a:t>
            </a:r>
            <a:endParaRPr lang="uk-UA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92" y="2848130"/>
            <a:ext cx="2604460" cy="37403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0452" y="4225089"/>
            <a:ext cx="3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Результат:</a:t>
            </a:r>
            <a:endParaRPr lang="uk-UA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260" y="2848130"/>
            <a:ext cx="2665650" cy="37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8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Множинне наслідування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2035" y="2113936"/>
            <a:ext cx="11208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При </a:t>
            </a:r>
            <a:r>
              <a:rPr lang="uk-UA" sz="2000" b="1" dirty="0" smtClean="0"/>
              <a:t>множинному</a:t>
            </a:r>
            <a:r>
              <a:rPr lang="uk-UA" sz="2000" dirty="0" smtClean="0"/>
              <a:t> </a:t>
            </a:r>
            <a:r>
              <a:rPr lang="uk-UA" sz="2000" b="1" dirty="0" smtClean="0"/>
              <a:t>наслідуванні</a:t>
            </a:r>
            <a:r>
              <a:rPr lang="uk-UA" sz="2000" dirty="0" smtClean="0"/>
              <a:t> клас-наслідувач має декілька </a:t>
            </a:r>
            <a:r>
              <a:rPr lang="en-US" sz="2000" dirty="0" smtClean="0"/>
              <a:t>“</a:t>
            </a:r>
            <a:r>
              <a:rPr lang="uk-UA" sz="2000" dirty="0" smtClean="0"/>
              <a:t>батьків</a:t>
            </a:r>
            <a:r>
              <a:rPr lang="en-US" sz="2000" dirty="0" smtClean="0"/>
              <a:t>”</a:t>
            </a:r>
            <a:r>
              <a:rPr lang="uk-UA" sz="2000" dirty="0" smtClean="0"/>
              <a:t>. В такому разі він наслідує поведінку та особливості всіх </a:t>
            </a:r>
            <a:r>
              <a:rPr lang="en-US" sz="2000" dirty="0" smtClean="0"/>
              <a:t>“</a:t>
            </a:r>
            <a:r>
              <a:rPr lang="uk-UA" sz="2000" dirty="0" smtClean="0"/>
              <a:t>батьків</a:t>
            </a:r>
            <a:r>
              <a:rPr lang="en-US" sz="2000" dirty="0" smtClean="0"/>
              <a:t>”</a:t>
            </a:r>
            <a:r>
              <a:rPr lang="uk-UA" sz="20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7202" y="4218039"/>
            <a:ext cx="3584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Результат</a:t>
            </a:r>
            <a:r>
              <a:rPr lang="uk-UA" sz="2000" b="1" dirty="0" smtClean="0"/>
              <a:t>:</a:t>
            </a:r>
            <a:endParaRPr lang="uk-UA" sz="2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46" y="2905170"/>
            <a:ext cx="2271559" cy="362735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791" y="4041038"/>
            <a:ext cx="2666682" cy="9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Визначення типу даних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3876" y="2355751"/>
            <a:ext cx="11325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/>
              <a:t>Тип даного об</a:t>
            </a:r>
            <a:r>
              <a:rPr lang="en-US" dirty="0" smtClean="0"/>
              <a:t>’</a:t>
            </a:r>
            <a:r>
              <a:rPr lang="uk-UA" dirty="0" err="1" smtClean="0"/>
              <a:t>єкту</a:t>
            </a:r>
            <a:r>
              <a:rPr lang="uk-UA" dirty="0" smtClean="0"/>
              <a:t> можна визначити за допомогою атрибута </a:t>
            </a:r>
            <a:r>
              <a:rPr lang="en-US" dirty="0" smtClean="0"/>
              <a:t>__class__ </a:t>
            </a:r>
            <a:r>
              <a:rPr lang="uk-UA" dirty="0" smtClean="0"/>
              <a:t>і вбудованої функції </a:t>
            </a:r>
            <a:r>
              <a:rPr lang="en-US" dirty="0" smtClean="0"/>
              <a:t>__type__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/>
              <a:t>Оскільки нам потрібно перевіряти чи є даний об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r>
              <a:rPr lang="uk-UA" dirty="0" smtClean="0"/>
              <a:t> екземпляром заданого класу чи є даний клас підкласом заданого класу, ці атрибути потрібно перевіряти </a:t>
            </a:r>
            <a:r>
              <a:rPr lang="uk-UA" dirty="0" err="1" smtClean="0"/>
              <a:t>рекурсивно</a:t>
            </a:r>
            <a:r>
              <a:rPr lang="uk-UA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/>
              <a:t>Існують такі функції, як: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79" y="3896560"/>
            <a:ext cx="2702559" cy="15521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28" y="3896560"/>
            <a:ext cx="2702559" cy="155219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23876" y="5789237"/>
            <a:ext cx="461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Isinstance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obj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cls</a:t>
            </a:r>
            <a:r>
              <a:rPr lang="en-US" b="1" dirty="0" smtClean="0">
                <a:solidFill>
                  <a:srgbClr val="0070C0"/>
                </a:solidFill>
              </a:rPr>
              <a:t>) </a:t>
            </a:r>
            <a:r>
              <a:rPr lang="en-US" dirty="0" smtClean="0"/>
              <a:t>– </a:t>
            </a:r>
            <a:r>
              <a:rPr lang="uk-UA" dirty="0" smtClean="0"/>
              <a:t>перевіряє чи </a:t>
            </a:r>
            <a:r>
              <a:rPr lang="en-US" dirty="0" err="1" smtClean="0"/>
              <a:t>obj</a:t>
            </a:r>
            <a:r>
              <a:rPr lang="uk-UA" dirty="0" smtClean="0"/>
              <a:t> є екземпляром класу </a:t>
            </a:r>
            <a:r>
              <a:rPr lang="en-US" dirty="0" err="1" smtClean="0"/>
              <a:t>cls</a:t>
            </a:r>
            <a:r>
              <a:rPr lang="uk-UA" dirty="0" smtClean="0"/>
              <a:t>,  чи його наслідувача.</a:t>
            </a:r>
            <a:endParaRPr lang="uk-UA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5976200" y="5787274"/>
            <a:ext cx="463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Issubclass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cls</a:t>
            </a:r>
            <a:r>
              <a:rPr lang="en-US" b="1" dirty="0" smtClean="0">
                <a:solidFill>
                  <a:srgbClr val="0070C0"/>
                </a:solidFill>
              </a:rPr>
              <a:t>, base) </a:t>
            </a:r>
            <a:r>
              <a:rPr lang="uk-UA" dirty="0" smtClean="0"/>
              <a:t>– перевіряє чи клас </a:t>
            </a:r>
            <a:r>
              <a:rPr lang="en-US" dirty="0" err="1" smtClean="0"/>
              <a:t>cls</a:t>
            </a:r>
            <a:r>
              <a:rPr lang="en-US" dirty="0" smtClean="0"/>
              <a:t> </a:t>
            </a:r>
            <a:r>
              <a:rPr lang="uk-UA" dirty="0" smtClean="0"/>
              <a:t>є наслідувачем класу </a:t>
            </a:r>
            <a:r>
              <a:rPr lang="en-US" dirty="0" smtClean="0"/>
              <a:t>base.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550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Що таке </a:t>
            </a:r>
            <a:r>
              <a:rPr lang="uk-UA" sz="4400" b="1" dirty="0" err="1" smtClean="0"/>
              <a:t>ооп</a:t>
            </a:r>
            <a:r>
              <a:rPr lang="uk-UA" sz="4400" b="1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948" y="2188396"/>
            <a:ext cx="112919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latin typeface="+mj-lt"/>
              </a:rPr>
              <a:t>Об</a:t>
            </a:r>
            <a:r>
              <a:rPr lang="en-US" sz="2000" b="1" dirty="0" smtClean="0">
                <a:latin typeface="+mj-lt"/>
              </a:rPr>
              <a:t>’</a:t>
            </a:r>
            <a:r>
              <a:rPr lang="uk-UA" sz="2000" b="1" dirty="0" err="1" smtClean="0">
                <a:latin typeface="+mj-lt"/>
              </a:rPr>
              <a:t>єктно</a:t>
            </a:r>
            <a:r>
              <a:rPr lang="uk-UA" sz="2000" b="1" dirty="0" smtClean="0">
                <a:latin typeface="+mj-lt"/>
              </a:rPr>
              <a:t>-орієнтоване програмування </a:t>
            </a:r>
            <a:r>
              <a:rPr lang="uk-UA" sz="2000" dirty="0" smtClean="0"/>
              <a:t>– це одна з парадигм програмування, яка розглядає програму, як множину об</a:t>
            </a:r>
            <a:r>
              <a:rPr lang="en-US" sz="2000" dirty="0" smtClean="0"/>
              <a:t>’</a:t>
            </a:r>
            <a:r>
              <a:rPr lang="uk-UA" sz="2000" dirty="0" err="1" smtClean="0"/>
              <a:t>єктів</a:t>
            </a:r>
            <a:r>
              <a:rPr lang="uk-UA" sz="2000" dirty="0" smtClean="0"/>
              <a:t>, що взаємодіють між собою.</a:t>
            </a:r>
          </a:p>
          <a:p>
            <a:pPr algn="just"/>
            <a:endParaRPr lang="uk-UA" sz="2000" b="1" dirty="0" smtClean="0"/>
          </a:p>
          <a:p>
            <a:pPr algn="just"/>
            <a:r>
              <a:rPr lang="uk-UA" sz="2000" dirty="0" smtClean="0"/>
              <a:t>Складається ООП з класів та об</a:t>
            </a:r>
            <a:r>
              <a:rPr lang="en-US" sz="2000" dirty="0" smtClean="0"/>
              <a:t>’</a:t>
            </a:r>
            <a:r>
              <a:rPr lang="uk-UA" sz="2000" dirty="0" err="1" smtClean="0"/>
              <a:t>єктів</a:t>
            </a:r>
            <a:r>
              <a:rPr lang="uk-UA" sz="2000" dirty="0" smtClean="0"/>
              <a:t>:</a:t>
            </a:r>
          </a:p>
          <a:p>
            <a:pPr algn="just"/>
            <a:r>
              <a:rPr lang="uk-UA" sz="2000" b="1" dirty="0"/>
              <a:t>К</a:t>
            </a:r>
            <a:r>
              <a:rPr lang="uk-UA" sz="2000" b="1" dirty="0" smtClean="0"/>
              <a:t>лас</a:t>
            </a:r>
            <a:r>
              <a:rPr lang="uk-UA" sz="2000" dirty="0" smtClean="0"/>
              <a:t> – описує наші об</a:t>
            </a:r>
            <a:r>
              <a:rPr lang="en-US" sz="2000" dirty="0" smtClean="0"/>
              <a:t>’</a:t>
            </a:r>
            <a:r>
              <a:rPr lang="uk-UA" sz="2000" dirty="0" err="1" smtClean="0"/>
              <a:t>єкти</a:t>
            </a:r>
            <a:r>
              <a:rPr lang="uk-UA" sz="2000" dirty="0" smtClean="0"/>
              <a:t> (поведінку, властивості, вигляд і </a:t>
            </a:r>
            <a:r>
              <a:rPr lang="uk-UA" sz="2000" dirty="0" err="1" smtClean="0"/>
              <a:t>т.д</a:t>
            </a:r>
            <a:r>
              <a:rPr lang="uk-UA" sz="2000" dirty="0" smtClean="0"/>
              <a:t>.)</a:t>
            </a:r>
          </a:p>
          <a:p>
            <a:pPr algn="just"/>
            <a:r>
              <a:rPr lang="uk-UA" sz="2000" b="1" dirty="0" smtClean="0"/>
              <a:t>Об</a:t>
            </a:r>
            <a:r>
              <a:rPr lang="en-US" sz="2000" b="1" dirty="0" smtClean="0"/>
              <a:t>’</a:t>
            </a:r>
            <a:r>
              <a:rPr lang="uk-UA" sz="2000" b="1" dirty="0" err="1" smtClean="0"/>
              <a:t>єкт</a:t>
            </a:r>
            <a:r>
              <a:rPr lang="uk-UA" sz="2000" b="1" dirty="0" smtClean="0"/>
              <a:t> </a:t>
            </a:r>
            <a:r>
              <a:rPr lang="uk-UA" sz="2000" dirty="0" smtClean="0"/>
              <a:t>– це результат класу.</a:t>
            </a:r>
          </a:p>
          <a:p>
            <a:pPr algn="just"/>
            <a:endParaRPr lang="uk-UA" sz="2000" dirty="0" smtClean="0"/>
          </a:p>
          <a:p>
            <a:pPr algn="just"/>
            <a:r>
              <a:rPr lang="uk-UA" sz="2000" dirty="0" smtClean="0"/>
              <a:t>Основними принципами ООП є: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Інкапсуляція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Наслідування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Поліморфізм</a:t>
            </a:r>
          </a:p>
          <a:p>
            <a:pPr algn="just"/>
            <a:endParaRPr lang="uk-UA" sz="2000" dirty="0" smtClean="0"/>
          </a:p>
          <a:p>
            <a:pPr algn="just"/>
            <a:r>
              <a:rPr lang="uk-UA" sz="2000" dirty="0" smtClean="0"/>
              <a:t>У </a:t>
            </a:r>
            <a:r>
              <a:rPr lang="en-US" sz="2000" dirty="0" smtClean="0"/>
              <a:t>Python </a:t>
            </a:r>
            <a:r>
              <a:rPr lang="uk-UA" sz="2000" dirty="0" smtClean="0"/>
              <a:t>абсолютно усі типи даних є класами. Самі вони є екземплярами </a:t>
            </a:r>
            <a:r>
              <a:rPr lang="uk-UA" sz="2000" dirty="0" err="1" smtClean="0"/>
              <a:t>метакласу</a:t>
            </a:r>
            <a:r>
              <a:rPr lang="uk-UA" sz="2000" dirty="0" smtClean="0"/>
              <a:t>. Головним </a:t>
            </a:r>
            <a:r>
              <a:rPr lang="uk-UA" sz="2000" dirty="0" err="1" smtClean="0"/>
              <a:t>метакласом</a:t>
            </a:r>
            <a:r>
              <a:rPr lang="uk-UA" sz="2000" dirty="0" smtClean="0"/>
              <a:t> є клас </a:t>
            </a:r>
            <a:r>
              <a:rPr lang="en-US" sz="2000" dirty="0" smtClean="0"/>
              <a:t>type</a:t>
            </a:r>
            <a:r>
              <a:rPr lang="uk-UA" sz="2000" dirty="0" smtClean="0"/>
              <a:t>, який є абстракцією поняття типу даних.</a:t>
            </a:r>
            <a:endParaRPr lang="uk-UA" sz="2000" dirty="0"/>
          </a:p>
        </p:txBody>
      </p:sp>
      <p:pic>
        <p:nvPicPr>
          <p:cNvPr id="2050" name="Picture 2" descr="Объектно-ориентированное программирование. Python - Apps en Google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552" y="3089317"/>
            <a:ext cx="2599360" cy="259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7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Порядок дозволу методів </a:t>
            </a:r>
            <a:r>
              <a:rPr lang="en-US" sz="4400" b="1" dirty="0" smtClean="0"/>
              <a:t>(MRO)</a:t>
            </a:r>
            <a:endParaRPr lang="uk-UA" sz="4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8" y="2039931"/>
            <a:ext cx="3501697" cy="31613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8" y="5525240"/>
            <a:ext cx="9528630" cy="8907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4115" y="2667592"/>
            <a:ext cx="5622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/>
              <a:t>Якщо атрибут не знайдений у рамках даного класу, то його пошук продовжується у класах </a:t>
            </a:r>
            <a:r>
              <a:rPr lang="en-US" dirty="0" smtClean="0"/>
              <a:t>“</a:t>
            </a:r>
            <a:r>
              <a:rPr lang="uk-UA" dirty="0" smtClean="0"/>
              <a:t>батьках</a:t>
            </a:r>
            <a:r>
              <a:rPr lang="en-US" dirty="0" smtClean="0"/>
              <a:t>”</a:t>
            </a:r>
            <a:r>
              <a:rPr lang="uk-UA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/>
              <a:t>Порядок в якому інтерпретатор продивляється базові класи називається лінеаризацією даного класу, також це називають </a:t>
            </a:r>
            <a:r>
              <a:rPr lang="en-US" dirty="0" smtClean="0"/>
              <a:t>MRO.</a:t>
            </a:r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81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870" y="702156"/>
            <a:ext cx="11541982" cy="1013800"/>
          </a:xfrm>
        </p:spPr>
        <p:txBody>
          <a:bodyPr>
            <a:noAutofit/>
          </a:bodyPr>
          <a:lstStyle/>
          <a:p>
            <a:r>
              <a:rPr lang="uk-UA" sz="3600" b="1" dirty="0" smtClean="0"/>
              <a:t>Отримання доступу до атрибутів супер класу</a:t>
            </a:r>
            <a:endParaRPr lang="uk-UA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541" y="2450436"/>
            <a:ext cx="7559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/>
              <a:t>Якщо в даному класі метод чи атрибут був перевизначеним, а потрібен доступ до даного атрибуту супер класу, то це можна зробити двома способами: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9" y="3969297"/>
            <a:ext cx="4562687" cy="191039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24465" y="59627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/>
              <a:t>1. </a:t>
            </a:r>
            <a:r>
              <a:rPr lang="uk-UA" dirty="0" smtClean="0"/>
              <a:t>Явне звернення до атрибуту даного класу: </a:t>
            </a:r>
            <a:r>
              <a:rPr lang="en-US" dirty="0" err="1" smtClean="0"/>
              <a:t>BaseClass.method</a:t>
            </a:r>
            <a:r>
              <a:rPr lang="en-US" dirty="0" smtClean="0"/>
              <a:t>(self)</a:t>
            </a:r>
            <a:endParaRPr lang="en-US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7" y="2324558"/>
            <a:ext cx="2672536" cy="363819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193570" y="6101255"/>
            <a:ext cx="4160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2</a:t>
            </a:r>
            <a:r>
              <a:rPr lang="en-US" dirty="0" smtClean="0"/>
              <a:t>.  </a:t>
            </a:r>
            <a:r>
              <a:rPr lang="uk-UA" dirty="0" smtClean="0"/>
              <a:t>За допомогою </a:t>
            </a:r>
            <a:r>
              <a:rPr lang="en-US" dirty="0" smtClean="0"/>
              <a:t>super: super().method()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28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поліморфізм</a:t>
            </a:r>
            <a:endParaRPr lang="uk-UA" sz="4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458" y="2035277"/>
            <a:ext cx="113267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uk-UA" altLang="uk-UA" sz="2000" b="1" dirty="0">
                <a:solidFill>
                  <a:srgbClr val="0070C0"/>
                </a:solidFill>
              </a:rPr>
              <a:t>Поліморфізм</a:t>
            </a:r>
            <a:r>
              <a:rPr lang="uk-UA" altLang="uk-UA" sz="2000" dirty="0">
                <a:solidFill>
                  <a:srgbClr val="202124"/>
                </a:solidFill>
              </a:rPr>
              <a:t> в об'єктно-орієнтованому програмуванні - це можливість обробки різних типів даних, щ</a:t>
            </a:r>
            <a:r>
              <a:rPr lang="uk-UA" altLang="uk-UA" sz="2000" dirty="0" smtClean="0">
                <a:solidFill>
                  <a:srgbClr val="202124"/>
                </a:solidFill>
              </a:rPr>
              <a:t>о </a:t>
            </a:r>
            <a:r>
              <a:rPr lang="uk-UA" altLang="uk-UA" sz="2000" dirty="0">
                <a:solidFill>
                  <a:srgbClr val="202124"/>
                </a:solidFill>
              </a:rPr>
              <a:t>належать до різних класів, за допомогою "</a:t>
            </a:r>
            <a:r>
              <a:rPr lang="uk-UA" altLang="uk-UA" sz="2000" dirty="0" smtClean="0">
                <a:solidFill>
                  <a:srgbClr val="202124"/>
                </a:solidFill>
              </a:rPr>
              <a:t>однієї </a:t>
            </a:r>
            <a:r>
              <a:rPr lang="uk-UA" altLang="uk-UA" sz="2000" dirty="0">
                <a:solidFill>
                  <a:srgbClr val="202124"/>
                </a:solidFill>
              </a:rPr>
              <a:t>і тієї ж" функції, або методу. Насправді однаковим є тільки ім'я методу, його вихідний код залежить від класу.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327939"/>
            <a:ext cx="2567053" cy="32573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31458" y="4491460"/>
            <a:ext cx="158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Результат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52" y="4336896"/>
            <a:ext cx="1403970" cy="77587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482348" y="3867994"/>
            <a:ext cx="42278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 smtClean="0">
                <a:solidFill>
                  <a:srgbClr val="202124"/>
                </a:solidFill>
                <a:cs typeface="Arial" panose="020B0604020202020204" pitchFamily="34" charset="0"/>
              </a:rPr>
              <a:t>* в </a:t>
            </a:r>
            <a:r>
              <a:rPr lang="uk-UA" altLang="uk-UA" sz="2000" dirty="0">
                <a:solidFill>
                  <a:srgbClr val="202124"/>
                </a:solidFill>
                <a:cs typeface="Arial" panose="020B0604020202020204" pitchFamily="34" charset="0"/>
              </a:rPr>
              <a:t>класі T1 - це </a:t>
            </a:r>
            <a:r>
              <a:rPr lang="uk-UA" altLang="uk-UA" sz="2000" dirty="0" smtClean="0">
                <a:solidFill>
                  <a:srgbClr val="202124"/>
                </a:solidFill>
                <a:cs typeface="Arial" panose="020B0604020202020204" pitchFamily="34" charset="0"/>
              </a:rPr>
              <a:t>додавання </a:t>
            </a:r>
            <a:r>
              <a:rPr lang="uk-UA" altLang="uk-UA" sz="2000" dirty="0">
                <a:solidFill>
                  <a:srgbClr val="202124"/>
                </a:solidFill>
                <a:cs typeface="Arial" panose="020B0604020202020204" pitchFamily="34" charset="0"/>
              </a:rPr>
              <a:t>10 до аргументу, в T2 - підрахунок довжини рядка символів. Залежно від того, до об'єкту якого класу застосовується метод </a:t>
            </a:r>
            <a:r>
              <a:rPr lang="uk-UA" altLang="uk-UA" sz="2000" dirty="0" err="1">
                <a:solidFill>
                  <a:srgbClr val="202124"/>
                </a:solidFill>
                <a:cs typeface="Arial" panose="020B0604020202020204" pitchFamily="34" charset="0"/>
              </a:rPr>
              <a:t>total</a:t>
            </a:r>
            <a:r>
              <a:rPr lang="uk-UA" altLang="uk-UA" sz="2000" dirty="0">
                <a:solidFill>
                  <a:srgbClr val="202124"/>
                </a:solidFill>
                <a:cs typeface="Arial" panose="020B0604020202020204" pitchFamily="34" charset="0"/>
              </a:rPr>
              <a:t>, виконуються ті чи інші інструкції.</a:t>
            </a:r>
            <a:endParaRPr kumimoji="0" lang="uk-UA" alt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72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72194"/>
            <a:ext cx="12192000" cy="1013800"/>
          </a:xfrm>
        </p:spPr>
        <p:txBody>
          <a:bodyPr>
            <a:noAutofit/>
          </a:bodyPr>
          <a:lstStyle/>
          <a:p>
            <a:pPr algn="ctr"/>
            <a:r>
              <a:rPr lang="uk-UA" sz="6600" b="1" dirty="0" smtClean="0">
                <a:solidFill>
                  <a:srgbClr val="0070C0"/>
                </a:solidFill>
              </a:rPr>
              <a:t>Дякуємо за увагу!!!</a:t>
            </a:r>
            <a:endParaRPr lang="uk-UA" sz="6600" b="1" dirty="0">
              <a:solidFill>
                <a:srgbClr val="0070C0"/>
              </a:solidFill>
            </a:endParaRPr>
          </a:p>
        </p:txBody>
      </p:sp>
      <p:pic>
        <p:nvPicPr>
          <p:cNvPr id="11268" name="Picture 4" descr="Функциональное программирование: структура и интерпретация. Часть I —  «Хакер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206" y="2801747"/>
            <a:ext cx="5398806" cy="391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2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Яп pyth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5" r="11242"/>
          <a:stretch/>
        </p:blipFill>
        <p:spPr bwMode="auto">
          <a:xfrm>
            <a:off x="7233007" y="2489981"/>
            <a:ext cx="4839128" cy="344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Класи в </a:t>
            </a:r>
            <a:r>
              <a:rPr lang="en-US" sz="4400" b="1" dirty="0" smtClean="0"/>
              <a:t>python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1192" y="2599362"/>
            <a:ext cx="689839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В термінології </a:t>
            </a:r>
            <a:r>
              <a:rPr lang="en-US" sz="2000" dirty="0" smtClean="0"/>
              <a:t>Python</a:t>
            </a:r>
            <a:r>
              <a:rPr lang="uk-UA" sz="2000" dirty="0" smtClean="0"/>
              <a:t> члени класу називають атрибутами. Ці атрибути можуть бути як функціями, так і змінними;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Класи створюються за допомогою ключового слова </a:t>
            </a:r>
            <a:r>
              <a:rPr lang="en-US" sz="2000" dirty="0" smtClean="0"/>
              <a:t>class</a:t>
            </a:r>
            <a:r>
              <a:rPr lang="uk-UA" sz="2000" dirty="0" smtClean="0"/>
              <a:t>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Класи, як об</a:t>
            </a:r>
            <a:r>
              <a:rPr lang="en-US" sz="2000" dirty="0" smtClean="0"/>
              <a:t>’</a:t>
            </a:r>
            <a:r>
              <a:rPr lang="uk-UA" sz="2000" dirty="0" err="1" smtClean="0"/>
              <a:t>єкти</a:t>
            </a:r>
            <a:r>
              <a:rPr lang="uk-UA" sz="2000" dirty="0" smtClean="0"/>
              <a:t> підтримують два види операцій: звернення до атрибутів класів та створення</a:t>
            </a:r>
            <a:r>
              <a:rPr lang="uk-UA" sz="2000" dirty="0" smtClean="0"/>
              <a:t> об</a:t>
            </a:r>
            <a:r>
              <a:rPr lang="en-US" sz="2000" dirty="0" smtClean="0"/>
              <a:t>’</a:t>
            </a:r>
            <a:r>
              <a:rPr lang="uk-UA" sz="2000" dirty="0" err="1" smtClean="0"/>
              <a:t>єктів</a:t>
            </a:r>
            <a:r>
              <a:rPr lang="uk-UA" sz="2000" dirty="0" smtClean="0"/>
              <a:t> – екземплярів класу;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Звертаємося до атрибутів класу через </a:t>
            </a:r>
            <a:r>
              <a:rPr lang="en-US" sz="2000" dirty="0" smtClean="0"/>
              <a:t>“</a:t>
            </a:r>
            <a:r>
              <a:rPr lang="uk-UA" sz="2000" dirty="0"/>
              <a:t>.</a:t>
            </a:r>
            <a:r>
              <a:rPr lang="en-US" sz="2000" dirty="0" smtClean="0"/>
              <a:t>”</a:t>
            </a:r>
            <a:r>
              <a:rPr lang="uk-UA" sz="2000" dirty="0" smtClean="0"/>
              <a:t> (Назва </a:t>
            </a:r>
            <a:r>
              <a:rPr lang="uk-UA" sz="2000" dirty="0" err="1" smtClean="0"/>
              <a:t>класу.атрибут</a:t>
            </a:r>
            <a:r>
              <a:rPr lang="uk-UA" sz="2000" dirty="0" smtClean="0"/>
              <a:t>);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Для створення екземплярів класу використовується синтаксис функції (</a:t>
            </a:r>
            <a:r>
              <a:rPr lang="en-US" sz="2000" dirty="0" err="1" smtClean="0"/>
              <a:t>obj</a:t>
            </a:r>
            <a:r>
              <a:rPr lang="en-US" sz="2000" dirty="0" smtClean="0"/>
              <a:t> = </a:t>
            </a:r>
            <a:r>
              <a:rPr lang="en-US" sz="2000" dirty="0" err="1" smtClean="0"/>
              <a:t>MyObject</a:t>
            </a:r>
            <a:r>
              <a:rPr lang="en-US" sz="2000" dirty="0" smtClean="0"/>
              <a:t> () )</a:t>
            </a:r>
            <a:endParaRPr lang="uk-UA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76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Приклади класів</a:t>
            </a:r>
            <a:endParaRPr lang="uk-UA" sz="4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0" b="27884"/>
          <a:stretch/>
        </p:blipFill>
        <p:spPr>
          <a:xfrm>
            <a:off x="1495812" y="2380523"/>
            <a:ext cx="9200376" cy="26240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145" y="5760155"/>
            <a:ext cx="1123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 </a:t>
            </a:r>
            <a:r>
              <a:rPr lang="en-US" sz="2000" b="1" dirty="0" smtClean="0">
                <a:latin typeface="Corbel" panose="020B0503020204020204" pitchFamily="34" charset="0"/>
              </a:rPr>
              <a:t>__</a:t>
            </a:r>
            <a:r>
              <a:rPr lang="en-US" sz="2000" b="1" dirty="0" err="1" smtClean="0">
                <a:latin typeface="Corbel" panose="020B0503020204020204" pitchFamily="34" charset="0"/>
              </a:rPr>
              <a:t>init</a:t>
            </a:r>
            <a:r>
              <a:rPr lang="en-US" sz="2000" b="1" dirty="0" smtClean="0">
                <a:latin typeface="Corbel" panose="020B0503020204020204" pitchFamily="34" charset="0"/>
              </a:rPr>
              <a:t>__</a:t>
            </a:r>
            <a:r>
              <a:rPr lang="uk-UA" sz="2000" b="1" dirty="0">
                <a:latin typeface="Corbel" panose="020B0503020204020204" pitchFamily="34" charset="0"/>
              </a:rPr>
              <a:t> </a:t>
            </a:r>
            <a:r>
              <a:rPr lang="uk-UA" sz="2000" dirty="0" smtClean="0">
                <a:latin typeface="Corbel" panose="020B0503020204020204" pitchFamily="34" charset="0"/>
              </a:rPr>
              <a:t>-  метод, що приймає певний параметр, що являється </a:t>
            </a:r>
            <a:r>
              <a:rPr lang="uk-UA" sz="2000" dirty="0" err="1" smtClean="0">
                <a:latin typeface="Corbel" panose="020B0503020204020204" pitchFamily="34" charset="0"/>
              </a:rPr>
              <a:t>силкою</a:t>
            </a:r>
            <a:r>
              <a:rPr lang="uk-UA" sz="2000" dirty="0" smtClean="0">
                <a:latin typeface="Corbel" panose="020B0503020204020204" pitchFamily="34" charset="0"/>
              </a:rPr>
              <a:t> екземпляру даного класу. Він автоматично викликається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smtClean="0"/>
              <a:t>Python</a:t>
            </a:r>
            <a:r>
              <a:rPr lang="uk-UA" sz="2000" dirty="0" smtClean="0">
                <a:latin typeface="Corbel" panose="020B0503020204020204" pitchFamily="34" charset="0"/>
              </a:rPr>
              <a:t>, одразу ж після створення екземпляру даного класу.</a:t>
            </a:r>
            <a:endParaRPr lang="uk-UA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1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Закрытая бумажная картонная коробка на белом фоне с клейкой лентой |  Премиум векто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27" y="2149454"/>
            <a:ext cx="3945277" cy="394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Інкапсуляція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26" y="2075379"/>
            <a:ext cx="84659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b="1" dirty="0" smtClean="0"/>
              <a:t>Що таке інкапсуляція? </a:t>
            </a:r>
            <a:r>
              <a:rPr lang="uk-UA" sz="2000" dirty="0" smtClean="0"/>
              <a:t>Наші об</a:t>
            </a:r>
            <a:r>
              <a:rPr lang="en-US" sz="2000" dirty="0" smtClean="0"/>
              <a:t>’</a:t>
            </a:r>
            <a:r>
              <a:rPr lang="uk-UA" sz="2000" dirty="0" err="1" smtClean="0"/>
              <a:t>єкти</a:t>
            </a:r>
            <a:r>
              <a:rPr lang="uk-UA" sz="2000" dirty="0" smtClean="0"/>
              <a:t> можуть вміщувати різноманітні дані та поведінку, але при цьому деякі з них є публічними та доступні кожному, а інші є </a:t>
            </a:r>
            <a:r>
              <a:rPr lang="en-US" sz="2000" dirty="0" smtClean="0"/>
              <a:t>“</a:t>
            </a:r>
            <a:r>
              <a:rPr lang="uk-UA" sz="2000" dirty="0" smtClean="0"/>
              <a:t>деталями реалізації</a:t>
            </a:r>
            <a:r>
              <a:rPr lang="en-US" sz="2000" dirty="0" smtClean="0"/>
              <a:t>”</a:t>
            </a:r>
            <a:r>
              <a:rPr lang="uk-UA" sz="2000" dirty="0" smtClean="0"/>
              <a:t>, які повинні бути прихованими.</a:t>
            </a:r>
          </a:p>
          <a:p>
            <a:pPr algn="just"/>
            <a:endParaRPr lang="uk-UA" sz="2000" b="1" dirty="0" smtClean="0"/>
          </a:p>
          <a:p>
            <a:pPr algn="just"/>
            <a:r>
              <a:rPr lang="uk-UA" sz="2000" b="1" dirty="0" smtClean="0"/>
              <a:t>Інкапсуляція забезпечена такими засобами: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Контроль доступу (приватні члени класу доступні лише для нього і нікому більше, тобто є захищеними; в свою чергу публічні видні та доступні кожному)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Методи доступу (публічні методи, які дозволяють отримати доступ до приватних членів класу)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Властивості об</a:t>
            </a:r>
            <a:r>
              <a:rPr lang="en-US" sz="2000" dirty="0" smtClean="0"/>
              <a:t>’</a:t>
            </a:r>
            <a:r>
              <a:rPr lang="uk-UA" sz="2000" dirty="0" err="1" smtClean="0"/>
              <a:t>єкту</a:t>
            </a:r>
            <a:r>
              <a:rPr lang="uk-UA" sz="2000" dirty="0" smtClean="0"/>
              <a:t> (аналогічний по призначенню, але зручніший у використані механізм, який дозволяє зробити те саме, що методи доступу)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8266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Приклади інкапсуляції</a:t>
            </a:r>
            <a:endParaRPr lang="uk-UA" sz="4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46" y="2759839"/>
            <a:ext cx="4588862" cy="163346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9" y="2014363"/>
            <a:ext cx="3930852" cy="160028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9" y="3614645"/>
            <a:ext cx="2840498" cy="57152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9" y="4186174"/>
            <a:ext cx="5804198" cy="82554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9" y="5011716"/>
            <a:ext cx="2952902" cy="4254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40617" y="5437188"/>
            <a:ext cx="8062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000" dirty="0" smtClean="0"/>
              <a:t>Найчастіше інкапсуляція використовується із приватними атрибутами, тому тут наведені приклади приватних атрибутів та їхнього виклику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3940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Екземпляри класів в </a:t>
            </a:r>
            <a:r>
              <a:rPr lang="en-US" sz="4400" b="1" dirty="0" smtClean="0"/>
              <a:t>python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4212" y="2113935"/>
            <a:ext cx="900525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1900" dirty="0" smtClean="0"/>
              <a:t>Єдина доступна операція для об</a:t>
            </a:r>
            <a:r>
              <a:rPr lang="en-US" sz="1900" dirty="0" smtClean="0"/>
              <a:t>’</a:t>
            </a:r>
            <a:r>
              <a:rPr lang="uk-UA" sz="1900" dirty="0" err="1" smtClean="0"/>
              <a:t>єктів</a:t>
            </a:r>
            <a:r>
              <a:rPr lang="uk-UA" sz="1900" dirty="0" smtClean="0"/>
              <a:t>-екземплярів – це доступ до їх атрибутів.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1900" dirty="0" smtClean="0"/>
              <a:t>Атрибути </a:t>
            </a:r>
            <a:r>
              <a:rPr lang="uk-UA" sz="1900" dirty="0" smtClean="0"/>
              <a:t>об</a:t>
            </a:r>
            <a:r>
              <a:rPr lang="en-US" sz="1900" dirty="0" smtClean="0"/>
              <a:t>’</a:t>
            </a:r>
            <a:r>
              <a:rPr lang="uk-UA" sz="1900" dirty="0" err="1" smtClean="0"/>
              <a:t>єктів</a:t>
            </a:r>
            <a:r>
              <a:rPr lang="uk-UA" sz="1900" dirty="0" smtClean="0"/>
              <a:t>-екземплярів діляться на два типи: атрибути-данні та методи.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1900" b="1" dirty="0" smtClean="0">
                <a:solidFill>
                  <a:srgbClr val="0070C0"/>
                </a:solidFill>
              </a:rPr>
              <a:t>Атрибути-данні</a:t>
            </a:r>
            <a:r>
              <a:rPr lang="uk-UA" sz="1900" dirty="0" smtClean="0"/>
              <a:t> належать конкретному екземпляру і їхня зміна ніяк не впливає на відповідні атрибути інших екземплярів даного класу.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1900" dirty="0" smtClean="0"/>
              <a:t>Атрибути-дані не потрібно описувати: як і змінні, вони створюються в момент першого присвоєння. Як правило, їх створюють у методі-конструкторі </a:t>
            </a:r>
            <a:r>
              <a:rPr lang="en-US" sz="1900" dirty="0" smtClean="0"/>
              <a:t>__</a:t>
            </a:r>
            <a:r>
              <a:rPr lang="en-US" sz="1900" dirty="0" err="1" smtClean="0"/>
              <a:t>init</a:t>
            </a:r>
            <a:r>
              <a:rPr lang="en-US" sz="1900" dirty="0" smtClean="0"/>
              <a:t>__</a:t>
            </a:r>
            <a:r>
              <a:rPr lang="uk-UA" sz="1900" dirty="0"/>
              <a:t>.</a:t>
            </a:r>
            <a:endParaRPr lang="uk-UA" sz="19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1900" b="1" dirty="0" smtClean="0">
                <a:solidFill>
                  <a:srgbClr val="0070C0"/>
                </a:solidFill>
              </a:rPr>
              <a:t>Метод</a:t>
            </a:r>
            <a:r>
              <a:rPr lang="uk-UA" sz="1900" dirty="0" smtClean="0"/>
              <a:t> – це функція, що належить об</a:t>
            </a:r>
            <a:r>
              <a:rPr lang="en-US" sz="1900" dirty="0" smtClean="0"/>
              <a:t>’</a:t>
            </a:r>
            <a:r>
              <a:rPr lang="uk-UA" sz="1900" dirty="0" err="1" smtClean="0"/>
              <a:t>єкту</a:t>
            </a:r>
            <a:r>
              <a:rPr lang="uk-UA" sz="1900" dirty="0" smtClean="0"/>
              <a:t>. Всі атрибути класу, що є функціями, описують відповідні методи його екземплярів, проте вони не являються одним і тим самим.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1900" dirty="0" smtClean="0"/>
              <a:t>Особливістю методів є те, що в якості першого аргументу їм передається даний екземпляр класу. Таким чином, якщо </a:t>
            </a:r>
            <a:r>
              <a:rPr lang="en-US" sz="1900" dirty="0" err="1" smtClean="0"/>
              <a:t>obj</a:t>
            </a:r>
            <a:r>
              <a:rPr lang="uk-UA" sz="1900" dirty="0" smtClean="0"/>
              <a:t> – екземпляр класу </a:t>
            </a:r>
            <a:r>
              <a:rPr lang="en-US" sz="1900" dirty="0" err="1" smtClean="0"/>
              <a:t>MyClass</a:t>
            </a:r>
            <a:r>
              <a:rPr lang="uk-UA" sz="1900" dirty="0" smtClean="0"/>
              <a:t>, виклик методу </a:t>
            </a:r>
            <a:r>
              <a:rPr lang="en-US" sz="1900" dirty="0" err="1" smtClean="0"/>
              <a:t>obj.method</a:t>
            </a:r>
            <a:r>
              <a:rPr lang="en-US" sz="1900" dirty="0" smtClean="0"/>
              <a:t>() </a:t>
            </a:r>
            <a:r>
              <a:rPr lang="uk-UA" sz="1900" dirty="0" smtClean="0"/>
              <a:t>відповідний виклику функції </a:t>
            </a:r>
            <a:r>
              <a:rPr lang="en-US" sz="1900" dirty="0" err="1" smtClean="0"/>
              <a:t>MyClass.method</a:t>
            </a:r>
            <a:r>
              <a:rPr lang="en-US" sz="1900" dirty="0" smtClean="0"/>
              <a:t>(</a:t>
            </a:r>
            <a:r>
              <a:rPr lang="en-US" sz="1900" dirty="0" err="1" smtClean="0"/>
              <a:t>obj</a:t>
            </a:r>
            <a:r>
              <a:rPr lang="en-US" sz="1900" dirty="0" smtClean="0"/>
              <a:t>)</a:t>
            </a:r>
            <a:r>
              <a:rPr lang="uk-UA" sz="1900" dirty="0" smtClean="0"/>
              <a:t>.</a:t>
            </a:r>
            <a:endParaRPr lang="uk-UA" sz="1900" dirty="0"/>
          </a:p>
        </p:txBody>
      </p:sp>
      <p:pic>
        <p:nvPicPr>
          <p:cNvPr id="6146" name="Picture 2" descr="File:Information icon4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5706776"/>
            <a:ext cx="1041130" cy="10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22322" y="6042675"/>
            <a:ext cx="52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Перший аргумент метода прийнято називати </a:t>
            </a:r>
            <a:r>
              <a:rPr lang="en-US" b="1" dirty="0" smtClean="0">
                <a:solidFill>
                  <a:srgbClr val="0070C0"/>
                </a:solidFill>
              </a:rPr>
              <a:t>self</a:t>
            </a:r>
            <a:endParaRPr lang="uk-UA" b="1" dirty="0">
              <a:solidFill>
                <a:srgbClr val="0070C0"/>
              </a:solidFill>
            </a:endParaRPr>
          </a:p>
        </p:txBody>
      </p:sp>
      <p:pic>
        <p:nvPicPr>
          <p:cNvPr id="6148" name="Picture 4" descr="Free Online Course: Погружение в Python from Coursera | Class Centr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471" y="2620798"/>
            <a:ext cx="2402593" cy="240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Приклади методів</a:t>
            </a:r>
            <a:endParaRPr lang="uk-UA" sz="4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627" y="1986116"/>
            <a:ext cx="8094457" cy="2941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952" y="5574890"/>
            <a:ext cx="1091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Тут метод ми можемо побачити після крапки. Тобто ми перше задали метод </a:t>
            </a:r>
            <a:r>
              <a:rPr lang="en-US" sz="2000" dirty="0" smtClean="0"/>
              <a:t>__</a:t>
            </a:r>
            <a:r>
              <a:rPr lang="en-US" sz="2000" dirty="0" err="1" smtClean="0"/>
              <a:t>getattribute</a:t>
            </a:r>
            <a:r>
              <a:rPr lang="en-US" sz="2000" dirty="0" smtClean="0"/>
              <a:t>__</a:t>
            </a:r>
            <a:r>
              <a:rPr lang="uk-UA" sz="2000" dirty="0" smtClean="0"/>
              <a:t>, а потім застосували його.</a:t>
            </a:r>
            <a:endParaRPr lang="uk-UA" sz="20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168877" y="4837471"/>
            <a:ext cx="270387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2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Статичні методи і методи класу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2555" y="2556759"/>
            <a:ext cx="90179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Декоратор – це спеціальна функція, яка змінює поведінку функції чи класу. Для застосування декоратора використовується символ </a:t>
            </a:r>
            <a:r>
              <a:rPr lang="en-US" sz="2000" dirty="0" smtClean="0"/>
              <a:t>@</a:t>
            </a:r>
            <a:r>
              <a:rPr lang="uk-UA" sz="2000" dirty="0" smtClean="0"/>
              <a:t>, </a:t>
            </a:r>
            <a:r>
              <a:rPr lang="uk-UA" sz="2000" dirty="0" err="1" smtClean="0"/>
              <a:t>ім</a:t>
            </a:r>
            <a:r>
              <a:rPr lang="en-US" sz="2000" dirty="0" smtClean="0"/>
              <a:t>’</a:t>
            </a:r>
            <a:r>
              <a:rPr lang="uk-UA" sz="2000" dirty="0" smtClean="0"/>
              <a:t>я необхідного декоратора і список його аргументів записуємо в круглих дужках. Якщо передача параметрів декоратору не потрібна, то дужки не вказуються.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Для створення статичних методів використовується декоратор </a:t>
            </a:r>
            <a:r>
              <a:rPr lang="en-US" sz="2000" dirty="0" smtClean="0"/>
              <a:t>@</a:t>
            </a:r>
            <a:r>
              <a:rPr lang="en-US" sz="2000" dirty="0" err="1" smtClean="0"/>
              <a:t>staticmethod</a:t>
            </a:r>
            <a:endParaRPr lang="en-US" sz="20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uk-UA" sz="2000" dirty="0" smtClean="0"/>
              <a:t>Для створення методів класу використовується декоратор </a:t>
            </a:r>
            <a:r>
              <a:rPr lang="en-US" sz="2000" dirty="0" smtClean="0"/>
              <a:t>@</a:t>
            </a:r>
            <a:r>
              <a:rPr lang="en-US" sz="2000" dirty="0" err="1" smtClean="0"/>
              <a:t>classmethod</a:t>
            </a:r>
            <a:endParaRPr lang="en-US" sz="2000" dirty="0" smtClean="0"/>
          </a:p>
          <a:p>
            <a:pPr algn="just"/>
            <a:endParaRPr lang="uk-UA" dirty="0" smtClean="0"/>
          </a:p>
          <a:p>
            <a:pPr algn="just"/>
            <a:endParaRPr lang="uk-UA" dirty="0"/>
          </a:p>
        </p:txBody>
      </p:sp>
      <p:pic>
        <p:nvPicPr>
          <p:cNvPr id="7170" name="Picture 2" descr="File:Information icon4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55" y="5076619"/>
            <a:ext cx="1132451" cy="113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3664" y="5076619"/>
            <a:ext cx="10481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 smtClean="0">
                <a:solidFill>
                  <a:srgbClr val="0070C0"/>
                </a:solidFill>
              </a:rPr>
              <a:t>Методи класів схожі на звичайні методи, але відносяться до самого класу, як до об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  <a:r>
              <a:rPr lang="uk-UA" dirty="0" err="1" smtClean="0">
                <a:solidFill>
                  <a:srgbClr val="0070C0"/>
                </a:solidFill>
              </a:rPr>
              <a:t>єкту</a:t>
            </a:r>
            <a:r>
              <a:rPr lang="uk-UA" dirty="0" smtClean="0">
                <a:solidFill>
                  <a:srgbClr val="0070C0"/>
                </a:solidFill>
              </a:rPr>
              <a:t> – екземпляру </a:t>
            </a:r>
            <a:r>
              <a:rPr lang="uk-UA" dirty="0" err="1" smtClean="0">
                <a:solidFill>
                  <a:srgbClr val="0070C0"/>
                </a:solidFill>
              </a:rPr>
              <a:t>метакласу</a:t>
            </a:r>
            <a:r>
              <a:rPr lang="uk-UA" dirty="0" smtClean="0">
                <a:solidFill>
                  <a:srgbClr val="0070C0"/>
                </a:solidFill>
              </a:rPr>
              <a:t> (на відміну від звичайних методів, які належать об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  <a:r>
              <a:rPr lang="uk-UA" dirty="0" err="1" smtClean="0">
                <a:solidFill>
                  <a:srgbClr val="0070C0"/>
                </a:solidFill>
              </a:rPr>
              <a:t>єктам</a:t>
            </a:r>
            <a:r>
              <a:rPr lang="uk-UA" dirty="0" smtClean="0">
                <a:solidFill>
                  <a:srgbClr val="0070C0"/>
                </a:solidFill>
              </a:rPr>
              <a:t> – екземплярам </a:t>
            </a:r>
            <a:r>
              <a:rPr lang="uk-UA" dirty="0" err="1" smtClean="0">
                <a:solidFill>
                  <a:srgbClr val="0070C0"/>
                </a:solidFill>
              </a:rPr>
              <a:t>метакласу</a:t>
            </a:r>
            <a:r>
              <a:rPr lang="uk-UA" dirty="0" smtClean="0">
                <a:solidFill>
                  <a:srgbClr val="0070C0"/>
                </a:solidFill>
              </a:rPr>
              <a:t>, і статичних методів, які відносяться до самого класу всім його екземплярам і не належать ніякому об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  <a:r>
              <a:rPr lang="uk-UA" dirty="0" err="1" smtClean="0">
                <a:solidFill>
                  <a:srgbClr val="0070C0"/>
                </a:solidFill>
              </a:rPr>
              <a:t>єкту</a:t>
            </a:r>
            <a:r>
              <a:rPr lang="uk-UA" dirty="0" smtClean="0">
                <a:solidFill>
                  <a:srgbClr val="0070C0"/>
                </a:solidFill>
              </a:rPr>
              <a:t> – екземпляру). Їх перший аргумент прийнято називати </a:t>
            </a:r>
            <a:r>
              <a:rPr lang="en-US" dirty="0" err="1" smtClean="0">
                <a:solidFill>
                  <a:srgbClr val="0070C0"/>
                </a:solidFill>
              </a:rPr>
              <a:t>cls</a:t>
            </a:r>
            <a:r>
              <a:rPr lang="en-US" dirty="0">
                <a:solidFill>
                  <a:srgbClr val="0070C0"/>
                </a:solidFill>
              </a:rPr>
              <a:t>.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7172" name="Picture 4" descr="Вікіпедія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193" y="2556759"/>
            <a:ext cx="1878615" cy="187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1486</TotalTime>
  <Words>1414</Words>
  <Application>Microsoft Office PowerPoint</Application>
  <PresentationFormat>Широкоэкранный</PresentationFormat>
  <Paragraphs>100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Gill Sans MT</vt:lpstr>
      <vt:lpstr>Wingdings</vt:lpstr>
      <vt:lpstr>Wingdings 2</vt:lpstr>
      <vt:lpstr>Дивиденд</vt:lpstr>
      <vt:lpstr>Ооп (Об’єктно-орієнтоване програмування)</vt:lpstr>
      <vt:lpstr>Що таке ооп?</vt:lpstr>
      <vt:lpstr>Класи в python</vt:lpstr>
      <vt:lpstr>Приклади класів</vt:lpstr>
      <vt:lpstr>Інкапсуляція</vt:lpstr>
      <vt:lpstr>Приклади інкапсуляції</vt:lpstr>
      <vt:lpstr>Екземпляри класів в python</vt:lpstr>
      <vt:lpstr>Приклади методів</vt:lpstr>
      <vt:lpstr>Статичні методи і методи класу</vt:lpstr>
      <vt:lpstr>Статичні методи</vt:lpstr>
      <vt:lpstr>Методи класу</vt:lpstr>
      <vt:lpstr>Спеціальні методи і атрибути</vt:lpstr>
      <vt:lpstr>Спеціальні методи і атрибути</vt:lpstr>
      <vt:lpstr>Спеціальні методи і атрибути. приклади</vt:lpstr>
      <vt:lpstr>Спеціальні методи і атрибути. приклади</vt:lpstr>
      <vt:lpstr>Спеціальні методи і атрибути. приклади</vt:lpstr>
      <vt:lpstr>Наслідування</vt:lpstr>
      <vt:lpstr>Множинне наслідування</vt:lpstr>
      <vt:lpstr>Визначення типу даних</vt:lpstr>
      <vt:lpstr>Порядок дозволу методів (MRO)</vt:lpstr>
      <vt:lpstr>Отримання доступу до атрибутів супер класу</vt:lpstr>
      <vt:lpstr>поліморфізм</vt:lpstr>
      <vt:lpstr>Дякуємо за увагу!!!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(Об’єктно-орієнтоване програмування)</dc:title>
  <dc:creator>PC</dc:creator>
  <cp:lastModifiedBy>PC</cp:lastModifiedBy>
  <cp:revision>33</cp:revision>
  <dcterms:created xsi:type="dcterms:W3CDTF">2020-12-30T14:02:12Z</dcterms:created>
  <dcterms:modified xsi:type="dcterms:W3CDTF">2020-12-31T14:48:15Z</dcterms:modified>
</cp:coreProperties>
</file>