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47"/>
  </p:notesMasterIdLst>
  <p:handoutMasterIdLst>
    <p:handoutMasterId r:id="rId48"/>
  </p:handoutMasterIdLst>
  <p:sldIdLst>
    <p:sldId id="274" r:id="rId3"/>
    <p:sldId id="581" r:id="rId4"/>
    <p:sldId id="522" r:id="rId5"/>
    <p:sldId id="523" r:id="rId6"/>
    <p:sldId id="534" r:id="rId7"/>
    <p:sldId id="525" r:id="rId8"/>
    <p:sldId id="526" r:id="rId9"/>
    <p:sldId id="599" r:id="rId10"/>
    <p:sldId id="533" r:id="rId11"/>
    <p:sldId id="470" r:id="rId12"/>
    <p:sldId id="586" r:id="rId13"/>
    <p:sldId id="449" r:id="rId14"/>
    <p:sldId id="476" r:id="rId15"/>
    <p:sldId id="611" r:id="rId16"/>
    <p:sldId id="612" r:id="rId17"/>
    <p:sldId id="473" r:id="rId18"/>
    <p:sldId id="587" r:id="rId19"/>
    <p:sldId id="588" r:id="rId20"/>
    <p:sldId id="589" r:id="rId21"/>
    <p:sldId id="590" r:id="rId22"/>
    <p:sldId id="494" r:id="rId23"/>
    <p:sldId id="495" r:id="rId24"/>
    <p:sldId id="600" r:id="rId25"/>
    <p:sldId id="592" r:id="rId26"/>
    <p:sldId id="601" r:id="rId27"/>
    <p:sldId id="479" r:id="rId28"/>
    <p:sldId id="608" r:id="rId29"/>
    <p:sldId id="609" r:id="rId30"/>
    <p:sldId id="610" r:id="rId31"/>
    <p:sldId id="583" r:id="rId32"/>
    <p:sldId id="584" r:id="rId33"/>
    <p:sldId id="585" r:id="rId34"/>
    <p:sldId id="496" r:id="rId35"/>
    <p:sldId id="602" r:id="rId36"/>
    <p:sldId id="485" r:id="rId37"/>
    <p:sldId id="464" r:id="rId38"/>
    <p:sldId id="465" r:id="rId39"/>
    <p:sldId id="497" r:id="rId40"/>
    <p:sldId id="604" r:id="rId41"/>
    <p:sldId id="499" r:id="rId42"/>
    <p:sldId id="577" r:id="rId43"/>
    <p:sldId id="324" r:id="rId44"/>
    <p:sldId id="505" r:id="rId45"/>
    <p:sldId id="50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242DFE38-120F-4AEF-8518-065E82FEBCF6}">
          <p14:sldIdLst>
            <p14:sldId id="274"/>
            <p14:sldId id="581"/>
          </p14:sldIdLst>
        </p14:section>
        <p14:section name="Преговор" id="{21597AE5-FF24-4675-8352-AA5AEDA0E43A}">
          <p14:sldIdLst>
            <p14:sldId id="522"/>
            <p14:sldId id="523"/>
            <p14:sldId id="534"/>
            <p14:sldId id="525"/>
            <p14:sldId id="526"/>
            <p14:sldId id="599"/>
            <p14:sldId id="533"/>
          </p14:sldIdLst>
        </p14:section>
        <p14:section name="Логически изрази и проверки" id="{23530654-1E7D-4CBF-8A9A-A1611097E9D2}">
          <p14:sldIdLst>
            <p14:sldId id="470"/>
            <p14:sldId id="586"/>
            <p14:sldId id="449"/>
            <p14:sldId id="476"/>
            <p14:sldId id="611"/>
            <p14:sldId id="612"/>
          </p14:sldIdLst>
        </p14:section>
        <p14:section name="Прости проверки" id="{74B4EC90-9717-40F6-86E9-1D5A5FC4BE7B}">
          <p14:sldIdLst>
            <p14:sldId id="473"/>
            <p14:sldId id="587"/>
            <p14:sldId id="588"/>
            <p14:sldId id="589"/>
            <p14:sldId id="590"/>
            <p14:sldId id="494"/>
            <p14:sldId id="495"/>
            <p14:sldId id="600"/>
            <p14:sldId id="592"/>
            <p14:sldId id="601"/>
            <p14:sldId id="479"/>
          </p14:sldIdLst>
        </p14:section>
        <p14:section name="Закръгляне и форматиране" id="{DE113536-4AC9-4F96-913C-B63C4BD37801}">
          <p14:sldIdLst>
            <p14:sldId id="608"/>
            <p14:sldId id="609"/>
            <p14:sldId id="610"/>
          </p14:sldIdLst>
        </p14:section>
        <p14:section name="Дебъгване" id="{A1A28EE1-CDB7-49A4-9EEF-BCB37DBAF363}">
          <p14:sldIdLst>
            <p14:sldId id="583"/>
            <p14:sldId id="584"/>
            <p14:sldId id="585"/>
          </p14:sldIdLst>
        </p14:section>
        <p14:section name="Серии от проверки" id="{5C2E0A30-61FC-4EE7-AE08-1209F040A70E}">
          <p14:sldIdLst>
            <p14:sldId id="496"/>
            <p14:sldId id="602"/>
            <p14:sldId id="485"/>
          </p14:sldIdLst>
        </p14:section>
        <p14:section name="Живот на променлива" id="{2610CE0B-869D-4994-A826-F1814F003040}">
          <p14:sldIdLst>
            <p14:sldId id="464"/>
            <p14:sldId id="465"/>
          </p14:sldIdLst>
        </p14:section>
        <p14:section name="Условни конструкции" id="{7626F2E5-8ADE-4F0D-8593-5BF6146F480B}">
          <p14:sldIdLst>
            <p14:sldId id="497"/>
            <p14:sldId id="604"/>
            <p14:sldId id="499"/>
          </p14:sldIdLst>
        </p14:section>
        <p14:section name="Задачи" id="{97C3A91A-4AA1-4AA4-A3D9-AE5935732C69}">
          <p14:sldIdLst>
            <p14:sldId id="577"/>
            <p14:sldId id="32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72" autoAdjust="0"/>
    <p:restoredTop sz="95238" autoAdjust="0"/>
  </p:normalViewPr>
  <p:slideViewPr>
    <p:cSldViewPr showGuides="1">
      <p:cViewPr varScale="1">
        <p:scale>
          <a:sx n="122" d="100"/>
          <a:sy n="122" d="100"/>
        </p:scale>
        <p:origin x="400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7.09.24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29E416-005A-4A72-AD02-DFD7AAD2EF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01055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400D7B8-D147-41DB-B65F-0ADECDC478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8073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183FD9-13A8-447F-AA29-B35DD35C51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765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421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9D7FDA5-7C9D-4107-AC4D-C6D7A0D4B5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6688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86760B8-CD75-4EF1-B0AB-1F5DFADEAE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1755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42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C12837C-7828-4120-8EEE-7481F46804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4529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ABEAD5-46E0-46E0-99F6-C18EE20E8F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7454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foundation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www.facebook.com/SoftwareUniversity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bg/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softuni.org/" TargetMode="External"/><Relationship Id="rId9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7" name="Picture Logo FB" descr="Facebook logo">
            <a:hlinkClick r:id="rId2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13144" y="464400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4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731" y="269206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6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6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8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2"/>
              </a:rPr>
              <a:t>facebook.com/SoftwareUniversity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25533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9/7/24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28992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  <p:sldLayoutId id="2147483693" r:id="rId13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sv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Логически изрази и проверки. Условна конструкция</a:t>
            </a:r>
            <a:endParaRPr lang="en-US" sz="3600" dirty="0"/>
          </a:p>
          <a:p>
            <a:r>
              <a:rPr lang="en-US" sz="3600" dirty="0"/>
              <a:t>i</a:t>
            </a:r>
            <a:r>
              <a:rPr lang="ru-RU" sz="3600" dirty="0"/>
              <a:t>f-else</a:t>
            </a:r>
            <a:endParaRPr lang="en-US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89840" cy="444536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0922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2C45C7-13CB-45AD-91CB-273D9326DB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Логически изрази и проверки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662C2A8-A291-41AB-8A23-05B4C05608D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325177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92609788"/>
              </p:ext>
            </p:extLst>
          </p:nvPr>
        </p:nvGraphicFramePr>
        <p:xfrm>
          <a:off x="2271000" y="1314000"/>
          <a:ext cx="9503572" cy="4876799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5951625D-0AAD-46C9-BF2F-CB59F71E89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57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В програмирането можем да 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Резултатът от логическите изрази е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/>
              <a:t> или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7000" y="2559046"/>
            <a:ext cx="5034001" cy="4003761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int a = 5;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int b = 10;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Console.WriteLine(a &lt; b);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Console.WriteLine(a &gt; 0);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Console.WriteLine(a &gt; 100);    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Console.WriteLine(a &lt; a);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Console.WriteLine(a &lt;= 5);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Console.WriteLine(b == 2 * a);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Сравняване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стойности</a:t>
            </a:r>
            <a:r>
              <a:rPr lang="en-US" dirty="0"/>
              <a:t> (1)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325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285112" y="3601054"/>
            <a:ext cx="1633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285112" y="4092231"/>
            <a:ext cx="1633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285112" y="5074585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285112" y="4583408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285112" y="5565762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285112" y="6056941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D619E78B-90B7-4101-B01C-8129900C8C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0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Сравняване на текст чрез оператор за равенство (</a:t>
            </a:r>
            <a:r>
              <a:rPr lang="en-US" sz="3600" b="1" dirty="0">
                <a:solidFill>
                  <a:schemeClr val="bg1"/>
                </a:solidFill>
              </a:rPr>
              <a:t>==</a:t>
            </a:r>
            <a:r>
              <a:rPr lang="en-US" sz="3600" dirty="0"/>
              <a:t>) 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81F0D03-2DEE-45D7-9878-6400209601CB}"/>
              </a:ext>
            </a:extLst>
          </p:cNvPr>
          <p:cNvSpPr txBox="1">
            <a:spLocks/>
          </p:cNvSpPr>
          <p:nvPr/>
        </p:nvSpPr>
        <p:spPr>
          <a:xfrm>
            <a:off x="838201" y="4501958"/>
            <a:ext cx="6939293" cy="19478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string a = </a:t>
            </a:r>
            <a:r>
              <a:rPr lang="en-US" sz="2800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string b = </a:t>
            </a:r>
            <a:r>
              <a:rPr lang="en-US" sz="2800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Console.WriteLine(a </a:t>
            </a:r>
            <a:r>
              <a:rPr lang="en-US" sz="2800" dirty="0">
                <a:solidFill>
                  <a:schemeClr val="bg1"/>
                </a:solidFill>
              </a:rPr>
              <a:t>==</a:t>
            </a:r>
            <a:r>
              <a:rPr lang="en-US" sz="2800" dirty="0">
                <a:solidFill>
                  <a:schemeClr val="tx1"/>
                </a:solidFill>
              </a:rPr>
              <a:t> b);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99F69D-BF88-4EF8-9AFD-B4FF68F668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2161969"/>
            <a:ext cx="6939293" cy="1921653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a = "Examplе";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b = a;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Console.WriteLine(a </a:t>
            </a:r>
            <a:r>
              <a:rPr lang="en-US" sz="2800" dirty="0">
                <a:solidFill>
                  <a:schemeClr val="bg1"/>
                </a:solidFill>
              </a:rPr>
              <a:t>==</a:t>
            </a:r>
            <a:r>
              <a:rPr lang="en-US" sz="2800" dirty="0"/>
              <a:t> b);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Сравняване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стойности</a:t>
            </a:r>
            <a:r>
              <a:rPr lang="en-US" dirty="0"/>
              <a:t> (2) 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5938507" y="3439611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/>
              <a:t> </a:t>
            </a:r>
            <a:r>
              <a:rPr lang="en-US" sz="2700" i="0" noProof="1">
                <a:solidFill>
                  <a:schemeClr val="accent2"/>
                </a:solidFill>
              </a:rPr>
              <a:t>// </a:t>
            </a:r>
            <a:r>
              <a:rPr lang="en-US" sz="2700" noProof="1">
                <a:solidFill>
                  <a:schemeClr val="accent2"/>
                </a:solidFill>
              </a:rPr>
              <a:t>true</a:t>
            </a:r>
            <a:endParaRPr lang="en-US" sz="2700" dirty="0">
              <a:solidFill>
                <a:schemeClr val="accent2"/>
              </a:solidFill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6096001" y="5801998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// </a:t>
            </a:r>
            <a:r>
              <a:rPr lang="en-US" sz="2700" noProof="1">
                <a:solidFill>
                  <a:schemeClr val="accent2"/>
                </a:solidFill>
              </a:rPr>
              <a:t>true</a:t>
            </a:r>
            <a:endParaRPr lang="en-US" sz="2700" dirty="0">
              <a:solidFill>
                <a:schemeClr val="accent2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817" y="4464000"/>
            <a:ext cx="3058183" cy="1055608"/>
          </a:xfrm>
          <a:prstGeom prst="wedgeRoundRectCallout">
            <a:avLst>
              <a:gd name="adj1" fmla="val -57003"/>
              <a:gd name="adj2" fmla="val 42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FD31C79-6627-472C-98A6-6764966A80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1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B5A2-FAC6-4958-9282-9A880AF0B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bool</a:t>
            </a:r>
            <a:r>
              <a:rPr lang="en-US" dirty="0"/>
              <a:t> – </a:t>
            </a:r>
            <a:r>
              <a:rPr lang="bg-BG" dirty="0"/>
              <a:t>ключова дума, с която се инициализира булева променлива 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Има само следните две стойности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вярно)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(грешно)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се създаде и с условие, което се свежда до </a:t>
            </a:r>
            <a:r>
              <a:rPr lang="en-US" dirty="0"/>
              <a:t>true </a:t>
            </a:r>
            <a:r>
              <a:rPr lang="bg-BG" dirty="0"/>
              <a:t>или </a:t>
            </a:r>
            <a:r>
              <a:rPr lang="en-US" dirty="0"/>
              <a:t>false</a:t>
            </a: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FE38-F864-4109-9E8E-02BDB0566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92248" y="3429000"/>
            <a:ext cx="4207503" cy="649766"/>
          </a:xfrm>
        </p:spPr>
        <p:txBody>
          <a:bodyPr/>
          <a:lstStyle/>
          <a:p>
            <a:r>
              <a:rPr lang="en-US" sz="2800" dirty="0"/>
              <a:t>bool isValid = </a:t>
            </a:r>
            <a:r>
              <a:rPr lang="en-US" sz="2800" dirty="0">
                <a:solidFill>
                  <a:schemeClr val="bg1"/>
                </a:solidFill>
              </a:rPr>
              <a:t>true</a:t>
            </a:r>
            <a:r>
              <a:rPr lang="en-US" sz="2800" dirty="0"/>
              <a:t>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3577901" y="5499000"/>
            <a:ext cx="5036195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bool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39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- Пример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2031000" y="1874371"/>
            <a:ext cx="8130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int a = 5;</a:t>
            </a:r>
            <a:endParaRPr lang="bg-BG" sz="2800" dirty="0"/>
          </a:p>
          <a:p>
            <a:r>
              <a:rPr lang="en-US" sz="2800" dirty="0"/>
              <a:t>bool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  <a:p>
            <a:r>
              <a:rPr lang="en-US" sz="2800" dirty="0"/>
              <a:t>Console.WriteLine(isPositive); </a:t>
            </a:r>
            <a:r>
              <a:rPr lang="en-US" sz="2800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2031000" y="4104000"/>
            <a:ext cx="8130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int a = -5;</a:t>
            </a:r>
            <a:endParaRPr lang="bg-BG" sz="2800" dirty="0"/>
          </a:p>
          <a:p>
            <a:r>
              <a:rPr lang="en-US" sz="2800" dirty="0"/>
              <a:t>bool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  <a:p>
            <a:r>
              <a:rPr lang="en-US" sz="2800" dirty="0"/>
              <a:t>Console.WriteLine(isPositive); </a:t>
            </a:r>
            <a:r>
              <a:rPr lang="en-US" sz="2800" i="1" dirty="0">
                <a:solidFill>
                  <a:schemeClr val="accent2"/>
                </a:solidFill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10133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4A91321-777F-4D35-97D4-D70E34D74E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9C3E97A-6144-4787-A63E-49C431CD6CA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14599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Често проверяваме условия и извършваме действия според резултата</a:t>
            </a:r>
          </a:p>
          <a:p>
            <a:pPr marL="0" indent="0">
              <a:spcBef>
                <a:spcPts val="10200"/>
              </a:spcBef>
              <a:spcAft>
                <a:spcPts val="10200"/>
              </a:spcAft>
              <a:buNone/>
            </a:pPr>
            <a:endParaRPr lang="en-US" sz="3200" b="1" dirty="0"/>
          </a:p>
          <a:p>
            <a:r>
              <a:rPr lang="bg-BG" sz="34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/>
              <a:t>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800" y="3460030"/>
            <a:ext cx="4866922" cy="18589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496000" y="2338814"/>
            <a:ext cx="2432484" cy="1055608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800" y="3328814"/>
            <a:ext cx="3952200" cy="1055608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вярност на условието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B570B28-B174-4B20-BF44-82D9A70000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0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709059" cy="5201066"/>
          </a:xfrm>
        </p:spPr>
        <p:txBody>
          <a:bodyPr/>
          <a:lstStyle/>
          <a:p>
            <a:r>
              <a:rPr lang="bg-BG" sz="3400" dirty="0"/>
              <a:t>Напишете </a:t>
            </a:r>
            <a:r>
              <a:rPr lang="bg-BG" sz="3400" b="1" dirty="0">
                <a:solidFill>
                  <a:schemeClr val="bg1"/>
                </a:solidFill>
              </a:rPr>
              <a:t>програма</a:t>
            </a:r>
            <a:r>
              <a:rPr lang="bg-BG" sz="3400" dirty="0"/>
              <a:t>, която:</a:t>
            </a:r>
          </a:p>
          <a:p>
            <a:pPr lvl="1"/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Чете</a:t>
            </a:r>
            <a:r>
              <a:rPr lang="bg-BG" sz="3200" dirty="0"/>
              <a:t> оценка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число</a:t>
            </a:r>
            <a:r>
              <a:rPr lang="en-US" sz="3200" dirty="0"/>
              <a:t>)</a:t>
            </a:r>
            <a:r>
              <a:rPr lang="bg-BG" sz="3200" dirty="0"/>
              <a:t>, въведена от потребителя</a:t>
            </a:r>
          </a:p>
          <a:p>
            <a:pPr lvl="1"/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Проверява</a:t>
            </a:r>
            <a:r>
              <a:rPr lang="bg-BG" sz="3200" dirty="0"/>
              <a:t> дали е отлична</a:t>
            </a:r>
            <a:endParaRPr lang="en-US" sz="3200" dirty="0"/>
          </a:p>
          <a:p>
            <a:pPr lvl="1"/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Excellent!</a:t>
            </a:r>
            <a:r>
              <a:rPr lang="en-US" sz="3000" dirty="0"/>
              <a:t>"</a:t>
            </a:r>
            <a:r>
              <a:rPr lang="bg-BG" sz="3200" dirty="0"/>
              <a:t>, ако оценката е по</a:t>
            </a:r>
            <a:r>
              <a:rPr lang="en-US" sz="3200" dirty="0"/>
              <a:t>-</a:t>
            </a:r>
            <a:r>
              <a:rPr lang="bg-BG" sz="3200" dirty="0"/>
              <a:t>голяма или равна на 5</a:t>
            </a:r>
            <a:r>
              <a:rPr lang="en-US" sz="3200" dirty="0"/>
              <a:t>.</a:t>
            </a:r>
            <a:r>
              <a:rPr lang="bg-BG" sz="3200" dirty="0"/>
              <a:t>50</a:t>
            </a:r>
            <a:endParaRPr lang="en-US" sz="3200" dirty="0"/>
          </a:p>
          <a:p>
            <a:r>
              <a:rPr lang="bg-BG" sz="34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Отлична оценка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835769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875780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046621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3196378" y="5166387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046621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3196378" y="5940266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D05B1EE-98E3-4F3A-B6EF-1442C8E16C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859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1400" y="95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>
            <a:endCxn id="20" idx="0"/>
          </p:cNvCxnSpPr>
          <p:nvPr/>
        </p:nvCxnSpPr>
        <p:spPr>
          <a:xfrm>
            <a:off x="5264287" y="1653964"/>
            <a:ext cx="6772" cy="5219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6973" y="2175951"/>
            <a:ext cx="2568172" cy="2162878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</a:rPr>
                <a:t>grade &gt;</a:t>
              </a:r>
              <a:r>
                <a:rPr lang="bg-BG" sz="2800" b="1" dirty="0">
                  <a:solidFill>
                    <a:schemeClr val="bg2"/>
                  </a:solidFill>
                </a:rPr>
                <a:t>=</a:t>
              </a:r>
              <a:r>
                <a:rPr lang="it-IT" sz="2800" b="1" dirty="0">
                  <a:solidFill>
                    <a:schemeClr val="bg2"/>
                  </a:solidFill>
                </a:rPr>
                <a:t> 5.50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6546000" y="3249000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26939" y="4194338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6420" y="3274951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4775" y="4734000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21000" y="293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1FBE4B3D-F636-41EE-88DD-3E82F063B462}"/>
              </a:ext>
            </a:extLst>
          </p:cNvPr>
          <p:cNvSpPr/>
          <p:nvPr/>
        </p:nvSpPr>
        <p:spPr bwMode="auto">
          <a:xfrm>
            <a:off x="5209428" y="4338829"/>
            <a:ext cx="104941" cy="400110"/>
          </a:xfrm>
          <a:prstGeom prst="downArrow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DC26ED4-4303-4B69-8DCE-4BE3BA2B938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E6C6140-EA44-40F3-A575-8282BB9EC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bg-BG" sz="3200" dirty="0"/>
              <a:t>Преговор</a:t>
            </a:r>
            <a:endParaRPr lang="en-US" sz="3200" dirty="0"/>
          </a:p>
          <a:p>
            <a:pPr marL="514350" indent="-514350"/>
            <a:r>
              <a:rPr lang="bg-BG" sz="3200" dirty="0"/>
              <a:t>Логически изрази и проверки</a:t>
            </a:r>
          </a:p>
          <a:p>
            <a:pPr marL="817563" lvl="1" indent="-514350"/>
            <a:r>
              <a:rPr lang="bg-BG" sz="3200" dirty="0"/>
              <a:t>Оператори за сравнение</a:t>
            </a:r>
            <a:endParaRPr lang="en-US" sz="3200" dirty="0"/>
          </a:p>
          <a:p>
            <a:pPr marL="514350" indent="-514350"/>
            <a:r>
              <a:rPr lang="bg-BG" sz="3200" dirty="0"/>
              <a:t>Условни</a:t>
            </a:r>
            <a:r>
              <a:rPr lang="en-US" sz="3200" dirty="0"/>
              <a:t> </a:t>
            </a:r>
            <a:r>
              <a:rPr lang="bg-BG" sz="3200" dirty="0"/>
              <a:t>конструкции</a:t>
            </a:r>
            <a:endParaRPr lang="en-US" sz="3200" dirty="0"/>
          </a:p>
          <a:p>
            <a:pPr marL="514350" indent="-514350"/>
            <a:r>
              <a:rPr lang="bg-BG" sz="3200" dirty="0"/>
              <a:t>Закръгляне и форматиране</a:t>
            </a:r>
            <a:endParaRPr lang="en-US" sz="3200" dirty="0"/>
          </a:p>
          <a:p>
            <a:pPr marL="514350" indent="-514350"/>
            <a:r>
              <a:rPr lang="bg-BG" sz="3200" dirty="0"/>
              <a:t>Дебъгване</a:t>
            </a:r>
            <a:endParaRPr lang="en-US" sz="3200" dirty="0"/>
          </a:p>
          <a:p>
            <a:pPr marL="514350" indent="-514350"/>
            <a:r>
              <a:rPr lang="bg-BG" sz="3200" dirty="0"/>
              <a:t>Серия от проверки</a:t>
            </a:r>
            <a:endParaRPr lang="bg-BG" sz="3200" b="1" dirty="0">
              <a:latin typeface="Consolas" panose="020B0609020204030204" pitchFamily="49" charset="0"/>
            </a:endParaRPr>
          </a:p>
          <a:p>
            <a:pPr marL="514350" indent="-514350"/>
            <a:r>
              <a:rPr lang="bg-BG" sz="3200" dirty="0"/>
              <a:t>Живот на променлива</a:t>
            </a:r>
            <a:endParaRPr lang="en-US" sz="32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269828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000" y="1121143"/>
            <a:ext cx="10534234" cy="5546589"/>
          </a:xfrm>
        </p:spPr>
        <p:txBody>
          <a:bodyPr>
            <a:normAutofit/>
          </a:bodyPr>
          <a:lstStyle/>
          <a:p>
            <a:r>
              <a:rPr lang="bg-BG" sz="3400" dirty="0"/>
              <a:t>При </a:t>
            </a:r>
            <a:r>
              <a:rPr lang="bg-BG" sz="3400" b="1" dirty="0">
                <a:solidFill>
                  <a:schemeClr val="bg1"/>
                </a:solidFill>
              </a:rPr>
              <a:t>невярност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400" dirty="0"/>
              <a:t>)</a:t>
            </a:r>
            <a:r>
              <a:rPr lang="bg-BG" sz="3400" dirty="0"/>
              <a:t> на условието, можем да</a:t>
            </a:r>
            <a:r>
              <a:rPr lang="en-US" sz="3400" dirty="0"/>
              <a:t> </a:t>
            </a:r>
            <a:r>
              <a:rPr lang="bg-BG" sz="3400" dirty="0"/>
              <a:t>изпълним други действия – чрез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400" dirty="0"/>
              <a:t> </a:t>
            </a:r>
            <a:r>
              <a:rPr lang="bg-BG" sz="3400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Прости проверки – </a:t>
            </a:r>
            <a:r>
              <a:rPr lang="en-US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000" y="2529000"/>
            <a:ext cx="5535000" cy="3982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32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2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it-IT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en-US" sz="32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121000" y="4551666"/>
            <a:ext cx="3342558" cy="1532334"/>
          </a:xfrm>
          <a:prstGeom prst="wedgeRoundRectCallout">
            <a:avLst>
              <a:gd name="adj1" fmla="val -58513"/>
              <a:gd name="adj2" fmla="val 236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невярност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E245574-3264-4AE3-98F3-B7A457ECD7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7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1D8332-6F94-44AD-B2F4-2E9C8D705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Къдравите скоби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bg-BG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въвеждат блок</a:t>
            </a:r>
            <a:r>
              <a:rPr lang="en-US" sz="3600" dirty="0"/>
              <a:t> (</a:t>
            </a:r>
            <a:r>
              <a:rPr lang="bg-BG" sz="3600" dirty="0"/>
              <a:t>група команди</a:t>
            </a:r>
            <a:r>
              <a:rPr lang="en-US" sz="3600" dirty="0"/>
              <a:t>)</a:t>
            </a:r>
            <a:endParaRPr lang="bg-BG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1</a:t>
            </a:r>
            <a:r>
              <a:rPr lang="en-US" dirty="0"/>
              <a:t>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98" y="2012747"/>
            <a:ext cx="6004327" cy="45612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</a:rPr>
              <a:t>color</a:t>
            </a:r>
            <a:r>
              <a:rPr lang="it-IT" sz="2400" b="1" noProof="1"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</a:t>
            </a:r>
            <a:r>
              <a:rPr lang="en-US" sz="2400" b="1" noProof="1">
                <a:latin typeface="Consolas" pitchFamily="49" charset="0"/>
              </a:rPr>
              <a:t>color == </a:t>
            </a:r>
            <a:r>
              <a:rPr lang="it-IT" sz="2400" b="1" noProof="1">
                <a:latin typeface="Consolas" pitchFamily="49" charset="0"/>
              </a:rPr>
              <a:t>"red")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Console.WriteLine("</a:t>
            </a:r>
            <a:r>
              <a:rPr lang="en-US" sz="2400" b="1" noProof="1">
                <a:latin typeface="Consolas" pitchFamily="49" charset="0"/>
              </a:rPr>
              <a:t>tomato</a:t>
            </a:r>
            <a:r>
              <a:rPr lang="it-IT" sz="2400" b="1" noProof="1">
                <a:latin typeface="Consolas" pitchFamily="49" charset="0"/>
              </a:rPr>
              <a:t>");</a:t>
            </a:r>
            <a:endParaRPr lang="bg-BG" sz="24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Console.WriteLine("strawberry");</a:t>
            </a:r>
            <a:r>
              <a:rPr lang="it-IT" sz="2400" b="1" noProof="1">
                <a:latin typeface="Consolas" pitchFamily="49" charset="0"/>
              </a:rPr>
              <a:t>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}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{</a:t>
            </a:r>
            <a:endParaRPr lang="it-IT" sz="24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</a:rPr>
              <a:t> </a:t>
            </a:r>
            <a:r>
              <a:rPr lang="it-IT" sz="2400" b="1" noProof="1">
                <a:latin typeface="Consolas" pitchFamily="49" charset="0"/>
              </a:rPr>
              <a:t> Console.WriteLine("banana");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</a:rPr>
              <a:t>  </a:t>
            </a:r>
            <a:r>
              <a:rPr lang="it-IT" sz="2400" b="1" noProof="1">
                <a:latin typeface="Consolas" pitchFamily="49" charset="0"/>
              </a:rPr>
              <a:t>Console.WriteLine</a:t>
            </a:r>
            <a:r>
              <a:rPr lang="en-US" sz="2400" b="1" noProof="1">
                <a:latin typeface="Consolas" pitchFamily="49" charset="0"/>
              </a:rPr>
              <a:t>("bye");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7131000" y="2709000"/>
            <a:ext cx="2970000" cy="1532334"/>
          </a:xfrm>
          <a:prstGeom prst="wedgeRoundRectCallout">
            <a:avLst>
              <a:gd name="adj1" fmla="val -63893"/>
              <a:gd name="adj2" fmla="val 166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Изпълняват се редовете в съответния блок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04670-07F8-466A-909B-159C74A08D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56" r="1"/>
          <a:stretch/>
        </p:blipFill>
        <p:spPr>
          <a:xfrm>
            <a:off x="6726000" y="4948840"/>
            <a:ext cx="5014600" cy="1581150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26F9647B-937A-4576-AA60-15682AC443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61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88" y="1196125"/>
            <a:ext cx="11815018" cy="5201066"/>
          </a:xfrm>
        </p:spPr>
        <p:txBody>
          <a:bodyPr/>
          <a:lstStyle/>
          <a:p>
            <a:r>
              <a:rPr lang="bg-BG" sz="3600" dirty="0"/>
              <a:t>Ако </a:t>
            </a:r>
            <a:r>
              <a:rPr lang="bg-BG" sz="3600" b="1" dirty="0">
                <a:solidFill>
                  <a:schemeClr val="bg1"/>
                </a:solidFill>
              </a:rPr>
              <a:t>махнем скобите</a:t>
            </a:r>
            <a:r>
              <a:rPr lang="bg-BG" sz="3600" dirty="0"/>
              <a:t>, се изпълнява съответния блок</a:t>
            </a:r>
            <a:endParaRPr lang="en-US" sz="3600" b="1" dirty="0">
              <a:latin typeface="Consolas" panose="020B06090202040302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800" y="2210173"/>
            <a:ext cx="5619053" cy="27330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string </a:t>
            </a:r>
            <a:r>
              <a:rPr lang="en-US" sz="2600" b="1" noProof="1">
                <a:latin typeface="Consolas" pitchFamily="49" charset="0"/>
              </a:rPr>
              <a:t>color</a:t>
            </a:r>
            <a:r>
              <a:rPr lang="it-IT" sz="2600" b="1" noProof="1">
                <a:latin typeface="Consolas" pitchFamily="49" charset="0"/>
              </a:rPr>
              <a:t> = "</a:t>
            </a:r>
            <a:r>
              <a:rPr lang="en-US" sz="2600" b="1" noProof="1">
                <a:latin typeface="Consolas" pitchFamily="49" charset="0"/>
              </a:rPr>
              <a:t>red</a:t>
            </a:r>
            <a:r>
              <a:rPr lang="it-IT" sz="2600" b="1" noProof="1"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(</a:t>
            </a:r>
            <a:r>
              <a:rPr lang="en-US" sz="2600" b="1" noProof="1">
                <a:latin typeface="Consolas" pitchFamily="49" charset="0"/>
              </a:rPr>
              <a:t>color == </a:t>
            </a:r>
            <a:r>
              <a:rPr lang="it-IT" sz="2600" b="1" noProof="1">
                <a:latin typeface="Consolas" pitchFamily="49" charset="0"/>
              </a:rPr>
              <a:t>"red")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Console.WriteLine("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else</a:t>
            </a:r>
            <a:endParaRPr lang="it-IT" sz="26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Console.WriteLine("banana");</a:t>
            </a:r>
            <a:endParaRPr lang="bg-BG" sz="26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Console.WriteLine</a:t>
            </a:r>
            <a:r>
              <a:rPr lang="en-US" sz="2600" b="1" noProof="1">
                <a:latin typeface="Consolas" pitchFamily="49" charset="0"/>
              </a:rPr>
              <a:t>("bye");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12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5349214" y="5163392"/>
            <a:ext cx="4751786" cy="1055608"/>
          </a:xfrm>
          <a:prstGeom prst="wedgeRoundRectCallout">
            <a:avLst>
              <a:gd name="adj1" fmla="val -58888"/>
              <a:gd name="adj2" fmla="val -547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 се винаги – не е част от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if/else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конструкцията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3D1C4-3A5A-49D3-ACA7-B8A0F7E00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732" y="2263248"/>
            <a:ext cx="4948470" cy="13907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ECF0BBE0-F102-4143-B878-BB64261518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100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5"/>
            <a:ext cx="11818096" cy="5528766"/>
          </a:xfrm>
        </p:spPr>
        <p:txBody>
          <a:bodyPr/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Чете две </a:t>
            </a:r>
            <a:r>
              <a:rPr lang="bg-BG" sz="3400" b="1" dirty="0">
                <a:solidFill>
                  <a:schemeClr val="bg1"/>
                </a:solidFill>
              </a:rPr>
              <a:t>цели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числа</a:t>
            </a:r>
          </a:p>
          <a:p>
            <a:pPr lvl="1"/>
            <a:r>
              <a:rPr lang="bg-BG" sz="3400" dirty="0"/>
              <a:t>Отпечатва на конзолата </a:t>
            </a:r>
            <a:r>
              <a:rPr lang="bg-BG" sz="3400" b="1" dirty="0">
                <a:solidFill>
                  <a:schemeClr val="bg1"/>
                </a:solidFill>
              </a:rPr>
              <a:t>по-голямото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от тях</a:t>
            </a:r>
            <a:endParaRPr lang="en-US" sz="3400" dirty="0"/>
          </a:p>
          <a:p>
            <a:r>
              <a:rPr lang="bg-BG" sz="3600" dirty="0"/>
              <a:t>Пример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27" y="4194002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91BA3807-E394-4F37-B52A-BB877C5ED1E1}"/>
              </a:ext>
            </a:extLst>
          </p:cNvPr>
          <p:cNvSpPr/>
          <p:nvPr/>
        </p:nvSpPr>
        <p:spPr>
          <a:xfrm>
            <a:off x="1216994" y="4588523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994" y="4504181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en-US" sz="34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1831" y="4194000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anose="020B0609020204030204" pitchFamily="49" charset="0"/>
              </a:rPr>
              <a:t>7</a:t>
            </a:r>
            <a:endParaRPr lang="bg-BG" sz="34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3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27F55289-FEFF-4505-A449-8AABEE27C818}"/>
              </a:ext>
            </a:extLst>
          </p:cNvPr>
          <p:cNvSpPr/>
          <p:nvPr/>
        </p:nvSpPr>
        <p:spPr>
          <a:xfrm>
            <a:off x="4886398" y="4588522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398" y="4504180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7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1785" y="3021358"/>
            <a:ext cx="3334215" cy="3610479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18900C6B-D32D-4DFD-AFCB-6FD8D17E7A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390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rallelogram 18"/>
          <p:cNvSpPr/>
          <p:nvPr/>
        </p:nvSpPr>
        <p:spPr bwMode="auto">
          <a:xfrm>
            <a:off x="4211400" y="909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287" y="1608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6973" y="2130951"/>
            <a:ext cx="2568172" cy="2162878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1834" y="4322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636" y="322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574" y="4149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420" y="3226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4775" y="4879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400" y="2891530"/>
            <a:ext cx="27396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3291329-E6A0-4909-A26A-E6EF0B460BD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80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 </a:t>
            </a:r>
          </a:p>
          <a:p>
            <a:pPr lvl="1"/>
            <a:r>
              <a:rPr lang="bg-BG" sz="3400" dirty="0"/>
              <a:t>Проверява дали едно число е </a:t>
            </a:r>
            <a:r>
              <a:rPr lang="bg-BG" sz="3400" b="1" dirty="0"/>
              <a:t>четно</a:t>
            </a:r>
            <a:r>
              <a:rPr lang="bg-BG" sz="3400" dirty="0"/>
              <a:t> или </a:t>
            </a:r>
            <a:r>
              <a:rPr lang="bg-BG" sz="3400" b="1" dirty="0"/>
              <a:t>нечетно</a:t>
            </a:r>
            <a:endParaRPr lang="bg-BG" sz="3400" dirty="0"/>
          </a:p>
          <a:p>
            <a:pPr lvl="1"/>
            <a:r>
              <a:rPr lang="bg-BG" sz="3400" dirty="0"/>
              <a:t>Ако е четно отпечатва на конзолата </a:t>
            </a:r>
            <a:r>
              <a:rPr lang="en-US" sz="3400" dirty="0"/>
              <a:t>"</a:t>
            </a:r>
            <a:r>
              <a:rPr lang="en-US" sz="3200" b="1" dirty="0"/>
              <a:t>even</a:t>
            </a:r>
            <a:r>
              <a:rPr lang="en-US" sz="3400" dirty="0"/>
              <a:t>"</a:t>
            </a:r>
          </a:p>
          <a:p>
            <a:pPr lvl="1"/>
            <a:r>
              <a:rPr lang="bg-BG" sz="3400" dirty="0"/>
              <a:t>Ако е нечетно отпечатва на конзолата </a:t>
            </a:r>
            <a:r>
              <a:rPr lang="en-US" sz="3400" dirty="0"/>
              <a:t>"</a:t>
            </a:r>
            <a:r>
              <a:rPr lang="en-US" sz="3200" b="1" dirty="0"/>
              <a:t>odd</a:t>
            </a:r>
            <a:r>
              <a:rPr lang="en-US" sz="3400" dirty="0"/>
              <a:t>"</a:t>
            </a:r>
            <a:endParaRPr lang="bg-BG" sz="3400" dirty="0"/>
          </a:p>
          <a:p>
            <a:r>
              <a:rPr lang="bg-BG" sz="36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5" y="4869000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3087163" y="5016310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5" y="4869000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е</a:t>
            </a:r>
            <a:r>
              <a:rPr lang="en-US" sz="2800" b="1" noProof="1">
                <a:latin typeface="Consolas" panose="020B0609020204030204" pitchFamily="49" charset="0"/>
              </a:rPr>
              <a:t>ven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4" y="5813033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3087163" y="5973865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3" y="5826555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о</a:t>
            </a:r>
            <a:r>
              <a:rPr lang="en-US" sz="2800" b="1" noProof="1">
                <a:latin typeface="Consolas" panose="020B0609020204030204" pitchFamily="49" charset="0"/>
              </a:rPr>
              <a:t>dd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1968B6B-692D-4A96-9637-1D2F37089B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835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01000" y="1717906"/>
            <a:ext cx="8145000" cy="4096094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int num = int.Parse(Console.ReadLine());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if (</a:t>
            </a:r>
            <a:r>
              <a:rPr lang="en-US" sz="2800" dirty="0">
                <a:solidFill>
                  <a:schemeClr val="bg1"/>
                </a:solidFill>
              </a:rPr>
              <a:t>num % 2 == 0</a:t>
            </a:r>
            <a:r>
              <a:rPr lang="en-US" sz="2800" dirty="0"/>
              <a:t>) 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{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Console.WriteLine("even");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}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else 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{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Console.WriteLine("odd");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Четно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нечетно</a:t>
            </a:r>
            <a:r>
              <a:rPr lang="en-US" dirty="0"/>
              <a:t> – </a:t>
            </a:r>
            <a:r>
              <a:rPr lang="en-US" dirty="0" err="1"/>
              <a:t>решение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15BA7FA-E339-4F9C-9E43-34D5ECB48C3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1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081CE17-CF70-4191-A580-050FC2C64CD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</a:p>
        </p:txBody>
      </p:sp>
    </p:spTree>
    <p:extLst>
      <p:ext uri="{BB962C8B-B14F-4D97-AF65-F5344CB8AC3E}">
        <p14:creationId xmlns:p14="http://schemas.microsoft.com/office/powerpoint/2010/main" val="97919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</a:t>
            </a:r>
            <a:r>
              <a:rPr lang="bg-BG" b="1" dirty="0">
                <a:solidFill>
                  <a:schemeClr val="bg1"/>
                </a:solidFill>
              </a:rPr>
              <a:t>по-голямо</a:t>
            </a:r>
            <a:r>
              <a:rPr lang="bg-BG" dirty="0"/>
              <a:t>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</a:t>
            </a:r>
            <a:r>
              <a:rPr lang="bg-BG" b="1" dirty="0">
                <a:solidFill>
                  <a:schemeClr val="bg1"/>
                </a:solidFill>
              </a:rPr>
              <a:t>по-малко</a:t>
            </a:r>
            <a:r>
              <a:rPr lang="bg-BG" dirty="0"/>
              <a:t>) цяло число: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</a:t>
            </a:r>
            <a:r>
              <a:rPr lang="bg-BG" b="1" dirty="0">
                <a:solidFill>
                  <a:schemeClr val="bg1"/>
                </a:solidFill>
              </a:rPr>
              <a:t>абсолютна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стойност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1000" y="2507615"/>
            <a:ext cx="762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up = Math.Ceiling(23.45);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3819105"/>
            <a:ext cx="7620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down = Math.Floor(45.67);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8F06CCC1-36E8-480A-83AA-859FB9E7E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4470400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3595C0B5-6346-4D52-9569-4289BB149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872" y="5184000"/>
            <a:ext cx="762000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example1 = Math.Abs(-50);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example2 = Math.Abs(50);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nn-NO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133AAB8-2DAB-4008-8637-B0A0828519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2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8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Закръгляне 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десетичната запетая: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bg-BG" dirty="0"/>
              <a:t>Форматиране до </a:t>
            </a:r>
            <a:r>
              <a:rPr lang="bg-BG" b="1" dirty="0"/>
              <a:t>2</a:t>
            </a:r>
            <a:r>
              <a:rPr lang="bg-BG" dirty="0"/>
              <a:t> знака след десетичната запетая: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lvl="1"/>
            <a:r>
              <a:rPr lang="bg-BG" dirty="0"/>
              <a:t>Разлика между форматиране и закръгляне: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и Закръгляне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22" y="3165962"/>
            <a:ext cx="1011939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{0:F2}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", 123.456);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000" y="3819733"/>
            <a:ext cx="4365000" cy="870141"/>
          </a:xfrm>
          <a:custGeom>
            <a:avLst/>
            <a:gdLst>
              <a:gd name="connsiteX0" fmla="*/ 0 w 3680359"/>
              <a:gd name="connsiteY0" fmla="*/ 145026 h 870141"/>
              <a:gd name="connsiteX1" fmla="*/ 145026 w 3680359"/>
              <a:gd name="connsiteY1" fmla="*/ 0 h 870141"/>
              <a:gd name="connsiteX2" fmla="*/ 613393 w 3680359"/>
              <a:gd name="connsiteY2" fmla="*/ 0 h 870141"/>
              <a:gd name="connsiteX3" fmla="*/ 613393 w 3680359"/>
              <a:gd name="connsiteY3" fmla="*/ 0 h 870141"/>
              <a:gd name="connsiteX4" fmla="*/ 1533483 w 3680359"/>
              <a:gd name="connsiteY4" fmla="*/ 0 h 870141"/>
              <a:gd name="connsiteX5" fmla="*/ 3535333 w 3680359"/>
              <a:gd name="connsiteY5" fmla="*/ 0 h 870141"/>
              <a:gd name="connsiteX6" fmla="*/ 3680359 w 3680359"/>
              <a:gd name="connsiteY6" fmla="*/ 145026 h 870141"/>
              <a:gd name="connsiteX7" fmla="*/ 3680359 w 3680359"/>
              <a:gd name="connsiteY7" fmla="*/ 145024 h 870141"/>
              <a:gd name="connsiteX8" fmla="*/ 3680359 w 3680359"/>
              <a:gd name="connsiteY8" fmla="*/ 145024 h 870141"/>
              <a:gd name="connsiteX9" fmla="*/ 3680359 w 3680359"/>
              <a:gd name="connsiteY9" fmla="*/ 362559 h 870141"/>
              <a:gd name="connsiteX10" fmla="*/ 3680359 w 3680359"/>
              <a:gd name="connsiteY10" fmla="*/ 725115 h 870141"/>
              <a:gd name="connsiteX11" fmla="*/ 3535333 w 3680359"/>
              <a:gd name="connsiteY11" fmla="*/ 870141 h 870141"/>
              <a:gd name="connsiteX12" fmla="*/ 1533483 w 3680359"/>
              <a:gd name="connsiteY12" fmla="*/ 870141 h 870141"/>
              <a:gd name="connsiteX13" fmla="*/ 613393 w 3680359"/>
              <a:gd name="connsiteY13" fmla="*/ 870141 h 870141"/>
              <a:gd name="connsiteX14" fmla="*/ 613393 w 3680359"/>
              <a:gd name="connsiteY14" fmla="*/ 870141 h 870141"/>
              <a:gd name="connsiteX15" fmla="*/ 145026 w 3680359"/>
              <a:gd name="connsiteY15" fmla="*/ 870141 h 870141"/>
              <a:gd name="connsiteX16" fmla="*/ 0 w 3680359"/>
              <a:gd name="connsiteY16" fmla="*/ 725115 h 870141"/>
              <a:gd name="connsiteX17" fmla="*/ 0 w 3680359"/>
              <a:gd name="connsiteY17" fmla="*/ 362559 h 870141"/>
              <a:gd name="connsiteX18" fmla="*/ -642996 w 3680359"/>
              <a:gd name="connsiteY18" fmla="*/ -132462 h 870141"/>
              <a:gd name="connsiteX19" fmla="*/ 0 w 3680359"/>
              <a:gd name="connsiteY19" fmla="*/ 145024 h 870141"/>
              <a:gd name="connsiteX20" fmla="*/ 0 w 3680359"/>
              <a:gd name="connsiteY20" fmla="*/ 145026 h 870141"/>
              <a:gd name="connsiteX0" fmla="*/ 0 w 3680359"/>
              <a:gd name="connsiteY0" fmla="*/ 145026 h 870141"/>
              <a:gd name="connsiteX1" fmla="*/ 145026 w 3680359"/>
              <a:gd name="connsiteY1" fmla="*/ 0 h 870141"/>
              <a:gd name="connsiteX2" fmla="*/ 613393 w 3680359"/>
              <a:gd name="connsiteY2" fmla="*/ 0 h 870141"/>
              <a:gd name="connsiteX3" fmla="*/ 613393 w 3680359"/>
              <a:gd name="connsiteY3" fmla="*/ 0 h 870141"/>
              <a:gd name="connsiteX4" fmla="*/ 1533483 w 3680359"/>
              <a:gd name="connsiteY4" fmla="*/ 0 h 870141"/>
              <a:gd name="connsiteX5" fmla="*/ 3535333 w 3680359"/>
              <a:gd name="connsiteY5" fmla="*/ 0 h 870141"/>
              <a:gd name="connsiteX6" fmla="*/ 3680359 w 3680359"/>
              <a:gd name="connsiteY6" fmla="*/ 145026 h 870141"/>
              <a:gd name="connsiteX7" fmla="*/ 3680359 w 3680359"/>
              <a:gd name="connsiteY7" fmla="*/ 145024 h 870141"/>
              <a:gd name="connsiteX8" fmla="*/ 3680359 w 3680359"/>
              <a:gd name="connsiteY8" fmla="*/ 145024 h 870141"/>
              <a:gd name="connsiteX9" fmla="*/ 3680359 w 3680359"/>
              <a:gd name="connsiteY9" fmla="*/ 362559 h 870141"/>
              <a:gd name="connsiteX10" fmla="*/ 3680359 w 3680359"/>
              <a:gd name="connsiteY10" fmla="*/ 725115 h 870141"/>
              <a:gd name="connsiteX11" fmla="*/ 3535333 w 3680359"/>
              <a:gd name="connsiteY11" fmla="*/ 870141 h 870141"/>
              <a:gd name="connsiteX12" fmla="*/ 1533483 w 3680359"/>
              <a:gd name="connsiteY12" fmla="*/ 870141 h 870141"/>
              <a:gd name="connsiteX13" fmla="*/ 613393 w 3680359"/>
              <a:gd name="connsiteY13" fmla="*/ 870141 h 870141"/>
              <a:gd name="connsiteX14" fmla="*/ 613393 w 3680359"/>
              <a:gd name="connsiteY14" fmla="*/ 870141 h 870141"/>
              <a:gd name="connsiteX15" fmla="*/ 145026 w 3680359"/>
              <a:gd name="connsiteY15" fmla="*/ 870141 h 870141"/>
              <a:gd name="connsiteX16" fmla="*/ 0 w 3680359"/>
              <a:gd name="connsiteY16" fmla="*/ 725115 h 870141"/>
              <a:gd name="connsiteX17" fmla="*/ 0 w 3680359"/>
              <a:gd name="connsiteY17" fmla="*/ 362559 h 870141"/>
              <a:gd name="connsiteX18" fmla="*/ 0 w 3680359"/>
              <a:gd name="connsiteY18" fmla="*/ 145024 h 870141"/>
              <a:gd name="connsiteX19" fmla="*/ 0 w 3680359"/>
              <a:gd name="connsiteY19" fmla="*/ 145026 h 87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80359" h="870141">
                <a:moveTo>
                  <a:pt x="0" y="145026"/>
                </a:moveTo>
                <a:cubicBezTo>
                  <a:pt x="0" y="64930"/>
                  <a:pt x="64930" y="0"/>
                  <a:pt x="145026" y="0"/>
                </a:cubicBezTo>
                <a:lnTo>
                  <a:pt x="613393" y="0"/>
                </a:lnTo>
                <a:lnTo>
                  <a:pt x="613393" y="0"/>
                </a:lnTo>
                <a:lnTo>
                  <a:pt x="1533483" y="0"/>
                </a:lnTo>
                <a:lnTo>
                  <a:pt x="3535333" y="0"/>
                </a:lnTo>
                <a:cubicBezTo>
                  <a:pt x="3615429" y="0"/>
                  <a:pt x="3680359" y="64930"/>
                  <a:pt x="3680359" y="145026"/>
                </a:cubicBezTo>
                <a:lnTo>
                  <a:pt x="3680359" y="145024"/>
                </a:lnTo>
                <a:lnTo>
                  <a:pt x="3680359" y="145024"/>
                </a:lnTo>
                <a:lnTo>
                  <a:pt x="3680359" y="362559"/>
                </a:lnTo>
                <a:lnTo>
                  <a:pt x="3680359" y="725115"/>
                </a:lnTo>
                <a:cubicBezTo>
                  <a:pt x="3680359" y="805211"/>
                  <a:pt x="3615429" y="870141"/>
                  <a:pt x="3535333" y="870141"/>
                </a:cubicBezTo>
                <a:lnTo>
                  <a:pt x="1533483" y="870141"/>
                </a:lnTo>
                <a:lnTo>
                  <a:pt x="613393" y="870141"/>
                </a:lnTo>
                <a:lnTo>
                  <a:pt x="613393" y="870141"/>
                </a:lnTo>
                <a:lnTo>
                  <a:pt x="145026" y="870141"/>
                </a:lnTo>
                <a:cubicBezTo>
                  <a:pt x="64930" y="870141"/>
                  <a:pt x="0" y="805211"/>
                  <a:pt x="0" y="725115"/>
                </a:cubicBezTo>
                <a:lnTo>
                  <a:pt x="0" y="362559"/>
                </a:lnTo>
                <a:lnTo>
                  <a:pt x="0" y="145024"/>
                </a:lnTo>
                <a:lnTo>
                  <a:pt x="0" y="14502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22" y="1865030"/>
            <a:ext cx="1011939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round = Math.Round(45.67852,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983422" y="5207243"/>
            <a:ext cx="10129180" cy="10983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Console.WriteLine(Math.Round(45.6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, 4))</a:t>
            </a:r>
            <a:r>
              <a:rPr lang="bg-BG" sz="2600" b="1" noProof="1">
                <a:latin typeface="Consolas" pitchFamily="49" charset="0"/>
              </a:rPr>
              <a:t>;</a:t>
            </a:r>
            <a:endParaRPr lang="nn-NO" sz="2600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Console.WriteLine("{0:F4}", 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     </a:t>
            </a:r>
            <a:endParaRPr lang="en-US" sz="26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8925494" y="1798496"/>
            <a:ext cx="2177322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8978288" y="3128785"/>
            <a:ext cx="2124528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123.46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8988074" y="5191136"/>
            <a:ext cx="2124528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 45.6</a:t>
            </a:r>
            <a:endParaRPr lang="nn-NO" sz="26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8935280" y="5659875"/>
            <a:ext cx="2167536" cy="63392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6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599BDE8-7568-4EEE-ABD2-B8A7047D3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981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 animBg="1"/>
      <p:bldP spid="7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87CEFDC-57CF-4453-AA12-1657CC1DF94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</p:spTree>
    <p:extLst>
      <p:ext uri="{BB962C8B-B14F-4D97-AF65-F5344CB8AC3E}">
        <p14:creationId xmlns:p14="http://schemas.microsoft.com/office/powerpoint/2010/main" val="372964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402D-01D0-432A-8574-3F5CE6EB695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Дебъгване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8" y="1524001"/>
            <a:ext cx="2220185" cy="222018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9EEB5BEC-DA7E-4DC2-8C6B-ECECE915E1C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операции с дебъгер</a:t>
            </a:r>
          </a:p>
        </p:txBody>
      </p:sp>
    </p:spTree>
    <p:extLst>
      <p:ext uri="{BB962C8B-B14F-4D97-AF65-F5344CB8AC3E}">
        <p14:creationId xmlns:p14="http://schemas.microsoft.com/office/powerpoint/2010/main" val="385544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1" y="3391682"/>
            <a:ext cx="6410325" cy="3143250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Процес на проследяване на изпълнението на</a:t>
            </a:r>
            <a:r>
              <a:rPr lang="en-US" sz="3600" dirty="0"/>
              <a:t> </a:t>
            </a:r>
            <a:r>
              <a:rPr lang="bg-BG" sz="3600" dirty="0"/>
              <a:t>програмата</a:t>
            </a:r>
          </a:p>
          <a:p>
            <a:pPr lvl="1"/>
            <a:r>
              <a:rPr lang="bg-BG" sz="3400" dirty="0"/>
              <a:t>Това ни позволява да откриваме грешки (бъгове)</a:t>
            </a:r>
            <a:endParaRPr lang="en-GB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5338" y="4537555"/>
            <a:ext cx="2095597" cy="578882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Breakpoint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18F8080-9229-4797-985A-5141D51682B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7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6000" y="1134000"/>
            <a:ext cx="10665000" cy="5546589"/>
          </a:xfrm>
        </p:spPr>
        <p:txBody>
          <a:bodyPr>
            <a:normAutofit/>
          </a:bodyPr>
          <a:lstStyle/>
          <a:p>
            <a:r>
              <a:rPr lang="bg-BG" sz="3200" dirty="0"/>
              <a:t>Натискане на </a:t>
            </a:r>
            <a:r>
              <a:rPr lang="en-US" sz="3200" b="1" dirty="0">
                <a:solidFill>
                  <a:schemeClr val="bg1"/>
                </a:solidFill>
              </a:rPr>
              <a:t>[F5]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ще стартира програмата в </a:t>
            </a:r>
            <a:r>
              <a:rPr lang="en-US" sz="3200" dirty="0"/>
              <a:t>debug </a:t>
            </a:r>
            <a:r>
              <a:rPr lang="bg-BG" sz="3200" dirty="0"/>
              <a:t>режим</a:t>
            </a:r>
            <a:endParaRPr lang="en-US" sz="3200" dirty="0"/>
          </a:p>
          <a:p>
            <a:r>
              <a:rPr lang="bg-BG" sz="3200" dirty="0"/>
              <a:t>Можем да преминем към следващата стъпка с </a:t>
            </a:r>
            <a:r>
              <a:rPr lang="en-US" sz="3200" b="1" dirty="0">
                <a:solidFill>
                  <a:schemeClr val="bg1"/>
                </a:solidFill>
              </a:rPr>
              <a:t>[</a:t>
            </a:r>
            <a:r>
              <a:rPr lang="bg-BG" sz="3200" b="1" dirty="0">
                <a:solidFill>
                  <a:schemeClr val="bg1"/>
                </a:solidFill>
              </a:rPr>
              <a:t>F</a:t>
            </a:r>
            <a:r>
              <a:rPr lang="en-US" sz="3200" b="1" dirty="0">
                <a:solidFill>
                  <a:schemeClr val="bg1"/>
                </a:solidFill>
              </a:rPr>
              <a:t>10]</a:t>
            </a:r>
          </a:p>
          <a:p>
            <a:r>
              <a:rPr lang="bg-BG" sz="3200" dirty="0"/>
              <a:t>Можем да създаваме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[F9]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стопери – </a:t>
            </a:r>
            <a:r>
              <a:rPr lang="en-US" sz="3200" dirty="0"/>
              <a:t>breakpoints</a:t>
            </a:r>
          </a:p>
          <a:p>
            <a:pPr lvl="1"/>
            <a:r>
              <a:rPr lang="bg-BG" sz="3000" dirty="0"/>
              <a:t>До тях можем директно да стигнем използвайки </a:t>
            </a:r>
            <a:r>
              <a:rPr lang="en-US" sz="3000" b="1" dirty="0">
                <a:solidFill>
                  <a:schemeClr val="bg1"/>
                </a:solidFill>
              </a:rPr>
              <a:t>[F</a:t>
            </a:r>
            <a:r>
              <a:rPr lang="bg-BG" sz="3000" b="1" dirty="0">
                <a:solidFill>
                  <a:schemeClr val="bg1"/>
                </a:solidFill>
              </a:rPr>
              <a:t>9</a:t>
            </a:r>
            <a:r>
              <a:rPr lang="en-US" sz="3000" b="1" dirty="0">
                <a:solidFill>
                  <a:schemeClr val="bg1"/>
                </a:solidFill>
              </a:rPr>
              <a:t>]</a:t>
            </a:r>
            <a:endParaRPr lang="bg-BG" sz="30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1" y="3998700"/>
            <a:ext cx="6486525" cy="240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83F0231-FC8C-4DC6-89CA-D479BB7D5A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5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72" y="12192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D19E532-A434-4D58-9C9A-3F6E0D977B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Серии от проверки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0E78D9B-3E3E-484A-9BBB-EFDA3C74BE5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По-сложни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218619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1556" y="999000"/>
            <a:ext cx="10749444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000" b="1" dirty="0">
                <a:latin typeface="Consolas" panose="020B0609020204030204" pitchFamily="49" charset="0"/>
              </a:rPr>
              <a:t>if/else - if/else…</a:t>
            </a:r>
            <a:r>
              <a:rPr lang="en-US" sz="3000" dirty="0"/>
              <a:t> </a:t>
            </a:r>
            <a:r>
              <a:rPr lang="bg-BG" sz="3200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2000"/>
              </a:spcBef>
              <a:spcAft>
                <a:spcPts val="12000"/>
              </a:spcAft>
              <a:buNone/>
            </a:pPr>
            <a:endParaRPr lang="bg-BG" sz="3200" dirty="0"/>
          </a:p>
          <a:p>
            <a:pPr marL="457200" indent="-457200">
              <a:lnSpc>
                <a:spcPct val="100000"/>
              </a:lnSpc>
            </a:pPr>
            <a:r>
              <a:rPr lang="bg-BG" sz="3200" dirty="0"/>
              <a:t>При истинност на едно условие, </a:t>
            </a:r>
            <a:r>
              <a:rPr lang="bg-BG" sz="3200" b="1" dirty="0">
                <a:solidFill>
                  <a:schemeClr val="bg1"/>
                </a:solidFill>
              </a:rPr>
              <a:t>не се продължава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</a:t>
            </a:r>
            <a:r>
              <a:rPr lang="en-US" sz="3200" dirty="0"/>
              <a:t> </a:t>
            </a:r>
            <a:r>
              <a:rPr lang="bg-BG" sz="32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036" y="1800458"/>
            <a:ext cx="3868964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</a:t>
            </a:r>
            <a:r>
              <a:rPr lang="bg-BG" sz="2400" b="1" noProof="1">
                <a:latin typeface="Consolas" pitchFamily="49" charset="0"/>
              </a:rPr>
              <a:t>...</a:t>
            </a:r>
            <a:r>
              <a:rPr lang="it-IT" sz="2400" b="1" noProof="1"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9C4C8571-C7C9-4F02-8740-AEEFBAF707E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2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175" y="2413705"/>
            <a:ext cx="6611498" cy="39852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int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Console.WriteLine("Bigger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Console.WriteLine("Bigger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Console.WriteLine("Equal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975" y="3973170"/>
            <a:ext cx="2892025" cy="1532334"/>
          </a:xfrm>
          <a:prstGeom prst="wedgeRoundRectCallout">
            <a:avLst>
              <a:gd name="adj1" fmla="val -68579"/>
              <a:gd name="adj2" fmla="val -40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640999" y="1048155"/>
            <a:ext cx="10398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Програмата проверява първото условие,</a:t>
            </a:r>
            <a:r>
              <a:rPr lang="en-US" sz="3600" dirty="0"/>
              <a:t> </a:t>
            </a:r>
            <a:r>
              <a:rPr lang="bg-BG" sz="3600" dirty="0"/>
              <a:t>установява</a:t>
            </a:r>
            <a:r>
              <a:rPr lang="en-US" sz="3600" dirty="0"/>
              <a:t>, </a:t>
            </a:r>
            <a:r>
              <a:rPr lang="bg-BG" sz="3600" dirty="0"/>
              <a:t>че е вярно и приключва</a:t>
            </a:r>
            <a:endParaRPr lang="en-US" sz="36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A0D1F31-E6A8-485D-9CAF-41CE97E6F7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6E41922-0F89-40EF-AA6A-49CD4A12D0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Живот на променлива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9DA57D5-25D3-4510-AE7A-58DADD3A6FB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Диапазон на използване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361689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Обхват, в който може да бъде използвана</a:t>
            </a:r>
          </a:p>
          <a:p>
            <a:pPr marL="1371029" lvl="2" indent="-457200"/>
            <a:r>
              <a:rPr lang="en-US" sz="3400" dirty="0"/>
              <a:t>Пример: Променливата </a:t>
            </a:r>
            <a:r>
              <a:rPr lang="en-US" sz="3200" b="1" dirty="0">
                <a:latin typeface="Consolas" panose="020B0609020204030204" pitchFamily="49" charset="0"/>
              </a:rPr>
              <a:t>salary</a:t>
            </a:r>
            <a:r>
              <a:rPr lang="en-US" sz="3400" dirty="0"/>
              <a:t> съществува </a:t>
            </a:r>
            <a:r>
              <a:rPr lang="en-US" sz="3400" b="1" dirty="0">
                <a:solidFill>
                  <a:schemeClr val="bg1"/>
                </a:solidFill>
              </a:rPr>
              <a:t>само</a:t>
            </a:r>
            <a:r>
              <a:rPr lang="en-US" sz="3400" dirty="0"/>
              <a:t> в блока от код на </a:t>
            </a:r>
            <a:r>
              <a:rPr lang="en-US" sz="3200" b="1" dirty="0">
                <a:latin typeface="Consolas" panose="020B0609020204030204" pitchFamily="49" charset="0"/>
              </a:rPr>
              <a:t>if</a:t>
            </a:r>
            <a:r>
              <a:rPr lang="en-US" sz="3400" dirty="0"/>
              <a:t>-конструкцията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881248-902E-4CD3-8362-E0C481902E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4900" y="3180059"/>
            <a:ext cx="9581100" cy="3388208"/>
          </a:xfrm>
          <a:solidFill>
            <a:schemeClr val="accent6">
              <a:lumMod val="75000"/>
              <a:alpha val="15000"/>
            </a:schemeClr>
          </a:solidFill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string currentDay = "Monday";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if (currentDay == "Monday")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  double </a:t>
            </a:r>
            <a:r>
              <a:rPr lang="en-US" sz="2600" dirty="0">
                <a:solidFill>
                  <a:schemeClr val="bg1"/>
                </a:solidFill>
              </a:rPr>
              <a:t>salary</a:t>
            </a:r>
            <a:r>
              <a:rPr lang="en-US" sz="2600" dirty="0"/>
              <a:t> = double.Parse(Console.ReadLine());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Console.WriteLine(</a:t>
            </a:r>
            <a:r>
              <a:rPr lang="en-US" sz="2600" dirty="0">
                <a:solidFill>
                  <a:schemeClr val="bg1"/>
                </a:solidFill>
              </a:rPr>
              <a:t>salary</a:t>
            </a:r>
            <a:r>
              <a:rPr lang="en-US" sz="2600" dirty="0"/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Живот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променлива</a:t>
            </a:r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6248401" y="5996557"/>
            <a:ext cx="1829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Error!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2C88E7E-B867-4573-A98B-FBF1BD7C1D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1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373B7A6-C34B-4497-A433-7DF6B029182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CAD8A89-C841-4753-A9C7-2808E9379C3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628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Прочита </a:t>
            </a:r>
            <a:r>
              <a:rPr lang="bg-BG" sz="3400" b="1" dirty="0">
                <a:solidFill>
                  <a:schemeClr val="bg1"/>
                </a:solidFill>
              </a:rPr>
              <a:t>вид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геометрична фигура</a:t>
            </a:r>
            <a:br>
              <a:rPr lang="en-US" sz="3400" dirty="0"/>
            </a:br>
            <a:r>
              <a:rPr lang="en-US" sz="3400" dirty="0"/>
              <a:t>("</a:t>
            </a:r>
            <a:r>
              <a:rPr lang="en-US" sz="3200" b="1" dirty="0">
                <a:latin typeface="Consolas" panose="020B0609020204030204" pitchFamily="49" charset="0"/>
              </a:rPr>
              <a:t>square</a:t>
            </a:r>
            <a:r>
              <a:rPr lang="en-US" sz="3400" dirty="0"/>
              <a:t>"</a:t>
            </a:r>
            <a:r>
              <a:rPr lang="bg-BG" sz="3400" dirty="0"/>
              <a:t>,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rectangle</a:t>
            </a:r>
            <a:r>
              <a:rPr lang="en-US" sz="3400" dirty="0"/>
              <a:t>"</a:t>
            </a:r>
            <a:r>
              <a:rPr lang="bg-BG" sz="3400" dirty="0"/>
              <a:t>,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circle</a:t>
            </a:r>
            <a:r>
              <a:rPr lang="en-US" sz="3400" dirty="0"/>
              <a:t>" </a:t>
            </a:r>
            <a:r>
              <a:rPr lang="bg-BG" sz="3400" dirty="0"/>
              <a:t>или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triangle</a:t>
            </a:r>
            <a:r>
              <a:rPr lang="en-US" sz="3400" dirty="0"/>
              <a:t>")</a:t>
            </a:r>
            <a:endParaRPr lang="bg-BG" sz="3400" dirty="0"/>
          </a:p>
          <a:p>
            <a:pPr lvl="1"/>
            <a:r>
              <a:rPr lang="bg-BG" sz="3400" dirty="0"/>
              <a:t>Пресмята </a:t>
            </a:r>
            <a:r>
              <a:rPr lang="bg-BG" sz="3400" b="1" dirty="0">
                <a:solidFill>
                  <a:schemeClr val="bg1"/>
                </a:solidFill>
              </a:rPr>
              <a:t>лицето</a:t>
            </a:r>
            <a:r>
              <a:rPr lang="bg-BG" sz="3400" dirty="0"/>
              <a:t> спрямо вида на фигурата</a:t>
            </a:r>
          </a:p>
          <a:p>
            <a:r>
              <a:rPr lang="bg-BG" sz="3600" dirty="0"/>
              <a:t>Примерен вход и изход: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Лица на фигури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22" y="3988639"/>
            <a:ext cx="203534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8325000" y="435139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00" y="4204082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23" y="5149005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325000" y="572720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00" y="5579892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5ECFEC8-E26E-475D-B6EA-E384EB47FD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78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Какъв е типът на променливата: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string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1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732137" y="5102983"/>
              <a:ext cx="2132937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char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4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366A6D25-D214-454E-B76F-3A9FE340EF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DABDB273-600A-4F9D-903D-283409E09333}"/>
              </a:ext>
            </a:extLst>
          </p:cNvPr>
          <p:cNvSpPr txBox="1">
            <a:spLocks/>
          </p:cNvSpPr>
          <p:nvPr/>
        </p:nvSpPr>
        <p:spPr>
          <a:xfrm>
            <a:off x="7446000" y="1269000"/>
            <a:ext cx="3960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... number = "1000";</a:t>
            </a:r>
          </a:p>
        </p:txBody>
      </p:sp>
    </p:spTree>
    <p:extLst>
      <p:ext uri="{BB962C8B-B14F-4D97-AF65-F5344CB8AC3E}">
        <p14:creationId xmlns:p14="http://schemas.microsoft.com/office/powerpoint/2010/main" val="350639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08364" y="1371601"/>
            <a:ext cx="8797636" cy="4793721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string shape = Console.ReadLine();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double area = 0;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if</a:t>
            </a:r>
            <a:r>
              <a:rPr lang="en-US" sz="2400" dirty="0"/>
              <a:t>(shape == "square")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double side = double.Parse(Console.ReadLine());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area = side * side;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else if</a:t>
            </a:r>
            <a:r>
              <a:rPr lang="en-US" sz="2400" dirty="0"/>
              <a:t>(shape == "rectangle")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double sideA = double.Parse(Console.ReadLine());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double sideB = double.Parse(Console.ReadLine());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area = sideA * sideB;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accent2"/>
                </a:solidFill>
              </a:rPr>
              <a:t>//TODO: </a:t>
            </a:r>
            <a:r>
              <a:rPr lang="en-US" sz="2400" i="1" dirty="0">
                <a:solidFill>
                  <a:schemeClr val="accent2"/>
                </a:solidFill>
              </a:rPr>
              <a:t>add more conditions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Console.WriteLine(area);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Лица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фигури</a:t>
            </a:r>
            <a:r>
              <a:rPr lang="en-US" dirty="0"/>
              <a:t> – </a:t>
            </a:r>
            <a:r>
              <a:rPr lang="en-US" dirty="0" err="1"/>
              <a:t>решение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E59FEF6-D783-491B-A4EE-CAA8AD7E44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2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729554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 dirty="0">
                <a:solidFill>
                  <a:schemeClr val="bg2"/>
                </a:solidFill>
              </a:rPr>
              <a:t>Оператори за сравнение</a:t>
            </a: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if-else</a:t>
            </a:r>
            <a:endParaRPr lang="bg-BG" sz="3400" b="1" dirty="0">
              <a:solidFill>
                <a:schemeClr val="bg1"/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Закръгляне и форматиране</a:t>
            </a:r>
            <a:endParaRPr lang="en-US" sz="3400" dirty="0">
              <a:solidFill>
                <a:schemeClr val="bg2"/>
              </a:solidFill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  <a:latin typeface="Calibri (Body)"/>
              </a:rPr>
              <a:t>Серии от проверки</a:t>
            </a:r>
            <a:endParaRPr lang="bg-BG" sz="3400" dirty="0">
              <a:solidFill>
                <a:schemeClr val="bg2"/>
              </a:solidFill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Дебъгване</a:t>
            </a:r>
            <a:endParaRPr lang="en-US" sz="3600" dirty="0">
              <a:solidFill>
                <a:schemeClr val="bg2"/>
              </a:solidFill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Живот на променливата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2FADCCBE-C0D6-4FC7-996F-7B9FA63C1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9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7143CDF-AB21-4C2E-A4B8-9CA74E4677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18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</a:t>
            </a:r>
            <a:r>
              <a:rPr lang="en-US" sz="3000" noProof="1">
                <a:hlinkClick r:id="rId5"/>
              </a:rPr>
              <a:t>y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1758054-7CF1-4B25-831F-6BDC0F91B7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3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600" dirty="0"/>
              <a:t>Какъв е типът на променливата: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5168" y="1269000"/>
            <a:ext cx="3670832" cy="587121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... number = 1000;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1"/>
            <a:ext cx="3165416" cy="1126526"/>
            <a:chOff x="1022647" y="3317411"/>
            <a:chExt cx="4114800" cy="1493676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1"/>
              <a:ext cx="4114800" cy="1493676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1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0"/>
            <a:ext cx="2739202" cy="2113933"/>
            <a:chOff x="5324029" y="4364465"/>
            <a:chExt cx="3048000" cy="2438817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5"/>
              <a:ext cx="3048000" cy="2438817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842164" y="5092054"/>
              <a:ext cx="1905577" cy="9617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8"/>
            <a:chExt cx="3048000" cy="2133603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8"/>
              <a:ext cx="3048000" cy="2133603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645161" y="2969245"/>
              <a:ext cx="1777668" cy="8883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2"/>
            <a:ext cx="3196539" cy="1172668"/>
            <a:chOff x="1051483" y="4124628"/>
            <a:chExt cx="4114800" cy="1493673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28"/>
              <a:ext cx="4114800" cy="1493673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29"/>
              <a:ext cx="3515717" cy="10152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33809F1A-1866-4878-B3EE-1034BDD25B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2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371" y="1265983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600" dirty="0"/>
              <a:t>Как се нарича долепването на два текста (низа)?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9814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99586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3051" y="2181601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8978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1886" y="4353154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93401" y="3574271"/>
              <a:ext cx="3854257" cy="8390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Стрингосване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4600" y="4587852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C15F7BD0-E02D-4EF0-BFA3-4E4B55474E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6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bg-BG" sz="3600" dirty="0"/>
              <a:t>Какво ще се отпечата на конзолата, ако изпълним 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11000" y="1859171"/>
            <a:ext cx="472440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Console.WriteLine(10 % 3);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6005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87153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8811" y="2744622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11072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7556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9319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2728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10836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E20C7256-ADF1-432C-8C17-D402D30A88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2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600" dirty="0"/>
              <a:t>Каква стойност държи променливата </a:t>
            </a:r>
            <a:r>
              <a:rPr lang="en-US" sz="3400" b="1" dirty="0">
                <a:latin typeface="Consolas" pitchFamily="49" charset="0"/>
              </a:rPr>
              <a:t>result</a:t>
            </a:r>
            <a:r>
              <a:rPr lang="en-US" sz="36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359" y="1919121"/>
            <a:ext cx="4085566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int a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int b = 2;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double result = a / b;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3099" y="380024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8" y="4607138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8000" y="4190858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52645" y="5252631"/>
              <a:ext cx="1823440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7446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2.5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4957" y="2070699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0A2A6C9C-B105-4922-9FD8-B5113099EF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9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47064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3600" dirty="0"/>
              <a:t>Какъв би бил резултатът, ако се опитамe да изпълним 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08000" y="1899000"/>
            <a:ext cx="6858000" cy="587121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Console.WriteLine(1 + 1 + "4" + 2 + 1);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20547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9200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91401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7669" y="3228880"/>
            <a:ext cx="2722115" cy="1321907"/>
            <a:chOff x="1039935" y="4225124"/>
            <a:chExt cx="5767434" cy="2026248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D57899BC-8533-4AB7-A1C8-66A1A41433A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84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9AB75BA2-BE16-45C9-AE8C-B0BC0AD6DEA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4296</TotalTime>
  <Words>1781</Words>
  <Application>Microsoft Macintosh PowerPoint</Application>
  <PresentationFormat>Widescreen</PresentationFormat>
  <Paragraphs>394</Paragraphs>
  <Slides>44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(Body)</vt:lpstr>
      <vt:lpstr>Consolas</vt:lpstr>
      <vt:lpstr>Wingdings</vt:lpstr>
      <vt:lpstr>Wingdings 2</vt:lpstr>
      <vt:lpstr>SoftUni</vt:lpstr>
      <vt:lpstr>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Логически изрази и проверки</vt:lpstr>
      <vt:lpstr>Оператори за сравнение</vt:lpstr>
      <vt:lpstr>Сравняване на стойности (1)</vt:lpstr>
      <vt:lpstr>Сравняване на стойности (2) </vt:lpstr>
      <vt:lpstr>Булева променлива</vt:lpstr>
      <vt:lpstr>Булева променлива - Пример</vt:lpstr>
      <vt:lpstr>Условни конструкции</vt:lpstr>
      <vt:lpstr>Прости проверки</vt:lpstr>
      <vt:lpstr>Отлична оценка – условие</vt:lpstr>
      <vt:lpstr>PowerPoint Presentation</vt:lpstr>
      <vt:lpstr>Прости проверки – If-else</vt:lpstr>
      <vt:lpstr>Блок от код (1)</vt:lpstr>
      <vt:lpstr>Блок от код (2)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Закръгляне и форматиране</vt:lpstr>
      <vt:lpstr>Работа с числа</vt:lpstr>
      <vt:lpstr>Форматиране и Закръгляне</vt:lpstr>
      <vt:lpstr>Дебъгване</vt:lpstr>
      <vt:lpstr>Дебъгване</vt:lpstr>
      <vt:lpstr>Дебъгване във Visual Studio</vt:lpstr>
      <vt:lpstr>Серии от проверки</vt:lpstr>
      <vt:lpstr>Серии от проверки</vt:lpstr>
      <vt:lpstr>Серия от проверки – пример</vt:lpstr>
      <vt:lpstr>Живот на променлива</vt:lpstr>
      <vt:lpstr>Живот на променлива</vt:lpstr>
      <vt:lpstr>Условни конструкции</vt:lpstr>
      <vt:lpstr>Лица на фигури – условие</vt:lpstr>
      <vt:lpstr>Лица на фигури – решение</vt:lpstr>
      <vt:lpstr>Какво научихме днес?</vt:lpstr>
      <vt:lpstr>PowerPoint Presentation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29</cp:revision>
  <dcterms:created xsi:type="dcterms:W3CDTF">2018-05-23T13:08:44Z</dcterms:created>
  <dcterms:modified xsi:type="dcterms:W3CDTF">2024-09-06T21:21:01Z</dcterms:modified>
  <cp:category>computer programming;programming;C#;програмиране;кодиране</cp:category>
</cp:coreProperties>
</file>