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7027" autoAdjust="0"/>
  </p:normalViewPr>
  <p:slideViewPr>
    <p:cSldViewPr snapToGrid="0">
      <p:cViewPr varScale="1">
        <p:scale>
          <a:sx n="157" d="100"/>
          <a:sy n="157" d="100"/>
        </p:scale>
        <p:origin x="46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08-Dec-19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0612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08-Dec-19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70839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08-Dec-19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277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08-Dec-19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2838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08-Dec-19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4857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08-Dec-19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3013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08-Dec-19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7719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08-Dec-19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7531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08-Dec-19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80471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08-Dec-19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56381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08-Dec-19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3286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08-Dec-19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4601751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62" r:id="rId5"/>
    <p:sldLayoutId id="2147483756" r:id="rId6"/>
    <p:sldLayoutId id="2147483757" r:id="rId7"/>
    <p:sldLayoutId id="2147483758" r:id="rId8"/>
    <p:sldLayoutId id="2147483761" r:id="rId9"/>
    <p:sldLayoutId id="2147483760" r:id="rId10"/>
    <p:sldLayoutId id="2147483759" r:id="rId11"/>
  </p:sldLayoutIdLst>
  <mc:AlternateContent xmlns:mc="http://schemas.openxmlformats.org/markup-compatibility/2006" xmlns:p15="http://schemas.microsoft.com/office/powerpoint/2012/main">
    <mc:Choice Requires="p15">
      <p:transition xmlns:p14="http://schemas.microsoft.com/office/powerpoint/2010/main" spd="slow" p14:dur="20000">
        <p15:prstTrans prst="pageCurlDouble"/>
      </p:transition>
    </mc:Choice>
    <mc:Fallback xmlns="">
      <p:transition spd="slow">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4C692-9DB1-4AAF-9DCD-4709E07655BA}"/>
              </a:ext>
            </a:extLst>
          </p:cNvPr>
          <p:cNvSpPr>
            <a:spLocks noGrp="1"/>
          </p:cNvSpPr>
          <p:nvPr>
            <p:ph type="ctrTitle"/>
          </p:nvPr>
        </p:nvSpPr>
        <p:spPr>
          <a:xfrm>
            <a:off x="1555733" y="1577340"/>
            <a:ext cx="4955798" cy="3703320"/>
          </a:xfrm>
        </p:spPr>
        <p:txBody>
          <a:bodyPr anchor="ctr">
            <a:normAutofit fontScale="90000"/>
          </a:bodyPr>
          <a:lstStyle/>
          <a:p>
            <a:pPr algn="r"/>
            <a:r>
              <a:rPr lang="en-US" sz="7200" dirty="0">
                <a:solidFill>
                  <a:srgbClr val="FFFFFF">
                    <a:alpha val="90000"/>
                  </a:srgbClr>
                </a:solidFill>
              </a:rPr>
              <a:t>Advanced</a:t>
            </a:r>
            <a:br>
              <a:rPr lang="en-US" sz="7200" dirty="0">
                <a:solidFill>
                  <a:srgbClr val="FFFFFF">
                    <a:alpha val="90000"/>
                  </a:srgbClr>
                </a:solidFill>
              </a:rPr>
            </a:br>
            <a:r>
              <a:rPr lang="en-US" sz="7200" dirty="0">
                <a:solidFill>
                  <a:srgbClr val="FFFFFF">
                    <a:alpha val="90000"/>
                  </a:srgbClr>
                </a:solidFill>
              </a:rPr>
              <a:t>Project plan</a:t>
            </a:r>
          </a:p>
        </p:txBody>
      </p:sp>
      <p:sp>
        <p:nvSpPr>
          <p:cNvPr id="3" name="Subtitle 2">
            <a:extLst>
              <a:ext uri="{FF2B5EF4-FFF2-40B4-BE49-F238E27FC236}">
                <a16:creationId xmlns:a16="http://schemas.microsoft.com/office/drawing/2014/main" id="{46626840-147F-4FCB-9262-31CEE9D1E552}"/>
              </a:ext>
            </a:extLst>
          </p:cNvPr>
          <p:cNvSpPr>
            <a:spLocks noGrp="1"/>
          </p:cNvSpPr>
          <p:nvPr>
            <p:ph type="subTitle" idx="1"/>
          </p:nvPr>
        </p:nvSpPr>
        <p:spPr>
          <a:xfrm>
            <a:off x="7534655" y="1577340"/>
            <a:ext cx="2895067" cy="3703320"/>
          </a:xfrm>
          <a:ln w="57150">
            <a:noFill/>
          </a:ln>
        </p:spPr>
        <p:txBody>
          <a:bodyPr anchor="ctr">
            <a:normAutofit/>
          </a:bodyPr>
          <a:lstStyle/>
          <a:p>
            <a:r>
              <a:rPr lang="en-US" sz="2800" dirty="0"/>
              <a:t>Pct02 Group 3:</a:t>
            </a:r>
          </a:p>
          <a:p>
            <a:r>
              <a:rPr lang="en-US" sz="2800" dirty="0" err="1"/>
              <a:t>Kees</a:t>
            </a:r>
            <a:endParaRPr lang="en-US" sz="2800" dirty="0"/>
          </a:p>
          <a:p>
            <a:r>
              <a:rPr lang="en-US" sz="2800" dirty="0" err="1"/>
              <a:t>Danail</a:t>
            </a:r>
            <a:endParaRPr lang="en-US" sz="2800" dirty="0"/>
          </a:p>
          <a:p>
            <a:r>
              <a:rPr lang="en-US" sz="2800" dirty="0"/>
              <a:t>Martin</a:t>
            </a:r>
          </a:p>
          <a:p>
            <a:r>
              <a:rPr lang="en-US" sz="2800" dirty="0" err="1"/>
              <a:t>alexandru</a:t>
            </a:r>
            <a:endParaRPr lang="en-US" sz="2800" dirty="0"/>
          </a:p>
        </p:txBody>
      </p:sp>
      <p:sp>
        <p:nvSpPr>
          <p:cNvPr id="10" name="Rectangle 9">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83280"/>
            <a:ext cx="3703320" cy="9144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125824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72F5F0-DF36-4591-A73F-49530CF5EA72}"/>
              </a:ext>
            </a:extLst>
          </p:cNvPr>
          <p:cNvSpPr>
            <a:spLocks noGrp="1"/>
          </p:cNvSpPr>
          <p:nvPr>
            <p:ph type="title"/>
          </p:nvPr>
        </p:nvSpPr>
        <p:spPr>
          <a:xfrm>
            <a:off x="581193" y="702156"/>
            <a:ext cx="6540462" cy="1013800"/>
          </a:xfrm>
        </p:spPr>
        <p:txBody>
          <a:bodyPr>
            <a:normAutofit/>
          </a:bodyPr>
          <a:lstStyle/>
          <a:p>
            <a:r>
              <a:rPr lang="en-US" sz="4400" dirty="0">
                <a:solidFill>
                  <a:schemeClr val="tx2"/>
                </a:solidFill>
              </a:rPr>
              <a:t>Project description</a:t>
            </a: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85CC6D2-170F-4AF4-954A-9D072176103B}"/>
              </a:ext>
            </a:extLst>
          </p:cNvPr>
          <p:cNvSpPr>
            <a:spLocks noGrp="1"/>
          </p:cNvSpPr>
          <p:nvPr>
            <p:ph idx="1"/>
          </p:nvPr>
        </p:nvSpPr>
        <p:spPr>
          <a:xfrm>
            <a:off x="581194" y="1896533"/>
            <a:ext cx="6309003" cy="3962266"/>
          </a:xfrm>
        </p:spPr>
        <p:txBody>
          <a:bodyPr>
            <a:normAutofit/>
          </a:bodyPr>
          <a:lstStyle/>
          <a:p>
            <a:r>
              <a:rPr lang="en-US" sz="3200" dirty="0">
                <a:solidFill>
                  <a:schemeClr val="tx2"/>
                </a:solidFill>
              </a:rPr>
              <a:t>We are building a modern student hotel. Our rooms are equipped with embedded systems, facilitating everyday activities. This aims to allow students to focus less on unimportant activities and divert their attention to proper studying.</a:t>
            </a:r>
          </a:p>
        </p:txBody>
      </p:sp>
      <p:pic>
        <p:nvPicPr>
          <p:cNvPr id="5" name="Picture 4">
            <a:extLst>
              <a:ext uri="{FF2B5EF4-FFF2-40B4-BE49-F238E27FC236}">
                <a16:creationId xmlns:a16="http://schemas.microsoft.com/office/drawing/2014/main" id="{202BC7B2-9FFF-427B-9BBE-648388F41008}"/>
              </a:ext>
            </a:extLst>
          </p:cNvPr>
          <p:cNvPicPr>
            <a:picLocks noChangeAspect="1"/>
          </p:cNvPicPr>
          <p:nvPr/>
        </p:nvPicPr>
        <p:blipFill rotWithShape="1">
          <a:blip r:embed="rId2"/>
          <a:srcRect l="16100" r="38439" b="-1"/>
          <a:stretch/>
        </p:blipFill>
        <p:spPr>
          <a:xfrm>
            <a:off x="7521283" y="10"/>
            <a:ext cx="4670717" cy="6857990"/>
          </a:xfrm>
          <a:prstGeom prst="rect">
            <a:avLst/>
          </a:prstGeom>
        </p:spPr>
      </p:pic>
    </p:spTree>
    <p:extLst>
      <p:ext uri="{BB962C8B-B14F-4D97-AF65-F5344CB8AC3E}">
        <p14:creationId xmlns:p14="http://schemas.microsoft.com/office/powerpoint/2010/main" val="2218618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0C3B5F-7F90-4071-BF70-C01F0FB5BC5F}"/>
              </a:ext>
            </a:extLst>
          </p:cNvPr>
          <p:cNvSpPr>
            <a:spLocks noGrp="1"/>
          </p:cNvSpPr>
          <p:nvPr>
            <p:ph type="title"/>
          </p:nvPr>
        </p:nvSpPr>
        <p:spPr>
          <a:xfrm>
            <a:off x="581193" y="702156"/>
            <a:ext cx="6540462" cy="1013800"/>
          </a:xfrm>
        </p:spPr>
        <p:txBody>
          <a:bodyPr>
            <a:normAutofit/>
          </a:bodyPr>
          <a:lstStyle/>
          <a:p>
            <a:r>
              <a:rPr lang="en-US" sz="4400" dirty="0">
                <a:solidFill>
                  <a:schemeClr val="tx2"/>
                </a:solidFill>
              </a:rPr>
              <a:t>Deliverables</a:t>
            </a:r>
          </a:p>
        </p:txBody>
      </p:sp>
      <p:sp>
        <p:nvSpPr>
          <p:cNvPr id="14"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6ABC592-7B3A-42D8-9149-9914079E466B}"/>
              </a:ext>
            </a:extLst>
          </p:cNvPr>
          <p:cNvSpPr>
            <a:spLocks noGrp="1"/>
          </p:cNvSpPr>
          <p:nvPr>
            <p:ph idx="1"/>
          </p:nvPr>
        </p:nvSpPr>
        <p:spPr>
          <a:xfrm>
            <a:off x="581194" y="1896533"/>
            <a:ext cx="6309003" cy="3962266"/>
          </a:xfrm>
        </p:spPr>
        <p:txBody>
          <a:bodyPr>
            <a:normAutofit/>
          </a:bodyPr>
          <a:lstStyle/>
          <a:p>
            <a:r>
              <a:rPr lang="en-US" sz="3200" dirty="0">
                <a:solidFill>
                  <a:schemeClr val="tx2"/>
                </a:solidFill>
              </a:rPr>
              <a:t>What we have in mind for the student hotel are a couple of integrated systems: fully adaptive lighting, smart locks, smart air conditioning and a smoke alarm.</a:t>
            </a:r>
          </a:p>
        </p:txBody>
      </p:sp>
      <p:pic>
        <p:nvPicPr>
          <p:cNvPr id="15" name="Picture 4">
            <a:extLst>
              <a:ext uri="{FF2B5EF4-FFF2-40B4-BE49-F238E27FC236}">
                <a16:creationId xmlns:a16="http://schemas.microsoft.com/office/drawing/2014/main" id="{99FB0C1F-7609-4BA9-88C9-A332EB22C699}"/>
              </a:ext>
            </a:extLst>
          </p:cNvPr>
          <p:cNvPicPr>
            <a:picLocks noChangeAspect="1"/>
          </p:cNvPicPr>
          <p:nvPr/>
        </p:nvPicPr>
        <p:blipFill rotWithShape="1">
          <a:blip r:embed="rId2"/>
          <a:srcRect l="20817" r="33721" b="-1"/>
          <a:stretch/>
        </p:blipFill>
        <p:spPr>
          <a:xfrm>
            <a:off x="7521283" y="10"/>
            <a:ext cx="4670717" cy="6857990"/>
          </a:xfrm>
          <a:prstGeom prst="rect">
            <a:avLst/>
          </a:prstGeom>
        </p:spPr>
      </p:pic>
    </p:spTree>
    <p:extLst>
      <p:ext uri="{BB962C8B-B14F-4D97-AF65-F5344CB8AC3E}">
        <p14:creationId xmlns:p14="http://schemas.microsoft.com/office/powerpoint/2010/main" val="3464284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7F30FE-D191-4BA3-AA76-C642127B8E85}"/>
              </a:ext>
            </a:extLst>
          </p:cNvPr>
          <p:cNvSpPr>
            <a:spLocks noGrp="1"/>
          </p:cNvSpPr>
          <p:nvPr>
            <p:ph type="title"/>
          </p:nvPr>
        </p:nvSpPr>
        <p:spPr>
          <a:xfrm>
            <a:off x="581193" y="702156"/>
            <a:ext cx="6540462" cy="1013800"/>
          </a:xfrm>
        </p:spPr>
        <p:txBody>
          <a:bodyPr>
            <a:normAutofit/>
          </a:bodyPr>
          <a:lstStyle/>
          <a:p>
            <a:r>
              <a:rPr lang="en-US" sz="4400" dirty="0">
                <a:solidFill>
                  <a:schemeClr val="tx2"/>
                </a:solidFill>
              </a:rPr>
              <a:t>Communication</a:t>
            </a: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09BF5DC-4F32-4BA4-B85F-66B23955E4D0}"/>
              </a:ext>
            </a:extLst>
          </p:cNvPr>
          <p:cNvSpPr>
            <a:spLocks noGrp="1"/>
          </p:cNvSpPr>
          <p:nvPr>
            <p:ph idx="1"/>
          </p:nvPr>
        </p:nvSpPr>
        <p:spPr>
          <a:xfrm>
            <a:off x="514081" y="1715956"/>
            <a:ext cx="6309003" cy="4961467"/>
          </a:xfrm>
        </p:spPr>
        <p:txBody>
          <a:bodyPr>
            <a:normAutofit/>
          </a:bodyPr>
          <a:lstStyle/>
          <a:p>
            <a:r>
              <a:rPr lang="en-US" sz="3200" dirty="0">
                <a:solidFill>
                  <a:schemeClr val="tx2"/>
                </a:solidFill>
              </a:rPr>
              <a:t>The team communicates through a multi-level server-based network of both voice and text channels. We use GitLab to store code and keep track of progress.</a:t>
            </a:r>
          </a:p>
          <a:p>
            <a:r>
              <a:rPr lang="en-US" sz="3200" dirty="0">
                <a:solidFill>
                  <a:schemeClr val="tx2"/>
                </a:solidFill>
              </a:rPr>
              <a:t>We will arrange weekly meetings with our clients in order to ensure the quality of our development.</a:t>
            </a:r>
          </a:p>
        </p:txBody>
      </p:sp>
      <p:pic>
        <p:nvPicPr>
          <p:cNvPr id="5" name="Picture 4">
            <a:extLst>
              <a:ext uri="{FF2B5EF4-FFF2-40B4-BE49-F238E27FC236}">
                <a16:creationId xmlns:a16="http://schemas.microsoft.com/office/drawing/2014/main" id="{B65E3647-EDD3-42F5-AF3D-BE5719BC132D}"/>
              </a:ext>
            </a:extLst>
          </p:cNvPr>
          <p:cNvPicPr>
            <a:picLocks noChangeAspect="1"/>
          </p:cNvPicPr>
          <p:nvPr/>
        </p:nvPicPr>
        <p:blipFill rotWithShape="1">
          <a:blip r:embed="rId2"/>
          <a:srcRect l="23904" r="30635" b="-1"/>
          <a:stretch/>
        </p:blipFill>
        <p:spPr>
          <a:xfrm>
            <a:off x="7521283" y="10"/>
            <a:ext cx="4670717" cy="6857990"/>
          </a:xfrm>
          <a:prstGeom prst="rect">
            <a:avLst/>
          </a:prstGeom>
        </p:spPr>
      </p:pic>
    </p:spTree>
    <p:extLst>
      <p:ext uri="{BB962C8B-B14F-4D97-AF65-F5344CB8AC3E}">
        <p14:creationId xmlns:p14="http://schemas.microsoft.com/office/powerpoint/2010/main" val="185896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0254957-86FF-46A8-B885-28CAA43875C7}"/>
              </a:ext>
            </a:extLst>
          </p:cNvPr>
          <p:cNvPicPr>
            <a:picLocks noChangeAspect="1"/>
          </p:cNvPicPr>
          <p:nvPr/>
        </p:nvPicPr>
        <p:blipFill rotWithShape="1">
          <a:blip r:embed="rId2">
            <a:alphaModFix amt="40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D8B167CB-1651-471F-AE7C-A53201596E37}"/>
              </a:ext>
            </a:extLst>
          </p:cNvPr>
          <p:cNvSpPr>
            <a:spLocks noGrp="1"/>
          </p:cNvSpPr>
          <p:nvPr>
            <p:ph type="title"/>
          </p:nvPr>
        </p:nvSpPr>
        <p:spPr>
          <a:xfrm>
            <a:off x="1023870" y="702156"/>
            <a:ext cx="10144260" cy="1013800"/>
          </a:xfrm>
        </p:spPr>
        <p:txBody>
          <a:bodyPr>
            <a:normAutofit/>
          </a:bodyPr>
          <a:lstStyle/>
          <a:p>
            <a:r>
              <a:rPr lang="en-US" sz="4400" dirty="0">
                <a:solidFill>
                  <a:schemeClr val="tx1"/>
                </a:solidFill>
              </a:rPr>
              <a:t>Risk analysis </a:t>
            </a:r>
          </a:p>
        </p:txBody>
      </p:sp>
      <p:sp>
        <p:nvSpPr>
          <p:cNvPr id="24" name="Content Placeholder 2">
            <a:extLst>
              <a:ext uri="{FF2B5EF4-FFF2-40B4-BE49-F238E27FC236}">
                <a16:creationId xmlns:a16="http://schemas.microsoft.com/office/drawing/2014/main" id="{27B30FD2-4D3A-4783-B3A8-A30FAD0D00A6}"/>
              </a:ext>
            </a:extLst>
          </p:cNvPr>
          <p:cNvSpPr>
            <a:spLocks noGrp="1"/>
          </p:cNvSpPr>
          <p:nvPr>
            <p:ph idx="1"/>
          </p:nvPr>
        </p:nvSpPr>
        <p:spPr>
          <a:xfrm>
            <a:off x="965199" y="2180496"/>
            <a:ext cx="10261602" cy="3678303"/>
          </a:xfrm>
        </p:spPr>
        <p:txBody>
          <a:bodyPr>
            <a:normAutofit lnSpcReduction="10000"/>
          </a:bodyPr>
          <a:lstStyle/>
          <a:p>
            <a:r>
              <a:rPr lang="en-US" sz="3200" dirty="0"/>
              <a:t>We plan not to have any major development-threatening risks. If such arise, we would try to mitigate and possibly avoid them. </a:t>
            </a:r>
          </a:p>
          <a:p>
            <a:r>
              <a:rPr lang="en-US" sz="3200" dirty="0"/>
              <a:t>Some of these foreseen risks include taking on a bigger workload than is manageable, not meeting deadlines and possible miscommunication. Our team fights to keep these from happening.</a:t>
            </a:r>
          </a:p>
        </p:txBody>
      </p:sp>
    </p:spTree>
    <p:extLst>
      <p:ext uri="{BB962C8B-B14F-4D97-AF65-F5344CB8AC3E}">
        <p14:creationId xmlns:p14="http://schemas.microsoft.com/office/powerpoint/2010/main" val="3558873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E5966E-A1DE-4258-A912-4995B58A73E4}"/>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A1F47F46-91CB-459E-A823-F1B1D9B667FA}"/>
              </a:ext>
            </a:extLst>
          </p:cNvPr>
          <p:cNvSpPr>
            <a:spLocks noGrp="1"/>
          </p:cNvSpPr>
          <p:nvPr>
            <p:ph type="title"/>
          </p:nvPr>
        </p:nvSpPr>
        <p:spPr>
          <a:xfrm>
            <a:off x="1023870" y="702156"/>
            <a:ext cx="10144260" cy="1013800"/>
          </a:xfrm>
        </p:spPr>
        <p:txBody>
          <a:bodyPr>
            <a:normAutofit/>
          </a:bodyPr>
          <a:lstStyle/>
          <a:p>
            <a:r>
              <a:rPr lang="en-US" sz="4400" dirty="0">
                <a:solidFill>
                  <a:schemeClr val="tx1"/>
                </a:solidFill>
              </a:rPr>
              <a:t>Configuration management</a:t>
            </a:r>
          </a:p>
        </p:txBody>
      </p:sp>
      <p:sp>
        <p:nvSpPr>
          <p:cNvPr id="3" name="Content Placeholder 2">
            <a:extLst>
              <a:ext uri="{FF2B5EF4-FFF2-40B4-BE49-F238E27FC236}">
                <a16:creationId xmlns:a16="http://schemas.microsoft.com/office/drawing/2014/main" id="{760FBAE8-755E-4518-B92F-76AFF08619AD}"/>
              </a:ext>
            </a:extLst>
          </p:cNvPr>
          <p:cNvSpPr>
            <a:spLocks noGrp="1"/>
          </p:cNvSpPr>
          <p:nvPr>
            <p:ph idx="1"/>
          </p:nvPr>
        </p:nvSpPr>
        <p:spPr>
          <a:xfrm>
            <a:off x="965199" y="2180496"/>
            <a:ext cx="10261602" cy="3678303"/>
          </a:xfrm>
        </p:spPr>
        <p:txBody>
          <a:bodyPr>
            <a:normAutofit/>
          </a:bodyPr>
          <a:lstStyle/>
          <a:p>
            <a:r>
              <a:rPr lang="en-US" sz="3200"/>
              <a:t>We use GitLab </a:t>
            </a:r>
            <a:r>
              <a:rPr lang="en-US" sz="3200" dirty="0"/>
              <a:t>for version control.</a:t>
            </a:r>
          </a:p>
        </p:txBody>
      </p:sp>
    </p:spTree>
    <p:extLst>
      <p:ext uri="{BB962C8B-B14F-4D97-AF65-F5344CB8AC3E}">
        <p14:creationId xmlns:p14="http://schemas.microsoft.com/office/powerpoint/2010/main" val="723518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65F0-95ED-48F0-B24E-B25E29FAE4BA}"/>
              </a:ext>
            </a:extLst>
          </p:cNvPr>
          <p:cNvSpPr>
            <a:spLocks noGrp="1"/>
          </p:cNvSpPr>
          <p:nvPr>
            <p:ph type="title"/>
          </p:nvPr>
        </p:nvSpPr>
        <p:spPr>
          <a:xfrm>
            <a:off x="0" y="0"/>
            <a:ext cx="12186025" cy="6858000"/>
          </a:xfrm>
        </p:spPr>
        <p:txBody>
          <a:bodyPr anchor="ctr">
            <a:noAutofit/>
          </a:bodyPr>
          <a:lstStyle/>
          <a:p>
            <a:pPr algn="ctr"/>
            <a:r>
              <a:rPr lang="en-US" sz="20000" dirty="0"/>
              <a:t>Thank</a:t>
            </a:r>
          </a:p>
        </p:txBody>
      </p:sp>
    </p:spTree>
    <p:extLst>
      <p:ext uri="{BB962C8B-B14F-4D97-AF65-F5344CB8AC3E}">
        <p14:creationId xmlns:p14="http://schemas.microsoft.com/office/powerpoint/2010/main" val="121053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0">
        <p15:prstTrans prst="pageCurlDouble"/>
      </p:transition>
    </mc:Choice>
    <mc:Fallback xmlns="">
      <p:transition spd="slow">
        <p:fade/>
      </p:transition>
    </mc:Fallback>
  </mc:AlternateContent>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4</TotalTime>
  <Words>195</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Gill Sans MT</vt:lpstr>
      <vt:lpstr>Wingdings 2</vt:lpstr>
      <vt:lpstr>DividendVTI</vt:lpstr>
      <vt:lpstr>Advanced Project plan</vt:lpstr>
      <vt:lpstr>Project description</vt:lpstr>
      <vt:lpstr>Deliverables</vt:lpstr>
      <vt:lpstr>Communication</vt:lpstr>
      <vt:lpstr>Risk analysis </vt:lpstr>
      <vt:lpstr>Configuration management</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Project plan</dc:title>
  <dc:creator>Păşescu,Alexandru A.</dc:creator>
  <cp:lastModifiedBy>Păşescu,Alexandru A.</cp:lastModifiedBy>
  <cp:revision>1</cp:revision>
  <dcterms:created xsi:type="dcterms:W3CDTF">2019-12-08T20:45:22Z</dcterms:created>
  <dcterms:modified xsi:type="dcterms:W3CDTF">2019-12-08T20:49:45Z</dcterms:modified>
</cp:coreProperties>
</file>