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0410D03-B81F-864D-83A6-D418B1ADC8AD}">
          <p14:sldIdLst>
            <p14:sldId id="256"/>
            <p14:sldId id="257"/>
            <p14:sldId id="258"/>
            <p14:sldId id="260"/>
            <p14:sldId id="259"/>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1" d="100"/>
          <a:sy n="81" d="100"/>
        </p:scale>
        <p:origin x="-1400" y="-4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zh-CN" altLang="en-US" smtClean="0"/>
              <a:t>单击此处编辑母版标题样式</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zh-CN" altLang="en-US" smtClean="0"/>
              <a:t>单击此处编辑母版标题样式</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D72121-0282-9F40-B668-0EA70D0056BE}" type="slidenum">
              <a:rPr kumimoji="1" lang="zh-CN" altLang="en-US" smtClean="0"/>
              <a:t>‹#›</a:t>
            </a:fld>
            <a:endParaRPr kumimoji="1" lang="zh-CN" alt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11" name="文本框 10"/>
          <p:cNvSpPr txBox="1"/>
          <p:nvPr/>
        </p:nvSpPr>
        <p:spPr>
          <a:xfrm>
            <a:off x="0" y="1520950"/>
            <a:ext cx="9144000" cy="1631216"/>
          </a:xfrm>
          <a:prstGeom prst="rect">
            <a:avLst/>
          </a:prstGeom>
          <a:noFill/>
        </p:spPr>
        <p:txBody>
          <a:bodyPr wrap="square" rtlCol="0">
            <a:spAutoFit/>
          </a:bodyPr>
          <a:lstStyle/>
          <a:p>
            <a:pPr algn="ctr"/>
            <a:r>
              <a:rPr kumimoji="1" lang="en-US" altLang="zh-CN" sz="10000" dirty="0" smtClean="0"/>
              <a:t>Auto</a:t>
            </a:r>
            <a:r>
              <a:rPr kumimoji="1" lang="zh-CN" altLang="en-US" sz="10000" dirty="0" smtClean="0"/>
              <a:t> </a:t>
            </a:r>
            <a:r>
              <a:rPr kumimoji="1" lang="en-US" altLang="zh-CN" sz="10000" dirty="0" smtClean="0"/>
              <a:t>Layout</a:t>
            </a:r>
            <a:endParaRPr kumimoji="1" lang="zh-CN" altLang="en-US" sz="10000" dirty="0"/>
          </a:p>
        </p:txBody>
      </p:sp>
      <p:sp>
        <p:nvSpPr>
          <p:cNvPr id="12" name="文本框 11"/>
          <p:cNvSpPr txBox="1"/>
          <p:nvPr/>
        </p:nvSpPr>
        <p:spPr>
          <a:xfrm>
            <a:off x="6051580" y="5440928"/>
            <a:ext cx="2571138" cy="646331"/>
          </a:xfrm>
          <a:prstGeom prst="rect">
            <a:avLst/>
          </a:prstGeom>
          <a:noFill/>
        </p:spPr>
        <p:txBody>
          <a:bodyPr wrap="square" rtlCol="0">
            <a:spAutoFit/>
          </a:bodyPr>
          <a:lstStyle/>
          <a:p>
            <a:pPr algn="r"/>
            <a:r>
              <a:rPr kumimoji="1" lang="en-US" altLang="zh-CN" sz="3600" i="1" dirty="0" err="1" smtClean="0"/>
              <a:t>DanaLu</a:t>
            </a:r>
            <a:endParaRPr kumimoji="1" lang="zh-CN" altLang="en-US" sz="3600" i="1" dirty="0"/>
          </a:p>
        </p:txBody>
      </p:sp>
    </p:spTree>
    <p:extLst>
      <p:ext uri="{BB962C8B-B14F-4D97-AF65-F5344CB8AC3E}">
        <p14:creationId xmlns:p14="http://schemas.microsoft.com/office/powerpoint/2010/main" val="222054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329231" y="642876"/>
            <a:ext cx="8403229" cy="646331"/>
          </a:xfrm>
          <a:prstGeom prst="rect">
            <a:avLst/>
          </a:prstGeom>
          <a:noFill/>
        </p:spPr>
        <p:txBody>
          <a:bodyPr wrap="square" rtlCol="0">
            <a:spAutoFit/>
          </a:bodyPr>
          <a:lstStyle/>
          <a:p>
            <a:r>
              <a:rPr kumimoji="1" lang="en-US" altLang="zh-CN" sz="3600" dirty="0" smtClean="0">
                <a:latin typeface="+mn-ea"/>
              </a:rPr>
              <a:t>Understanding</a:t>
            </a:r>
            <a:r>
              <a:rPr kumimoji="1" lang="zh-CN" altLang="en-US" sz="3600" dirty="0" smtClean="0">
                <a:latin typeface="+mn-ea"/>
              </a:rPr>
              <a:t> </a:t>
            </a:r>
            <a:r>
              <a:rPr kumimoji="1" lang="en-US" altLang="zh-CN" sz="3600" dirty="0" smtClean="0">
                <a:latin typeface="+mn-ea"/>
              </a:rPr>
              <a:t>Auto</a:t>
            </a:r>
            <a:r>
              <a:rPr kumimoji="1" lang="zh-CN" altLang="en-US" sz="3600" dirty="0" smtClean="0">
                <a:latin typeface="+mn-ea"/>
              </a:rPr>
              <a:t> </a:t>
            </a:r>
            <a:r>
              <a:rPr kumimoji="1" lang="en-US" altLang="zh-CN" sz="3600" dirty="0" smtClean="0">
                <a:latin typeface="+mn-ea"/>
              </a:rPr>
              <a:t>Layout</a:t>
            </a:r>
            <a:endParaRPr kumimoji="1" lang="zh-CN" altLang="en-US" sz="3600" dirty="0">
              <a:latin typeface="+mn-ea"/>
            </a:endParaRPr>
          </a:p>
        </p:txBody>
      </p:sp>
      <p:sp>
        <p:nvSpPr>
          <p:cNvPr id="4" name="文本框 3"/>
          <p:cNvSpPr txBox="1"/>
          <p:nvPr/>
        </p:nvSpPr>
        <p:spPr>
          <a:xfrm>
            <a:off x="329231" y="2132466"/>
            <a:ext cx="8403229" cy="3108544"/>
          </a:xfrm>
          <a:prstGeom prst="rect">
            <a:avLst/>
          </a:prstGeom>
          <a:noFill/>
        </p:spPr>
        <p:txBody>
          <a:bodyPr wrap="square" rtlCol="0">
            <a:spAutoFit/>
          </a:bodyPr>
          <a:lstStyle/>
          <a:p>
            <a:pPr marL="285750" indent="-285750">
              <a:buFont typeface="Wingdings" charset="2"/>
              <a:buChar char="l"/>
            </a:pPr>
            <a:r>
              <a:rPr kumimoji="1" lang="en-US" altLang="zh-CN" sz="2800" dirty="0" err="1" smtClean="0"/>
              <a:t>ios</a:t>
            </a:r>
            <a:r>
              <a:rPr kumimoji="1" lang="zh-CN" altLang="en-US" sz="2800" dirty="0" smtClean="0"/>
              <a:t>目前布局用户界面的三种方式</a:t>
            </a:r>
            <a:endParaRPr kumimoji="1" lang="en-US" altLang="zh-CN" sz="2800" dirty="0"/>
          </a:p>
          <a:p>
            <a:pPr marL="285750" indent="-285750">
              <a:buFont typeface="Wingdings" charset="2"/>
              <a:buChar char="l"/>
            </a:pPr>
            <a:endParaRPr kumimoji="1" lang="en-US" altLang="zh-CN" sz="2800" dirty="0" smtClean="0"/>
          </a:p>
          <a:p>
            <a:pPr marL="285750" indent="-285750">
              <a:buFont typeface="Wingdings" charset="2"/>
              <a:buChar char="l"/>
            </a:pPr>
            <a:r>
              <a:rPr kumimoji="1" lang="zh-CN" altLang="en-US" sz="2800" dirty="0" smtClean="0"/>
              <a:t>什么是</a:t>
            </a: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，为什么要引入</a:t>
            </a:r>
            <a:r>
              <a:rPr kumimoji="1" lang="en-US" altLang="zh-CN" sz="2800" dirty="0" smtClean="0"/>
              <a:t>Auto</a:t>
            </a:r>
            <a:r>
              <a:rPr kumimoji="1" lang="zh-CN" altLang="en-US" sz="2800" dirty="0" smtClean="0"/>
              <a:t> </a:t>
            </a:r>
            <a:r>
              <a:rPr kumimoji="1" lang="en-US" altLang="zh-CN" sz="2800" dirty="0" smtClean="0"/>
              <a:t>Layout</a:t>
            </a:r>
          </a:p>
          <a:p>
            <a:endParaRPr kumimoji="1" lang="en-US" altLang="zh-CN" sz="2800" dirty="0" smtClean="0"/>
          </a:p>
          <a:p>
            <a:pPr marL="285750" indent="-285750">
              <a:buFont typeface="Wingdings" charset="2"/>
              <a:buChar char="l"/>
            </a:pP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用法和演示</a:t>
            </a:r>
            <a:endParaRPr kumimoji="1" lang="en-US" altLang="zh-CN" sz="2800" dirty="0" smtClean="0"/>
          </a:p>
          <a:p>
            <a:endParaRPr kumimoji="1" lang="en-US" altLang="zh-CN" sz="2800" dirty="0"/>
          </a:p>
          <a:p>
            <a:pPr marL="285750" indent="-285750">
              <a:buFont typeface="Wingdings" charset="2"/>
              <a:buChar char="l"/>
            </a:pP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冲突的定位、分析、解决</a:t>
            </a:r>
            <a:endParaRPr kumimoji="1" lang="en-US" altLang="zh-CN" sz="2800" dirty="0" smtClean="0"/>
          </a:p>
        </p:txBody>
      </p:sp>
    </p:spTree>
    <p:extLst>
      <p:ext uri="{BB962C8B-B14F-4D97-AF65-F5344CB8AC3E}">
        <p14:creationId xmlns:p14="http://schemas.microsoft.com/office/powerpoint/2010/main" val="147620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470330" y="517437"/>
            <a:ext cx="7666379" cy="646331"/>
          </a:xfrm>
          <a:prstGeom prst="rect">
            <a:avLst/>
          </a:prstGeom>
          <a:noFill/>
        </p:spPr>
        <p:txBody>
          <a:bodyPr wrap="square" rtlCol="0">
            <a:spAutoFit/>
          </a:bodyPr>
          <a:lstStyle/>
          <a:p>
            <a:r>
              <a:rPr kumimoji="1" lang="en-US" altLang="zh-CN" sz="3600" dirty="0" err="1" smtClean="0">
                <a:latin typeface="+mj-ea"/>
                <a:ea typeface="+mj-ea"/>
              </a:rPr>
              <a:t>iOS</a:t>
            </a:r>
            <a:r>
              <a:rPr kumimoji="1" lang="zh-CN" altLang="en-US" sz="3600" dirty="0" smtClean="0">
                <a:latin typeface="+mj-ea"/>
                <a:ea typeface="+mj-ea"/>
              </a:rPr>
              <a:t>目前布局的三种方式</a:t>
            </a:r>
            <a:endParaRPr kumimoji="1" lang="zh-CN" altLang="en-US" sz="3600" dirty="0">
              <a:latin typeface="+mj-ea"/>
              <a:ea typeface="+mj-ea"/>
            </a:endParaRPr>
          </a:p>
        </p:txBody>
      </p:sp>
      <p:sp>
        <p:nvSpPr>
          <p:cNvPr id="5" name="文本框 4"/>
          <p:cNvSpPr txBox="1"/>
          <p:nvPr/>
        </p:nvSpPr>
        <p:spPr>
          <a:xfrm>
            <a:off x="470330" y="1388564"/>
            <a:ext cx="7054951" cy="400110"/>
          </a:xfrm>
          <a:prstGeom prst="rect">
            <a:avLst/>
          </a:prstGeom>
          <a:noFill/>
        </p:spPr>
        <p:txBody>
          <a:bodyPr wrap="square" rtlCol="0">
            <a:spAutoFit/>
          </a:bodyPr>
          <a:lstStyle/>
          <a:p>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通过设置视图层次中每个视图</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来布局用户界面</a:t>
            </a:r>
            <a:endPar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文本框 5"/>
          <p:cNvSpPr txBox="1"/>
          <p:nvPr/>
        </p:nvSpPr>
        <p:spPr>
          <a:xfrm>
            <a:off x="736850" y="1900762"/>
            <a:ext cx="8183743" cy="4247317"/>
          </a:xfrm>
          <a:prstGeom prst="rect">
            <a:avLst/>
          </a:prstGeom>
          <a:noFill/>
          <a:ln>
            <a:noFill/>
          </a:ln>
        </p:spPr>
        <p:txBody>
          <a:bodyPr wrap="square" rtlCol="0">
            <a:spAutoFit/>
          </a:bodyPr>
          <a:lstStyle/>
          <a:p>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传统上</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，应用程序通过代码设置一个视图层次中每个视图的</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定义了视图位于父视图坐标系统中的起始点</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(origin)</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，高度和宽度。</a:t>
            </a:r>
          </a:p>
          <a:p>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要想布置你的用户界面，你必须为视图层次中所有视图计算尺寸和位置。然后，如果视图发生了改变，你就不得不为所有受影响的视图重新计算它们的框架。</a:t>
            </a:r>
          </a:p>
          <a:p>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在很多方面来说，通过代码定义一个视图的框架为视图提供了最大的灵活性和力量。 当视图发生改变时，你可以确实地实现你想要的任何改变。 但是因为你还是必须自己动手管理所有的改变，仅仅布置一个简单的用户界面就需要大量的努力来设计，测试并保持。创建一个真正适合的用户界面所增加的难度就是不止一个难度级别了</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写死</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来布局，在只有</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320*480</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一套分辨率的时候非常</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happy</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，但</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iphone5</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iphone6</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iphone6plus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带来的分辨率碎片化让固定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写法增加了很大的工作量，且代码难以阅读和维护。</a:t>
            </a:r>
          </a:p>
        </p:txBody>
      </p:sp>
    </p:spTree>
    <p:extLst>
      <p:ext uri="{BB962C8B-B14F-4D97-AF65-F5344CB8AC3E}">
        <p14:creationId xmlns:p14="http://schemas.microsoft.com/office/powerpoint/2010/main" val="147620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470330" y="643429"/>
            <a:ext cx="7054951" cy="400110"/>
          </a:xfrm>
          <a:prstGeom prst="rect">
            <a:avLst/>
          </a:prstGeom>
          <a:noFill/>
        </p:spPr>
        <p:txBody>
          <a:bodyPr wrap="square" rtlCol="0">
            <a:spAutoFit/>
          </a:bodyPr>
          <a:lstStyle/>
          <a:p>
            <a:r>
              <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使用</a:t>
            </a:r>
            <a:r>
              <a:rPr lang="en-US" altLang="zh-CN"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AutoResizingMasks</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自动响应外部变化</a:t>
            </a: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文本框 4"/>
          <p:cNvSpPr txBox="1"/>
          <p:nvPr/>
        </p:nvSpPr>
        <p:spPr>
          <a:xfrm>
            <a:off x="736850" y="1190768"/>
            <a:ext cx="8183743" cy="1477328"/>
          </a:xfrm>
          <a:prstGeom prst="rect">
            <a:avLst/>
          </a:prstGeom>
          <a:noFill/>
          <a:ln>
            <a:noFill/>
          </a:ln>
        </p:spPr>
        <p:txBody>
          <a:bodyPr wrap="square" rtlCol="0">
            <a:spAutoFit/>
          </a:bodyPr>
          <a:lstStyle/>
          <a:p>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 </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定义了当一个视图</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的父视图框架发生改变时，它的框架如何改变</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。这样就可以简化适应外部变化</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的布局</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(layouts)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的生成。</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然而，</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只支持一小部分可能的布局</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(layouts)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。对于复杂的用户界面来说，你通常需要通过你的代码来增加</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(augment)</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另外，</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autorisizing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只适合外部变化。 它们不支持内部变化。</a:t>
            </a:r>
          </a:p>
        </p:txBody>
      </p:sp>
      <p:sp>
        <p:nvSpPr>
          <p:cNvPr id="6" name="文本框 5"/>
          <p:cNvSpPr txBox="1"/>
          <p:nvPr/>
        </p:nvSpPr>
        <p:spPr>
          <a:xfrm>
            <a:off x="470330" y="3684712"/>
            <a:ext cx="7054951" cy="400110"/>
          </a:xfrm>
          <a:prstGeom prst="rect">
            <a:avLst/>
          </a:prstGeom>
          <a:noFill/>
        </p:spPr>
        <p:txBody>
          <a:bodyPr wrap="square" rtlCol="0">
            <a:spAutoFit/>
          </a:bodyPr>
          <a:lstStyle/>
          <a:p>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使用</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Auto</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Layout</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布局用户界面</a:t>
            </a: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文本框 6"/>
          <p:cNvSpPr txBox="1"/>
          <p:nvPr/>
        </p:nvSpPr>
        <p:spPr>
          <a:xfrm>
            <a:off x="736850" y="4264934"/>
            <a:ext cx="8183743" cy="1200329"/>
          </a:xfrm>
          <a:prstGeom prst="rect">
            <a:avLst/>
          </a:prstGeom>
          <a:noFill/>
        </p:spPr>
        <p:txBody>
          <a:bodyPr wrap="square" rtlCol="0">
            <a:spAutoFit/>
          </a:bodyPr>
          <a:lstStyle/>
          <a:p>
            <a:r>
              <a:rPr kumimoji="1" lang="en-US" altLang="zh-CN" dirty="0" smtClean="0"/>
              <a:t>Auto</a:t>
            </a:r>
            <a:r>
              <a:rPr kumimoji="1" lang="zh-CN" altLang="en-US" dirty="0" smtClean="0"/>
              <a:t> </a:t>
            </a:r>
            <a:r>
              <a:rPr kumimoji="1" lang="en-US" altLang="zh-CN" dirty="0" smtClean="0"/>
              <a:t>Layout</a:t>
            </a:r>
            <a:r>
              <a:rPr kumimoji="1" lang="zh-CN" altLang="en-US" dirty="0" smtClean="0"/>
              <a:t>它不考虑视图</a:t>
            </a:r>
            <a:r>
              <a:rPr kumimoji="1" lang="zh-CN" altLang="en-US" dirty="0"/>
              <a:t>的框架，而是考虑它们的关系。 自动布局用一系列的约束</a:t>
            </a:r>
            <a:r>
              <a:rPr kumimoji="1" lang="en-US" altLang="zh-CN" dirty="0"/>
              <a:t>(constraints)</a:t>
            </a:r>
            <a:r>
              <a:rPr kumimoji="1" lang="zh-CN" altLang="en-US" dirty="0"/>
              <a:t>来定义你的用户界面。 约束通常表示两个视图之间的关系。 自动布局然后根据这些约束来计算每个视图的尺寸和位置。这样就可以动态地同时响应内部和外部改变。</a:t>
            </a:r>
          </a:p>
        </p:txBody>
      </p:sp>
    </p:spTree>
    <p:extLst>
      <p:ext uri="{BB962C8B-B14F-4D97-AF65-F5344CB8AC3E}">
        <p14:creationId xmlns:p14="http://schemas.microsoft.com/office/powerpoint/2010/main" val="14762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4" name="文本框 3"/>
          <p:cNvSpPr txBox="1"/>
          <p:nvPr/>
        </p:nvSpPr>
        <p:spPr>
          <a:xfrm>
            <a:off x="470330" y="517438"/>
            <a:ext cx="8434586" cy="1200329"/>
          </a:xfrm>
          <a:prstGeom prst="rect">
            <a:avLst/>
          </a:prstGeom>
          <a:noFill/>
        </p:spPr>
        <p:txBody>
          <a:bodyPr wrap="square" rtlCol="0">
            <a:spAutoFit/>
          </a:bodyPr>
          <a:lstStyle/>
          <a:p>
            <a:r>
              <a:rPr kumimoji="1" lang="zh-CN" altLang="en-US" sz="3600" dirty="0"/>
              <a:t>什么是</a:t>
            </a:r>
            <a:r>
              <a:rPr kumimoji="1" lang="en-US" altLang="zh-CN" sz="3600" dirty="0"/>
              <a:t>Auto</a:t>
            </a:r>
            <a:r>
              <a:rPr kumimoji="1" lang="zh-CN" altLang="en-US" sz="3600" dirty="0"/>
              <a:t> </a:t>
            </a:r>
            <a:r>
              <a:rPr kumimoji="1" lang="en-US" altLang="zh-CN" sz="3600" dirty="0"/>
              <a:t>Layout</a:t>
            </a:r>
            <a:r>
              <a:rPr kumimoji="1" lang="zh-CN" altLang="en-US" sz="3600" dirty="0"/>
              <a:t>，为什么要引入</a:t>
            </a:r>
            <a:r>
              <a:rPr kumimoji="1" lang="en-US" altLang="zh-CN" sz="3600" dirty="0"/>
              <a:t>Auto</a:t>
            </a:r>
            <a:r>
              <a:rPr kumimoji="1" lang="zh-CN" altLang="en-US" sz="3600" dirty="0"/>
              <a:t> </a:t>
            </a:r>
            <a:r>
              <a:rPr kumimoji="1" lang="en-US" altLang="zh-CN" sz="3600" dirty="0"/>
              <a:t>Layout</a:t>
            </a:r>
          </a:p>
        </p:txBody>
      </p:sp>
      <p:sp>
        <p:nvSpPr>
          <p:cNvPr id="3" name="文本框 2"/>
          <p:cNvSpPr txBox="1"/>
          <p:nvPr/>
        </p:nvSpPr>
        <p:spPr>
          <a:xfrm>
            <a:off x="470330" y="2038388"/>
            <a:ext cx="8152388" cy="4247317"/>
          </a:xfrm>
          <a:prstGeom prst="rect">
            <a:avLst/>
          </a:prstGeom>
          <a:noFill/>
        </p:spPr>
        <p:txBody>
          <a:bodyPr wrap="square" rtlCol="0">
            <a:spAutoFit/>
          </a:bodyPr>
          <a:lstStyle/>
          <a:p>
            <a:r>
              <a:rPr kumimoji="1" lang="en-US" altLang="zh-CN" dirty="0" smtClean="0"/>
              <a:t>	</a:t>
            </a:r>
            <a:r>
              <a:rPr kumimoji="1" lang="en-US" altLang="zh-CN" dirty="0" err="1" smtClean="0"/>
              <a:t>autolayout</a:t>
            </a:r>
            <a:r>
              <a:rPr kumimoji="1" lang="zh-CN" altLang="en-US" dirty="0"/>
              <a:t>是苹果从</a:t>
            </a:r>
            <a:r>
              <a:rPr kumimoji="1" lang="en-US" altLang="zh-CN" dirty="0"/>
              <a:t>iOS6</a:t>
            </a:r>
            <a:r>
              <a:rPr kumimoji="1" lang="zh-CN" altLang="en-US" dirty="0"/>
              <a:t>开始推出的旨在优化、简化</a:t>
            </a:r>
            <a:r>
              <a:rPr kumimoji="1" lang="en-US" altLang="zh-CN" dirty="0"/>
              <a:t>UI</a:t>
            </a:r>
            <a:r>
              <a:rPr kumimoji="1" lang="zh-CN" altLang="en-US" dirty="0"/>
              <a:t>布局相关工作的新框架，其理念是抽象出约束的概念，将其作用于</a:t>
            </a:r>
            <a:r>
              <a:rPr kumimoji="1" lang="en-US" altLang="zh-CN" dirty="0"/>
              <a:t>view,</a:t>
            </a:r>
            <a:r>
              <a:rPr kumimoji="1" lang="zh-CN" altLang="en-US" dirty="0"/>
              <a:t>而不再需要手动设置其</a:t>
            </a:r>
            <a:r>
              <a:rPr kumimoji="1" lang="en-US" altLang="zh-CN" dirty="0"/>
              <a:t>frame</a:t>
            </a:r>
            <a:r>
              <a:rPr kumimoji="1" lang="zh-CN" altLang="en-US" dirty="0" smtClean="0"/>
              <a:t>。</a:t>
            </a:r>
            <a:endParaRPr kumimoji="1" lang="en-US" altLang="zh-CN" dirty="0" smtClean="0"/>
          </a:p>
          <a:p>
            <a:endParaRPr kumimoji="1" lang="en-US" altLang="zh-CN" dirty="0"/>
          </a:p>
          <a:p>
            <a:r>
              <a:rPr kumimoji="1" lang="zh-CN" altLang="en-US" dirty="0" smtClean="0"/>
              <a:t>苹果官方给出的解释：</a:t>
            </a:r>
            <a:endParaRPr kumimoji="1" lang="en-US" altLang="zh-CN" dirty="0" smtClean="0"/>
          </a:p>
          <a:p>
            <a:r>
              <a:rPr kumimoji="1" lang="en-US" altLang="zh-CN" dirty="0" smtClean="0"/>
              <a:t>	</a:t>
            </a:r>
            <a:r>
              <a:rPr kumimoji="1" lang="zh-CN" altLang="en-US" dirty="0" smtClean="0"/>
              <a:t>根据那些视图上设置</a:t>
            </a:r>
            <a:r>
              <a:rPr kumimoji="1" lang="zh-CN" altLang="en-US" dirty="0"/>
              <a:t>的各种约束</a:t>
            </a:r>
            <a:r>
              <a:rPr kumimoji="1" lang="en-US" altLang="zh-CN" dirty="0"/>
              <a:t>(constraints)</a:t>
            </a:r>
            <a:r>
              <a:rPr kumimoji="1" lang="zh-CN" altLang="en-US" dirty="0"/>
              <a:t>， 自动布局可以动态地计算视图层次中所有视图的尺寸和位置。 举个例子，你可以给一个按钮设定一个约束，让它跟一个</a:t>
            </a:r>
            <a:r>
              <a:rPr kumimoji="1" lang="en-US" altLang="zh-CN" dirty="0"/>
              <a:t>Image</a:t>
            </a:r>
            <a:r>
              <a:rPr kumimoji="1" lang="zh-CN" altLang="en-US" dirty="0"/>
              <a:t>水平中间对齐，并且让它的上边总是跟图片的底边保持</a:t>
            </a:r>
            <a:r>
              <a:rPr kumimoji="1" lang="en-US" altLang="zh-CN" dirty="0"/>
              <a:t>8</a:t>
            </a:r>
            <a:r>
              <a:rPr kumimoji="1" lang="zh-CN" altLang="en-US" dirty="0"/>
              <a:t>个点。 如果</a:t>
            </a:r>
            <a:r>
              <a:rPr kumimoji="1" lang="en-US" altLang="zh-CN" dirty="0"/>
              <a:t>image</a:t>
            </a:r>
            <a:r>
              <a:rPr kumimoji="1" lang="zh-CN" altLang="en-US" dirty="0"/>
              <a:t>视图的尺寸或位置发生改变，按钮的位置会自动调整</a:t>
            </a:r>
            <a:r>
              <a:rPr kumimoji="1" lang="zh-CN" altLang="en-US" dirty="0" smtClean="0"/>
              <a:t>。</a:t>
            </a:r>
            <a:endParaRPr kumimoji="1" lang="en-US" altLang="zh-CN" dirty="0" smtClean="0"/>
          </a:p>
          <a:p>
            <a:endParaRPr kumimoji="1" lang="zh-CN" altLang="en-US" dirty="0"/>
          </a:p>
          <a:p>
            <a:r>
              <a:rPr kumimoji="1" lang="en-US" altLang="zh-CN" dirty="0" smtClean="0"/>
              <a:t>	</a:t>
            </a:r>
            <a:r>
              <a:rPr kumimoji="1" lang="zh-CN" altLang="en-US" dirty="0" smtClean="0"/>
              <a:t>这种基于约束</a:t>
            </a:r>
            <a:r>
              <a:rPr kumimoji="1" lang="zh-CN" altLang="en-US" dirty="0"/>
              <a:t>方法的设计让你构建的用户界面可以动态地响应来自内部和外部的改变</a:t>
            </a:r>
            <a:r>
              <a:rPr kumimoji="1" lang="zh-CN" altLang="en-US" dirty="0" smtClean="0"/>
              <a:t>。</a:t>
            </a:r>
            <a:endParaRPr kumimoji="1" lang="en-US" altLang="zh-CN" dirty="0" smtClean="0"/>
          </a:p>
          <a:p>
            <a:endParaRPr kumimoji="1" lang="en-US" altLang="zh-CN" dirty="0"/>
          </a:p>
          <a:p>
            <a:r>
              <a:rPr kumimoji="1" lang="en-US" altLang="zh-CN" dirty="0" smtClean="0"/>
              <a:t>	</a:t>
            </a:r>
            <a:r>
              <a:rPr kumimoji="1" lang="zh-CN" altLang="en-US" dirty="0" smtClean="0"/>
              <a:t>外部变化</a:t>
            </a:r>
            <a:r>
              <a:rPr kumimoji="1" lang="zh-CN" altLang="en-US" dirty="0" smtClean="0"/>
              <a:t>：例如设备旋转、不同屏幕尺寸、</a:t>
            </a:r>
            <a:r>
              <a:rPr kumimoji="1" lang="en-US" altLang="zh-CN" dirty="0" err="1" smtClean="0"/>
              <a:t>iPad</a:t>
            </a:r>
            <a:r>
              <a:rPr kumimoji="1" lang="zh-CN" altLang="en-US" dirty="0" smtClean="0"/>
              <a:t>拆分视图等等</a:t>
            </a:r>
            <a:endParaRPr kumimoji="1" lang="en-US" altLang="zh-CN" dirty="0" smtClean="0"/>
          </a:p>
          <a:p>
            <a:pPr lvl="1"/>
            <a:r>
              <a:rPr kumimoji="1" lang="zh-CN" altLang="en-US" dirty="0" smtClean="0"/>
              <a:t>内部变化：例如视图中的控件尺寸发生变化、应用程序显示</a:t>
            </a:r>
            <a:r>
              <a:rPr kumimoji="1" lang="zh-CN" altLang="en-US" dirty="0" smtClean="0"/>
              <a:t>的内容发生变化</a:t>
            </a:r>
            <a:r>
              <a:rPr kumimoji="1" lang="zh-CN" altLang="en-US" dirty="0" smtClean="0"/>
              <a:t>、支持国际化等</a:t>
            </a:r>
            <a:endParaRPr kumimoji="1" lang="zh-CN" altLang="en-US" dirty="0"/>
          </a:p>
        </p:txBody>
      </p:sp>
    </p:spTree>
    <p:extLst>
      <p:ext uri="{BB962C8B-B14F-4D97-AF65-F5344CB8AC3E}">
        <p14:creationId xmlns:p14="http://schemas.microsoft.com/office/powerpoint/2010/main" val="147620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7504325"/>
          </a:xfrm>
          <a:prstGeom prst="rect">
            <a:avLst/>
          </a:prstGeom>
        </p:spPr>
      </p:pic>
      <p:sp>
        <p:nvSpPr>
          <p:cNvPr id="2" name="文字方塊 1"/>
          <p:cNvSpPr txBox="1"/>
          <p:nvPr/>
        </p:nvSpPr>
        <p:spPr>
          <a:xfrm>
            <a:off x="846594" y="391999"/>
            <a:ext cx="6349456" cy="646331"/>
          </a:xfrm>
          <a:prstGeom prst="rect">
            <a:avLst/>
          </a:prstGeom>
          <a:noFill/>
        </p:spPr>
        <p:txBody>
          <a:bodyPr wrap="square" rtlCol="0">
            <a:spAutoFit/>
          </a:bodyPr>
          <a:lstStyle/>
          <a:p>
            <a:r>
              <a:rPr kumimoji="1" lang="en-US" altLang="zh-TW" sz="3600" dirty="0" smtClean="0"/>
              <a:t>Auto</a:t>
            </a:r>
            <a:r>
              <a:rPr kumimoji="1" lang="zh-CN" altLang="en-US" sz="3600" dirty="0" smtClean="0"/>
              <a:t> </a:t>
            </a:r>
            <a:r>
              <a:rPr kumimoji="1" lang="en-US" altLang="zh-CN" sz="3600" dirty="0" smtClean="0"/>
              <a:t>Layout</a:t>
            </a:r>
            <a:r>
              <a:rPr kumimoji="1" lang="zh-CN" altLang="en-US" sz="3600" dirty="0" smtClean="0"/>
              <a:t>的用法和演示</a:t>
            </a:r>
            <a:endParaRPr kumimoji="1" lang="zh-TW" altLang="en-US" sz="3600" dirty="0"/>
          </a:p>
        </p:txBody>
      </p:sp>
      <p:sp>
        <p:nvSpPr>
          <p:cNvPr id="3" name="文字方塊 2"/>
          <p:cNvSpPr txBox="1"/>
          <p:nvPr/>
        </p:nvSpPr>
        <p:spPr>
          <a:xfrm>
            <a:off x="846594" y="1180359"/>
            <a:ext cx="4734656" cy="461665"/>
          </a:xfrm>
          <a:prstGeom prst="rect">
            <a:avLst/>
          </a:prstGeom>
          <a:noFill/>
        </p:spPr>
        <p:txBody>
          <a:bodyPr wrap="square" rtlCol="0">
            <a:spAutoFit/>
          </a:bodyPr>
          <a:lstStyle/>
          <a:p>
            <a:pPr marL="342900" indent="-342900">
              <a:buFont typeface="Arial"/>
              <a:buChar char="•"/>
            </a:pPr>
            <a:r>
              <a:rPr kumimoji="1" lang="zh-CN" altLang="en-US" sz="2400" dirty="0" smtClean="0"/>
              <a:t>剖析约束</a:t>
            </a:r>
            <a:endParaRPr kumimoji="1" lang="zh-TW" altLang="en-US" sz="2400" dirty="0"/>
          </a:p>
        </p:txBody>
      </p:sp>
      <p:sp>
        <p:nvSpPr>
          <p:cNvPr id="4" name="文字方塊 3"/>
          <p:cNvSpPr txBox="1"/>
          <p:nvPr/>
        </p:nvSpPr>
        <p:spPr>
          <a:xfrm>
            <a:off x="846594" y="1810175"/>
            <a:ext cx="7666380" cy="923330"/>
          </a:xfrm>
          <a:prstGeom prst="rect">
            <a:avLst/>
          </a:prstGeom>
          <a:noFill/>
        </p:spPr>
        <p:txBody>
          <a:bodyPr wrap="square" rtlCol="0">
            <a:spAutoFit/>
          </a:bodyPr>
          <a:lstStyle/>
          <a:p>
            <a:r>
              <a:rPr kumimoji="1" lang="en-US" altLang="zh-CN" dirty="0" smtClean="0"/>
              <a:t>	</a:t>
            </a:r>
            <a:r>
              <a:rPr kumimoji="1" lang="zh-CN" altLang="en-US" dirty="0" smtClean="0"/>
              <a:t>视图层</a:t>
            </a:r>
            <a:r>
              <a:rPr kumimoji="1" lang="zh-CN" altLang="en-US" dirty="0" smtClean="0"/>
              <a:t>次中的布局是以一系列的线性方程来定义的。每个约束表示一个方程。你的目标就是声明一系列的方程，并且每个方程有且仅有一个可能的解决方法。以下是一个方程：</a:t>
            </a:r>
            <a:endParaRPr kumimoji="1" lang="zh-TW" altLang="en-US" dirty="0"/>
          </a:p>
        </p:txBody>
      </p:sp>
      <p:pic>
        <p:nvPicPr>
          <p:cNvPr id="5" name="圖片 4" descr="view_formula_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177" y="2853032"/>
            <a:ext cx="5925749" cy="2525177"/>
          </a:xfrm>
          <a:prstGeom prst="rect">
            <a:avLst/>
          </a:prstGeom>
        </p:spPr>
      </p:pic>
      <p:sp>
        <p:nvSpPr>
          <p:cNvPr id="6" name="文字方塊 5"/>
          <p:cNvSpPr txBox="1"/>
          <p:nvPr/>
        </p:nvSpPr>
        <p:spPr>
          <a:xfrm>
            <a:off x="846594" y="5657671"/>
            <a:ext cx="7666380" cy="1200329"/>
          </a:xfrm>
          <a:prstGeom prst="rect">
            <a:avLst/>
          </a:prstGeom>
          <a:noFill/>
        </p:spPr>
        <p:txBody>
          <a:bodyPr wrap="square" rtlCol="0">
            <a:spAutoFit/>
          </a:bodyPr>
          <a:lstStyle/>
          <a:p>
            <a:r>
              <a:rPr kumimoji="1" lang="en-US" altLang="zh-CN" dirty="0" smtClean="0"/>
              <a:t>	</a:t>
            </a:r>
            <a:r>
              <a:rPr kumimoji="1" lang="zh-CN" altLang="en-US" dirty="0" smtClean="0"/>
              <a:t>大多数约束定义</a:t>
            </a:r>
            <a:r>
              <a:rPr kumimoji="1" lang="zh-CN" altLang="en-US" dirty="0" smtClean="0"/>
              <a:t>了</a:t>
            </a:r>
            <a:r>
              <a:rPr kumimoji="1" lang="en-US" altLang="zh-CN" dirty="0" smtClean="0"/>
              <a:t>2</a:t>
            </a:r>
            <a:r>
              <a:rPr kumimoji="1" lang="zh-CN" altLang="en-US" dirty="0" smtClean="0"/>
              <a:t>个对象之间的一种关系。约束也可以定义一个对象中两个不同属性的关系，比如设置长宽比，或者设置宽高为一个常量值。当对象的属性是常量值时，</a:t>
            </a:r>
            <a:r>
              <a:rPr kumimoji="1" lang="en-US" altLang="zh-CN" dirty="0" smtClean="0"/>
              <a:t>item2</a:t>
            </a:r>
            <a:r>
              <a:rPr kumimoji="1" lang="zh-CN" altLang="en-US" dirty="0" smtClean="0"/>
              <a:t>留空，属性</a:t>
            </a:r>
            <a:r>
              <a:rPr kumimoji="1" lang="en-US" altLang="zh-CN" dirty="0" smtClean="0"/>
              <a:t>2</a:t>
            </a:r>
            <a:r>
              <a:rPr kumimoji="1" lang="zh-CN" altLang="en-US" dirty="0" smtClean="0"/>
              <a:t>被设为</a:t>
            </a:r>
            <a:r>
              <a:rPr lang="en-US" altLang="zh-TW" dirty="0"/>
              <a:t>Not An </a:t>
            </a:r>
            <a:r>
              <a:rPr lang="en-US" altLang="zh-TW" dirty="0" smtClean="0"/>
              <a:t>Attribute</a:t>
            </a:r>
            <a:r>
              <a:rPr lang="zh-CN" altLang="en-US" dirty="0" smtClean="0"/>
              <a:t>，</a:t>
            </a:r>
            <a:r>
              <a:rPr lang="en-US" altLang="zh-CN" dirty="0" err="1" smtClean="0"/>
              <a:t>Mutipiler</a:t>
            </a:r>
            <a:r>
              <a:rPr lang="zh-CN" altLang="en-US" dirty="0" smtClean="0"/>
              <a:t>设为</a:t>
            </a:r>
            <a:r>
              <a:rPr lang="en-US" altLang="zh-CN" dirty="0" smtClean="0"/>
              <a:t>0</a:t>
            </a:r>
            <a:r>
              <a:rPr lang="zh-CN" altLang="zh-CN" dirty="0" smtClean="0"/>
              <a:t>（</a:t>
            </a:r>
            <a:r>
              <a:rPr lang="en-US" altLang="zh-CN" dirty="0" err="1" smtClean="0"/>
              <a:t>RedView</a:t>
            </a:r>
            <a:r>
              <a:rPr lang="en-US" altLang="zh-CN" dirty="0" err="1" smtClean="0"/>
              <a:t>.height</a:t>
            </a:r>
            <a:r>
              <a:rPr lang="en-US" altLang="zh-CN" dirty="0" smtClean="0"/>
              <a:t> &gt;= </a:t>
            </a:r>
            <a:r>
              <a:rPr lang="en-US" altLang="zh-CN" dirty="0"/>
              <a:t>0.0 * </a:t>
            </a:r>
            <a:r>
              <a:rPr lang="en-US" altLang="zh-CN" dirty="0" err="1"/>
              <a:t>NotAnAttribute</a:t>
            </a:r>
            <a:r>
              <a:rPr lang="en-US" altLang="zh-CN" dirty="0"/>
              <a:t> + </a:t>
            </a:r>
            <a:r>
              <a:rPr lang="en-US" altLang="zh-CN" dirty="0" smtClean="0"/>
              <a:t>8.0</a:t>
            </a:r>
            <a:r>
              <a:rPr lang="zh-CN" altLang="en-US" dirty="0" smtClean="0"/>
              <a:t>）。</a:t>
            </a:r>
            <a:endParaRPr kumimoji="1" lang="zh-TW" altLang="en-US" dirty="0"/>
          </a:p>
        </p:txBody>
      </p:sp>
    </p:spTree>
    <p:extLst>
      <p:ext uri="{BB962C8B-B14F-4D97-AF65-F5344CB8AC3E}">
        <p14:creationId xmlns:p14="http://schemas.microsoft.com/office/powerpoint/2010/main" val="14762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字方塊 2"/>
          <p:cNvSpPr txBox="1"/>
          <p:nvPr/>
        </p:nvSpPr>
        <p:spPr>
          <a:xfrm>
            <a:off x="846594" y="459084"/>
            <a:ext cx="4734656" cy="461665"/>
          </a:xfrm>
          <a:prstGeom prst="rect">
            <a:avLst/>
          </a:prstGeom>
          <a:noFill/>
        </p:spPr>
        <p:txBody>
          <a:bodyPr wrap="square" rtlCol="0">
            <a:spAutoFit/>
          </a:bodyPr>
          <a:lstStyle/>
          <a:p>
            <a:pPr marL="342900" indent="-342900">
              <a:buFont typeface="Arial"/>
              <a:buChar char="•"/>
            </a:pPr>
            <a:r>
              <a:rPr lang="en-US" altLang="zh-TW" sz="2400" dirty="0"/>
              <a:t>Auto Layout Attributes</a:t>
            </a:r>
            <a:endParaRPr kumimoji="1" lang="zh-TW" altLang="en-US" sz="2400" dirty="0"/>
          </a:p>
        </p:txBody>
      </p:sp>
      <p:sp>
        <p:nvSpPr>
          <p:cNvPr id="2" name="文字方塊 1"/>
          <p:cNvSpPr txBox="1"/>
          <p:nvPr/>
        </p:nvSpPr>
        <p:spPr>
          <a:xfrm>
            <a:off x="846594" y="1144633"/>
            <a:ext cx="7337149" cy="923330"/>
          </a:xfrm>
          <a:prstGeom prst="rect">
            <a:avLst/>
          </a:prstGeom>
          <a:noFill/>
        </p:spPr>
        <p:txBody>
          <a:bodyPr wrap="square" rtlCol="0">
            <a:spAutoFit/>
          </a:bodyPr>
          <a:lstStyle/>
          <a:p>
            <a:r>
              <a:rPr kumimoji="1" lang="en-US" altLang="zh-CN" dirty="0" smtClean="0"/>
              <a:t>	</a:t>
            </a:r>
            <a:r>
              <a:rPr kumimoji="1" lang="zh-CN" altLang="en-US" dirty="0" smtClean="0"/>
              <a:t>自动</a:t>
            </a:r>
            <a:r>
              <a:rPr kumimoji="1" lang="zh-CN" altLang="en-US" dirty="0" smtClean="0"/>
              <a:t>布局中，属性定义了可以被约束的特征。通常，这些约束包括四条边（上下左右），高度宽度，以及纵向横向中心等。文本对象还有一个或多个</a:t>
            </a:r>
            <a:r>
              <a:rPr kumimoji="1" lang="en-US" altLang="zh-CN" dirty="0" smtClean="0"/>
              <a:t>baseline</a:t>
            </a:r>
            <a:r>
              <a:rPr kumimoji="1" lang="zh-CN" altLang="en-US" dirty="0" smtClean="0"/>
              <a:t>属性。</a:t>
            </a:r>
            <a:endParaRPr kumimoji="1" lang="zh-TW" altLang="en-US" dirty="0"/>
          </a:p>
        </p:txBody>
      </p:sp>
      <p:pic>
        <p:nvPicPr>
          <p:cNvPr id="4" name="圖片 3" descr="attributes_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88" y="2067963"/>
            <a:ext cx="3266795" cy="2883244"/>
          </a:xfrm>
          <a:prstGeom prst="rect">
            <a:avLst/>
          </a:prstGeom>
        </p:spPr>
      </p:pic>
      <p:sp>
        <p:nvSpPr>
          <p:cNvPr id="5" name="文字方塊 4"/>
          <p:cNvSpPr txBox="1"/>
          <p:nvPr/>
        </p:nvSpPr>
        <p:spPr>
          <a:xfrm>
            <a:off x="846594" y="5053942"/>
            <a:ext cx="7337149" cy="1200329"/>
          </a:xfrm>
          <a:prstGeom prst="rect">
            <a:avLst/>
          </a:prstGeom>
          <a:noFill/>
        </p:spPr>
        <p:txBody>
          <a:bodyPr wrap="square" rtlCol="0">
            <a:spAutoFit/>
          </a:bodyPr>
          <a:lstStyle/>
          <a:p>
            <a:r>
              <a:rPr kumimoji="1" lang="en-US" altLang="zh-CN" dirty="0" smtClean="0"/>
              <a:t>	</a:t>
            </a:r>
            <a:r>
              <a:rPr kumimoji="1" lang="zh-CN" altLang="en-US" dirty="0" smtClean="0"/>
              <a:t>根据这些</a:t>
            </a:r>
            <a:r>
              <a:rPr kumimoji="1" lang="zh-CN" altLang="en-US" dirty="0" smtClean="0"/>
              <a:t>属性特性可以分为两种，尺寸属性（高</a:t>
            </a:r>
            <a:r>
              <a:rPr kumimoji="1" lang="zh-CN" altLang="zh-CN" dirty="0" smtClean="0"/>
              <a:t>、</a:t>
            </a:r>
            <a:r>
              <a:rPr kumimoji="1" lang="zh-CN" altLang="en-US" dirty="0" smtClean="0"/>
              <a:t>宽）和位置属性（上下左右）。尺寸属性用来指定对象多大，位置属性用来指定对象相对于别的对象的位置。一般来说，约束必须同时定义每个视图的尺寸和位置。</a:t>
            </a:r>
            <a:endParaRPr kumimoji="1" lang="zh-TW" altLang="en-US" dirty="0"/>
          </a:p>
        </p:txBody>
      </p:sp>
      <p:pic>
        <p:nvPicPr>
          <p:cNvPr id="6" name="圖片 5" descr="屏幕快照 2017-08-23 上午9.50.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092" y="2067963"/>
            <a:ext cx="5216472" cy="2883244"/>
          </a:xfrm>
          <a:prstGeom prst="rect">
            <a:avLst/>
          </a:prstGeom>
        </p:spPr>
      </p:pic>
    </p:spTree>
    <p:extLst>
      <p:ext uri="{BB962C8B-B14F-4D97-AF65-F5344CB8AC3E}">
        <p14:creationId xmlns:p14="http://schemas.microsoft.com/office/powerpoint/2010/main" val="147620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字方塊 2"/>
          <p:cNvSpPr txBox="1"/>
          <p:nvPr/>
        </p:nvSpPr>
        <p:spPr>
          <a:xfrm>
            <a:off x="846594" y="459084"/>
            <a:ext cx="4734656" cy="461665"/>
          </a:xfrm>
          <a:prstGeom prst="rect">
            <a:avLst/>
          </a:prstGeom>
          <a:noFill/>
        </p:spPr>
        <p:txBody>
          <a:bodyPr wrap="square" rtlCol="0">
            <a:spAutoFit/>
          </a:bodyPr>
          <a:lstStyle/>
          <a:p>
            <a:pPr marL="342900" indent="-342900">
              <a:buFont typeface="Arial"/>
              <a:buChar char="•"/>
            </a:pPr>
            <a:r>
              <a:rPr lang="en-US" altLang="zh-TW" sz="2400" dirty="0"/>
              <a:t>Constraint Priorities</a:t>
            </a:r>
            <a:endParaRPr kumimoji="1" lang="zh-TW" altLang="en-US" sz="2400" dirty="0"/>
          </a:p>
        </p:txBody>
      </p:sp>
      <p:sp>
        <p:nvSpPr>
          <p:cNvPr id="5" name="文字方塊 4"/>
          <p:cNvSpPr txBox="1"/>
          <p:nvPr/>
        </p:nvSpPr>
        <p:spPr>
          <a:xfrm>
            <a:off x="862272" y="1175993"/>
            <a:ext cx="7337149" cy="4247317"/>
          </a:xfrm>
          <a:prstGeom prst="rect">
            <a:avLst/>
          </a:prstGeom>
          <a:noFill/>
        </p:spPr>
        <p:txBody>
          <a:bodyPr wrap="square" rtlCol="0">
            <a:spAutoFit/>
          </a:bodyPr>
          <a:lstStyle/>
          <a:p>
            <a:r>
              <a:rPr kumimoji="1" lang="en-US" altLang="zh-CN" dirty="0" smtClean="0">
                <a:latin typeface="宋体"/>
                <a:ea typeface="宋体"/>
                <a:cs typeface="宋体"/>
              </a:rPr>
              <a:t>	</a:t>
            </a:r>
            <a:r>
              <a:rPr kumimoji="1" lang="zh-CN" altLang="en-US" dirty="0" smtClean="0">
                <a:latin typeface="宋体"/>
                <a:ea typeface="宋体"/>
                <a:cs typeface="宋体"/>
              </a:rPr>
              <a:t>默认情况下</a:t>
            </a:r>
            <a:r>
              <a:rPr kumimoji="1" lang="zh-CN" altLang="en-US" dirty="0">
                <a:latin typeface="宋体"/>
                <a:ea typeface="宋体"/>
                <a:cs typeface="宋体"/>
              </a:rPr>
              <a:t>，所有的约束都需要。 自动布局必须计算一种方法来满足所有的约束。 如果不可能，则会发生一个错误。 自动布局把不满足的约束打印到</a:t>
            </a:r>
            <a:r>
              <a:rPr kumimoji="1" lang="en-US" altLang="zh-CN" dirty="0">
                <a:latin typeface="宋体"/>
                <a:ea typeface="宋体"/>
                <a:cs typeface="宋体"/>
              </a:rPr>
              <a:t>console(</a:t>
            </a:r>
            <a:r>
              <a:rPr kumimoji="1" lang="zh-CN" altLang="en-US" dirty="0">
                <a:latin typeface="宋体"/>
                <a:ea typeface="宋体"/>
                <a:cs typeface="宋体"/>
              </a:rPr>
              <a:t>控制台</a:t>
            </a:r>
            <a:r>
              <a:rPr kumimoji="1" lang="en-US" altLang="zh-CN" dirty="0">
                <a:latin typeface="宋体"/>
                <a:ea typeface="宋体"/>
                <a:cs typeface="宋体"/>
              </a:rPr>
              <a:t>)</a:t>
            </a:r>
            <a:r>
              <a:rPr kumimoji="1" lang="zh-CN" altLang="en-US" dirty="0">
                <a:latin typeface="宋体"/>
                <a:ea typeface="宋体"/>
                <a:cs typeface="宋体"/>
              </a:rPr>
              <a:t>，同时选择它们中的一个约束打破它。 然后，自动布局重新计算满足所有约束，除了被打破约束之外所有约束的方法</a:t>
            </a:r>
            <a:r>
              <a:rPr kumimoji="1" lang="zh-CN" altLang="en-US" dirty="0" smtClean="0">
                <a:latin typeface="宋体"/>
                <a:ea typeface="宋体"/>
                <a:cs typeface="宋体"/>
              </a:rPr>
              <a:t>。</a:t>
            </a:r>
            <a:endParaRPr kumimoji="1" lang="en-US" altLang="zh-CN" dirty="0" smtClean="0">
              <a:latin typeface="宋体"/>
              <a:ea typeface="宋体"/>
              <a:cs typeface="宋体"/>
            </a:endParaRPr>
          </a:p>
          <a:p>
            <a:r>
              <a:rPr kumimoji="1" lang="en-US" altLang="zh-TW" dirty="0" smtClean="0">
                <a:latin typeface="宋体"/>
                <a:ea typeface="宋体"/>
                <a:cs typeface="宋体"/>
              </a:rPr>
              <a:t>	</a:t>
            </a:r>
            <a:r>
              <a:rPr kumimoji="1" lang="zh-TW" altLang="en-US" dirty="0" smtClean="0">
                <a:latin typeface="宋体"/>
                <a:ea typeface="宋体"/>
                <a:cs typeface="宋体"/>
              </a:rPr>
              <a:t>你还可以创建可选</a:t>
            </a:r>
            <a:r>
              <a:rPr kumimoji="1" lang="zh-TW" altLang="en-US" dirty="0">
                <a:latin typeface="宋体"/>
                <a:ea typeface="宋体"/>
                <a:cs typeface="宋体"/>
              </a:rPr>
              <a:t>的约束。 所有的约束都有一个</a:t>
            </a:r>
            <a:r>
              <a:rPr kumimoji="1" lang="en-US" altLang="zh-TW" dirty="0">
                <a:latin typeface="宋体"/>
                <a:ea typeface="宋体"/>
                <a:cs typeface="宋体"/>
              </a:rPr>
              <a:t>1-1000</a:t>
            </a:r>
            <a:r>
              <a:rPr kumimoji="1" lang="zh-TW" altLang="en-US" dirty="0">
                <a:latin typeface="宋体"/>
                <a:ea typeface="宋体"/>
                <a:cs typeface="宋体"/>
              </a:rPr>
              <a:t>之间的优先值。 优先值为</a:t>
            </a:r>
            <a:r>
              <a:rPr kumimoji="1" lang="en-US" altLang="zh-TW" dirty="0">
                <a:latin typeface="宋体"/>
                <a:ea typeface="宋体"/>
                <a:cs typeface="宋体"/>
              </a:rPr>
              <a:t>1000</a:t>
            </a:r>
            <a:r>
              <a:rPr kumimoji="1" lang="zh-TW" altLang="en-US" dirty="0">
                <a:latin typeface="宋体"/>
                <a:ea typeface="宋体"/>
                <a:cs typeface="宋体"/>
              </a:rPr>
              <a:t>的约束是必要约束，其它约束为可选约束。</a:t>
            </a:r>
          </a:p>
          <a:p>
            <a:r>
              <a:rPr kumimoji="1" lang="zh-TW" altLang="en-US" dirty="0" smtClean="0">
                <a:latin typeface="宋体"/>
                <a:ea typeface="宋体"/>
                <a:cs typeface="宋体"/>
              </a:rPr>
              <a:t>当自动布局计算解决方法时</a:t>
            </a:r>
            <a:r>
              <a:rPr kumimoji="1" lang="zh-TW" altLang="en-US" dirty="0">
                <a:latin typeface="宋体"/>
                <a:ea typeface="宋体"/>
                <a:cs typeface="宋体"/>
              </a:rPr>
              <a:t>，它会从优先值高的约束开始尝试满足所有的约束。如果它不能满足一个可选的约束，它就会跳过这个约束继续满足下个约束。</a:t>
            </a:r>
          </a:p>
          <a:p>
            <a:r>
              <a:rPr kumimoji="1" lang="en-US" altLang="zh-TW" dirty="0" smtClean="0">
                <a:latin typeface="宋体"/>
                <a:ea typeface="宋体"/>
                <a:cs typeface="宋体"/>
              </a:rPr>
              <a:t>	</a:t>
            </a:r>
            <a:r>
              <a:rPr kumimoji="1" lang="zh-TW" altLang="en-US" dirty="0" smtClean="0">
                <a:latin typeface="宋体"/>
                <a:ea typeface="宋体"/>
                <a:cs typeface="宋体"/>
              </a:rPr>
              <a:t>即使一个可选约</a:t>
            </a:r>
            <a:r>
              <a:rPr kumimoji="1" lang="zh-TW" altLang="en-US" dirty="0">
                <a:latin typeface="宋体"/>
                <a:ea typeface="宋体"/>
                <a:cs typeface="宋体"/>
              </a:rPr>
              <a:t>束不能被满足，它也还是影响着布局。如果自动布局跳过可选约束后，布局变成模棱两可，系统会选择最接近约束的解决方法。 这个方法，不满足的可选约束就像一个拉力把视图拉向它们。</a:t>
            </a:r>
          </a:p>
          <a:p>
            <a:endParaRPr kumimoji="1" lang="zh-TW" altLang="en-US" dirty="0">
              <a:latin typeface="宋体"/>
              <a:ea typeface="宋体"/>
              <a:cs typeface="宋体"/>
            </a:endParaRPr>
          </a:p>
          <a:p>
            <a:endParaRPr kumimoji="1" lang="en-US" altLang="zh-CN" dirty="0" smtClean="0">
              <a:latin typeface="宋体"/>
              <a:ea typeface="宋体"/>
              <a:cs typeface="宋体"/>
            </a:endParaRPr>
          </a:p>
        </p:txBody>
      </p:sp>
    </p:spTree>
    <p:extLst>
      <p:ext uri="{BB962C8B-B14F-4D97-AF65-F5344CB8AC3E}">
        <p14:creationId xmlns:p14="http://schemas.microsoft.com/office/powerpoint/2010/main" val="1476205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7395649"/>
          </a:xfrm>
          <a:prstGeom prst="rect">
            <a:avLst/>
          </a:prstGeom>
        </p:spPr>
      </p:pic>
      <p:sp>
        <p:nvSpPr>
          <p:cNvPr id="3" name="文字方塊 2"/>
          <p:cNvSpPr txBox="1"/>
          <p:nvPr/>
        </p:nvSpPr>
        <p:spPr>
          <a:xfrm>
            <a:off x="846594" y="459084"/>
            <a:ext cx="4734656" cy="461665"/>
          </a:xfrm>
          <a:prstGeom prst="rect">
            <a:avLst/>
          </a:prstGeom>
          <a:noFill/>
        </p:spPr>
        <p:txBody>
          <a:bodyPr wrap="square" rtlCol="0">
            <a:spAutoFit/>
          </a:bodyPr>
          <a:lstStyle/>
          <a:p>
            <a:pPr marL="342900" indent="-342900">
              <a:buFont typeface="Arial"/>
              <a:buChar char="•"/>
            </a:pPr>
            <a:r>
              <a:rPr lang="en-US" altLang="zh-TW" sz="2400" dirty="0"/>
              <a:t>Intrinsic Content Size</a:t>
            </a:r>
            <a:endParaRPr kumimoji="1" lang="zh-TW" altLang="en-US" sz="2400" dirty="0"/>
          </a:p>
        </p:txBody>
      </p:sp>
      <p:sp>
        <p:nvSpPr>
          <p:cNvPr id="5" name="文字方塊 4"/>
          <p:cNvSpPr txBox="1"/>
          <p:nvPr/>
        </p:nvSpPr>
        <p:spPr>
          <a:xfrm>
            <a:off x="862272" y="1175993"/>
            <a:ext cx="7823156" cy="2308324"/>
          </a:xfrm>
          <a:prstGeom prst="rect">
            <a:avLst/>
          </a:prstGeom>
          <a:noFill/>
        </p:spPr>
        <p:txBody>
          <a:bodyPr wrap="square" rtlCol="0">
            <a:spAutoFit/>
          </a:bodyPr>
          <a:lstStyle/>
          <a:p>
            <a:r>
              <a:rPr kumimoji="1" lang="en-US" altLang="zh-CN" dirty="0" smtClean="0">
                <a:latin typeface="宋体"/>
                <a:ea typeface="宋体"/>
                <a:cs typeface="宋体"/>
              </a:rPr>
              <a:t>	</a:t>
            </a:r>
            <a:r>
              <a:rPr kumimoji="1" lang="zh-TW" altLang="en-US" dirty="0">
                <a:latin typeface="宋体"/>
                <a:ea typeface="宋体"/>
                <a:cs typeface="宋体"/>
              </a:rPr>
              <a:t>到目前为止，所有的示例都使用约束来定义视图的位置和它的尺寸。 但是，一些视图本身就有一个内在的内容尺寸。 这就是它们的内在内容尺寸。 比如，一个按钮的内在内容尺寸是它的标题尺寸</a:t>
            </a:r>
            <a:r>
              <a:rPr kumimoji="1" lang="en-US" altLang="zh-TW" dirty="0">
                <a:latin typeface="宋体"/>
                <a:ea typeface="宋体"/>
                <a:cs typeface="宋体"/>
              </a:rPr>
              <a:t>+</a:t>
            </a:r>
            <a:r>
              <a:rPr kumimoji="1" lang="zh-TW" altLang="en-US" dirty="0">
                <a:latin typeface="宋体"/>
                <a:ea typeface="宋体"/>
                <a:cs typeface="宋体"/>
              </a:rPr>
              <a:t>一个小边距。</a:t>
            </a:r>
          </a:p>
          <a:p>
            <a:endParaRPr kumimoji="1" lang="zh-TW" altLang="en-US" dirty="0">
              <a:latin typeface="宋体"/>
              <a:ea typeface="宋体"/>
              <a:cs typeface="宋体"/>
            </a:endParaRPr>
          </a:p>
          <a:p>
            <a:r>
              <a:rPr kumimoji="1" lang="en-US" altLang="zh-TW" dirty="0" smtClean="0">
                <a:latin typeface="宋体"/>
                <a:ea typeface="宋体"/>
                <a:cs typeface="宋体"/>
              </a:rPr>
              <a:t>	</a:t>
            </a:r>
            <a:r>
              <a:rPr kumimoji="1" lang="zh-TW" altLang="en-US" dirty="0" smtClean="0">
                <a:latin typeface="宋体"/>
                <a:ea typeface="宋体"/>
                <a:cs typeface="宋体"/>
              </a:rPr>
              <a:t>并</a:t>
            </a:r>
            <a:r>
              <a:rPr kumimoji="1" lang="zh-TW" altLang="en-US" dirty="0">
                <a:latin typeface="宋体"/>
                <a:ea typeface="宋体"/>
                <a:cs typeface="宋体"/>
              </a:rPr>
              <a:t>不是所有的视图都有一个内在内容尺寸。 对于有内在内容尺寸的视图，该尺寸会定义视图的高度，它的宽度或者两</a:t>
            </a:r>
            <a:r>
              <a:rPr kumimoji="1" lang="zh-TW" altLang="en-US" dirty="0" smtClean="0">
                <a:latin typeface="宋体"/>
                <a:ea typeface="宋体"/>
                <a:cs typeface="宋体"/>
              </a:rPr>
              <a:t>者都定义</a:t>
            </a:r>
            <a:r>
              <a:rPr kumimoji="1" lang="zh-TW" altLang="en-US" dirty="0" smtClean="0">
                <a:latin typeface="宋体"/>
                <a:ea typeface="宋体"/>
                <a:cs typeface="宋体"/>
              </a:rPr>
              <a:t>，</a:t>
            </a:r>
            <a:r>
              <a:rPr kumimoji="1" lang="zh-CN" altLang="en-US" dirty="0" smtClean="0">
                <a:latin typeface="宋体"/>
                <a:ea typeface="宋体"/>
                <a:cs typeface="宋体"/>
              </a:rPr>
              <a:t>如下图：</a:t>
            </a:r>
            <a:endParaRPr kumimoji="1" lang="zh-TW" altLang="en-US" dirty="0">
              <a:latin typeface="宋体"/>
              <a:ea typeface="宋体"/>
              <a:cs typeface="宋体"/>
            </a:endParaRPr>
          </a:p>
          <a:p>
            <a:endParaRPr kumimoji="1" lang="zh-TW" altLang="en-US" dirty="0">
              <a:latin typeface="宋体"/>
              <a:ea typeface="宋体"/>
              <a:cs typeface="宋体"/>
            </a:endParaRPr>
          </a:p>
          <a:p>
            <a:endParaRPr kumimoji="1" lang="en-US" altLang="zh-CN" dirty="0" smtClean="0">
              <a:latin typeface="宋体"/>
              <a:ea typeface="宋体"/>
              <a:cs typeface="宋体"/>
            </a:endParaRPr>
          </a:p>
        </p:txBody>
      </p:sp>
      <p:pic>
        <p:nvPicPr>
          <p:cNvPr id="2" name="圖片 1" descr="屏幕快照 2017-08-23 下午1.47.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94" y="3273337"/>
            <a:ext cx="7207384" cy="1054318"/>
          </a:xfrm>
          <a:prstGeom prst="rect">
            <a:avLst/>
          </a:prstGeom>
        </p:spPr>
      </p:pic>
      <p:sp>
        <p:nvSpPr>
          <p:cNvPr id="6" name="矩形 5"/>
          <p:cNvSpPr/>
          <p:nvPr/>
        </p:nvSpPr>
        <p:spPr>
          <a:xfrm>
            <a:off x="846594" y="4619340"/>
            <a:ext cx="7838834" cy="1200329"/>
          </a:xfrm>
          <a:prstGeom prst="rect">
            <a:avLst/>
          </a:prstGeom>
        </p:spPr>
        <p:txBody>
          <a:bodyPr wrap="square">
            <a:spAutoFit/>
          </a:bodyPr>
          <a:lstStyle/>
          <a:p>
            <a:r>
              <a:rPr lang="en-US" altLang="zh-TW" dirty="0" smtClean="0">
                <a:latin typeface="宋体"/>
                <a:ea typeface="宋体"/>
                <a:cs typeface="宋体"/>
              </a:rPr>
              <a:t>	</a:t>
            </a:r>
            <a:r>
              <a:rPr lang="zh-TW" altLang="en-US" dirty="0" smtClean="0">
                <a:latin typeface="宋体"/>
                <a:ea typeface="宋体"/>
                <a:cs typeface="宋体"/>
              </a:rPr>
              <a:t>自动布局用给每个尺寸指定一对约</a:t>
            </a:r>
            <a:r>
              <a:rPr lang="zh-TW" altLang="en-US" dirty="0">
                <a:latin typeface="宋体"/>
                <a:ea typeface="宋体"/>
                <a:cs typeface="宋体"/>
              </a:rPr>
              <a:t>束来表示一个视图的内在内容尺寸。 </a:t>
            </a:r>
            <a:r>
              <a:rPr lang="en-US" altLang="zh-TW" dirty="0">
                <a:latin typeface="宋体"/>
                <a:ea typeface="宋体"/>
                <a:cs typeface="宋体"/>
              </a:rPr>
              <a:t>content hugging </a:t>
            </a:r>
            <a:r>
              <a:rPr lang="zh-TW" altLang="en-US" dirty="0">
                <a:latin typeface="宋体"/>
                <a:ea typeface="宋体"/>
                <a:cs typeface="宋体"/>
              </a:rPr>
              <a:t>把视图拉紧，是它紧紧围绕在内容周围。 </a:t>
            </a:r>
            <a:r>
              <a:rPr lang="en-US" altLang="zh-TW" dirty="0">
                <a:latin typeface="宋体"/>
                <a:ea typeface="宋体"/>
                <a:cs typeface="宋体"/>
              </a:rPr>
              <a:t>compression resistance </a:t>
            </a:r>
            <a:r>
              <a:rPr lang="zh-TW" altLang="en-US" dirty="0">
                <a:latin typeface="宋体"/>
                <a:ea typeface="宋体"/>
                <a:cs typeface="宋体"/>
              </a:rPr>
              <a:t>把视图往外推，这样它就不会把内容剪掉。</a:t>
            </a:r>
          </a:p>
          <a:p>
            <a:endParaRPr lang="zh-TW" altLang="en-US" dirty="0"/>
          </a:p>
        </p:txBody>
      </p:sp>
      <p:pic>
        <p:nvPicPr>
          <p:cNvPr id="7" name="圖片 6" descr="intrinsic_content_size_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640" y="5661437"/>
            <a:ext cx="4746566" cy="1630803"/>
          </a:xfrm>
          <a:prstGeom prst="rect">
            <a:avLst/>
          </a:prstGeom>
        </p:spPr>
      </p:pic>
    </p:spTree>
    <p:extLst>
      <p:ext uri="{BB962C8B-B14F-4D97-AF65-F5344CB8AC3E}">
        <p14:creationId xmlns:p14="http://schemas.microsoft.com/office/powerpoint/2010/main" val="147620592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对开">
  <a:themeElements>
    <a:clrScheme name="对开">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对开">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对开">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对开.thmx</Template>
  <TotalTime>224</TotalTime>
  <Words>266</Words>
  <Application>Microsoft Macintosh PowerPoint</Application>
  <PresentationFormat>如螢幕大小 (4:3)</PresentationFormat>
  <Paragraphs>50</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对开</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大供应</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海洋 张</dc:creator>
  <cp:lastModifiedBy>DanaLu lu</cp:lastModifiedBy>
  <cp:revision>52</cp:revision>
  <dcterms:created xsi:type="dcterms:W3CDTF">2017-08-22T14:33:27Z</dcterms:created>
  <dcterms:modified xsi:type="dcterms:W3CDTF">2017-08-23T06:02:55Z</dcterms:modified>
</cp:coreProperties>
</file>