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56" r:id="rId2"/>
    <p:sldId id="257" r:id="rId3"/>
    <p:sldId id="258" r:id="rId4"/>
    <p:sldId id="260" r:id="rId5"/>
    <p:sldId id="259" r:id="rId6"/>
    <p:sldId id="261" r:id="rId7"/>
    <p:sldId id="262" r:id="rId8"/>
    <p:sldId id="263" r:id="rId9"/>
    <p:sldId id="264" r:id="rId10"/>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0410D03-B81F-864D-83A6-D418B1ADC8AD}">
          <p14:sldIdLst>
            <p14:sldId id="256"/>
            <p14:sldId id="257"/>
            <p14:sldId id="258"/>
            <p14:sldId id="260"/>
            <p14:sldId id="259"/>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1" d="100"/>
          <a:sy n="81" d="100"/>
        </p:scale>
        <p:origin x="-1896"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zh-CN" altLang="en-US" smtClean="0"/>
              <a:t>单击此处编辑母版标题样式</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sp>
        <p:nvSpPr>
          <p:cNvPr id="4" name="Date Placeholder 3"/>
          <p:cNvSpPr>
            <a:spLocks noGrp="1"/>
          </p:cNvSpPr>
          <p:nvPr>
            <p:ph type="dt" sz="half" idx="10"/>
          </p:nvPr>
        </p:nvSpPr>
        <p:spPr/>
        <p:txBody>
          <a:bodyPr/>
          <a:lstStyle/>
          <a:p>
            <a:fld id="{D1C70EB2-8ABA-AB49-AF1C-BD2EB557A3B8}" type="datetimeFigureOut">
              <a:rPr kumimoji="1" lang="zh-CN" altLang="en-US" smtClean="0"/>
              <a:t>17/8/22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zh-CN" altLang="en-US" smtClean="0"/>
              <a:t>单击此处编辑母版文本样式</a:t>
            </a:r>
          </a:p>
        </p:txBody>
      </p:sp>
      <p:sp>
        <p:nvSpPr>
          <p:cNvPr id="5" name="Date Placeholder 4"/>
          <p:cNvSpPr>
            <a:spLocks noGrp="1"/>
          </p:cNvSpPr>
          <p:nvPr>
            <p:ph type="dt" sz="half" idx="10"/>
          </p:nvPr>
        </p:nvSpPr>
        <p:spPr/>
        <p:txBody>
          <a:bodyPr/>
          <a:lstStyle/>
          <a:p>
            <a:fld id="{D1C70EB2-8ABA-AB49-AF1C-BD2EB557A3B8}" type="datetimeFigureOut">
              <a:rPr kumimoji="1" lang="zh-CN" altLang="en-US" smtClean="0"/>
              <a:t>17/8/22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D1C70EB2-8ABA-AB49-AF1C-BD2EB557A3B8}" type="datetimeFigureOut">
              <a:rPr kumimoji="1" lang="zh-CN" altLang="en-US" smtClean="0"/>
              <a:t>17/8/22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7882"/>
            <a:ext cx="5889812" cy="5325036"/>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D1C70EB2-8ABA-AB49-AF1C-BD2EB557A3B8}" type="datetimeFigureOut">
              <a:rPr kumimoji="1" lang="zh-CN" altLang="en-US" smtClean="0"/>
              <a:t>17/8/22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D1C70EB2-8ABA-AB49-AF1C-BD2EB557A3B8}" type="datetimeFigureOut">
              <a:rPr kumimoji="1" lang="zh-CN" altLang="en-US" smtClean="0"/>
              <a:t>17/8/22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1C70EB2-8ABA-AB49-AF1C-BD2EB557A3B8}" type="datetimeFigureOut">
              <a:rPr kumimoji="1" lang="zh-CN" altLang="en-US" smtClean="0"/>
              <a:t>17/8/22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D1C70EB2-8ABA-AB49-AF1C-BD2EB557A3B8}" type="datetimeFigureOut">
              <a:rPr kumimoji="1" lang="zh-CN" altLang="en-US" smtClean="0"/>
              <a:t>17/8/22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D1C70EB2-8ABA-AB49-AF1C-BD2EB557A3B8}" type="datetimeFigureOut">
              <a:rPr kumimoji="1" lang="zh-CN" altLang="en-US" smtClean="0"/>
              <a:t>17/8/22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D1C70EB2-8ABA-AB49-AF1C-BD2EB557A3B8}" type="datetimeFigureOut">
              <a:rPr kumimoji="1" lang="zh-CN" altLang="en-US" smtClean="0"/>
              <a:t>17/8/22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70EB2-8ABA-AB49-AF1C-BD2EB557A3B8}" type="datetimeFigureOut">
              <a:rPr kumimoji="1" lang="zh-CN" altLang="en-US" smtClean="0"/>
              <a:t>17/8/22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zh-CN" altLang="en-US" smtClean="0"/>
              <a:t>单击此处编辑母版标题样式</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marL="2290763" indent="-461963">
              <a:tabLst/>
              <a:defRPr sz="2000"/>
            </a:lvl6pPr>
            <a:lvl7pPr marL="2290763" indent="-461963">
              <a:tabLst/>
              <a:defRPr sz="2000"/>
            </a:lvl7pPr>
            <a:lvl8pPr marL="2290763" indent="-461963">
              <a:tabLst/>
              <a:defRPr sz="2000"/>
            </a:lvl8pPr>
            <a:lvl9pPr marL="2290763" indent="-461963">
              <a:tabLst/>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1C70EB2-8ABA-AB49-AF1C-BD2EB557A3B8}" type="datetimeFigureOut">
              <a:rPr kumimoji="1" lang="zh-CN" altLang="en-US" smtClean="0"/>
              <a:t>17/8/22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spcBef>
                <a:spcPts val="6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zh-CN" altLang="en-US" smtClean="0"/>
              <a:t>单击此处编辑母版文本样式</a:t>
            </a:r>
          </a:p>
        </p:txBody>
      </p:sp>
      <p:sp>
        <p:nvSpPr>
          <p:cNvPr id="5" name="Date Placeholder 4"/>
          <p:cNvSpPr>
            <a:spLocks noGrp="1"/>
          </p:cNvSpPr>
          <p:nvPr>
            <p:ph type="dt" sz="half" idx="10"/>
          </p:nvPr>
        </p:nvSpPr>
        <p:spPr/>
        <p:txBody>
          <a:bodyPr/>
          <a:lstStyle/>
          <a:p>
            <a:fld id="{D1C70EB2-8ABA-AB49-AF1C-BD2EB557A3B8}" type="datetimeFigureOut">
              <a:rPr kumimoji="1" lang="zh-CN" altLang="en-US" smtClean="0"/>
              <a:t>17/8/22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ED72121-0282-9F40-B668-0EA70D0056BE}" type="slidenum">
              <a:rPr kumimoji="1" lang="zh-CN" altLang="en-US" smtClean="0"/>
              <a:t>‹#›</a:t>
            </a:fld>
            <a:endParaRPr kumimoji="1" lang="zh-CN" altLang="en-US"/>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70EB2-8ABA-AB49-AF1C-BD2EB557A3B8}" type="datetimeFigureOut">
              <a:rPr kumimoji="1" lang="zh-CN" altLang="en-US" smtClean="0"/>
              <a:t>17/8/22</a:t>
            </a:fld>
            <a:endParaRPr kumimoji="1" lang="zh-CN" alt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7432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6pPr>
      <a:lvl7pPr marL="32051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7pPr>
      <a:lvl8pPr marL="36576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8pPr>
      <a:lvl9pPr marL="41195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11" name="文本框 10"/>
          <p:cNvSpPr txBox="1"/>
          <p:nvPr/>
        </p:nvSpPr>
        <p:spPr>
          <a:xfrm>
            <a:off x="0" y="1520950"/>
            <a:ext cx="9144000" cy="1631216"/>
          </a:xfrm>
          <a:prstGeom prst="rect">
            <a:avLst/>
          </a:prstGeom>
          <a:noFill/>
        </p:spPr>
        <p:txBody>
          <a:bodyPr wrap="square" rtlCol="0">
            <a:spAutoFit/>
          </a:bodyPr>
          <a:lstStyle/>
          <a:p>
            <a:pPr algn="ctr"/>
            <a:r>
              <a:rPr kumimoji="1" lang="en-US" altLang="zh-CN" sz="10000" dirty="0" smtClean="0"/>
              <a:t>Auto</a:t>
            </a:r>
            <a:r>
              <a:rPr kumimoji="1" lang="zh-CN" altLang="en-US" sz="10000" dirty="0" smtClean="0"/>
              <a:t> </a:t>
            </a:r>
            <a:r>
              <a:rPr kumimoji="1" lang="en-US" altLang="zh-CN" sz="10000" dirty="0" smtClean="0"/>
              <a:t>Layout</a:t>
            </a:r>
            <a:endParaRPr kumimoji="1" lang="zh-CN" altLang="en-US" sz="10000" dirty="0"/>
          </a:p>
        </p:txBody>
      </p:sp>
      <p:sp>
        <p:nvSpPr>
          <p:cNvPr id="12" name="文本框 11"/>
          <p:cNvSpPr txBox="1"/>
          <p:nvPr/>
        </p:nvSpPr>
        <p:spPr>
          <a:xfrm>
            <a:off x="6051580" y="5440928"/>
            <a:ext cx="2571138" cy="646331"/>
          </a:xfrm>
          <a:prstGeom prst="rect">
            <a:avLst/>
          </a:prstGeom>
          <a:noFill/>
        </p:spPr>
        <p:txBody>
          <a:bodyPr wrap="square" rtlCol="0">
            <a:spAutoFit/>
          </a:bodyPr>
          <a:lstStyle/>
          <a:p>
            <a:pPr algn="r"/>
            <a:r>
              <a:rPr kumimoji="1" lang="en-US" altLang="zh-CN" sz="3600" i="1" dirty="0" err="1" smtClean="0"/>
              <a:t>DanaLu</a:t>
            </a:r>
            <a:endParaRPr kumimoji="1" lang="zh-CN" altLang="en-US" sz="3600" i="1" dirty="0"/>
          </a:p>
        </p:txBody>
      </p:sp>
    </p:spTree>
    <p:extLst>
      <p:ext uri="{BB962C8B-B14F-4D97-AF65-F5344CB8AC3E}">
        <p14:creationId xmlns:p14="http://schemas.microsoft.com/office/powerpoint/2010/main" val="222054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本框 2"/>
          <p:cNvSpPr txBox="1"/>
          <p:nvPr/>
        </p:nvSpPr>
        <p:spPr>
          <a:xfrm>
            <a:off x="329231" y="642876"/>
            <a:ext cx="8403229" cy="646331"/>
          </a:xfrm>
          <a:prstGeom prst="rect">
            <a:avLst/>
          </a:prstGeom>
          <a:noFill/>
        </p:spPr>
        <p:txBody>
          <a:bodyPr wrap="square" rtlCol="0">
            <a:spAutoFit/>
          </a:bodyPr>
          <a:lstStyle/>
          <a:p>
            <a:r>
              <a:rPr kumimoji="1" lang="en-US" altLang="zh-CN" sz="3600" dirty="0" smtClean="0">
                <a:latin typeface="+mn-ea"/>
              </a:rPr>
              <a:t>Understanding</a:t>
            </a:r>
            <a:r>
              <a:rPr kumimoji="1" lang="zh-CN" altLang="en-US" sz="3600" dirty="0" smtClean="0">
                <a:latin typeface="+mn-ea"/>
              </a:rPr>
              <a:t> </a:t>
            </a:r>
            <a:r>
              <a:rPr kumimoji="1" lang="en-US" altLang="zh-CN" sz="3600" dirty="0" smtClean="0">
                <a:latin typeface="+mn-ea"/>
              </a:rPr>
              <a:t>Auto</a:t>
            </a:r>
            <a:r>
              <a:rPr kumimoji="1" lang="zh-CN" altLang="en-US" sz="3600" dirty="0" smtClean="0">
                <a:latin typeface="+mn-ea"/>
              </a:rPr>
              <a:t> </a:t>
            </a:r>
            <a:r>
              <a:rPr kumimoji="1" lang="en-US" altLang="zh-CN" sz="3600" dirty="0" smtClean="0">
                <a:latin typeface="+mn-ea"/>
              </a:rPr>
              <a:t>Layout</a:t>
            </a:r>
            <a:endParaRPr kumimoji="1" lang="zh-CN" altLang="en-US" sz="3600" dirty="0">
              <a:latin typeface="+mn-ea"/>
            </a:endParaRPr>
          </a:p>
        </p:txBody>
      </p:sp>
      <p:sp>
        <p:nvSpPr>
          <p:cNvPr id="4" name="文本框 3"/>
          <p:cNvSpPr txBox="1"/>
          <p:nvPr/>
        </p:nvSpPr>
        <p:spPr>
          <a:xfrm>
            <a:off x="329231" y="2132466"/>
            <a:ext cx="8403229" cy="3108544"/>
          </a:xfrm>
          <a:prstGeom prst="rect">
            <a:avLst/>
          </a:prstGeom>
          <a:noFill/>
        </p:spPr>
        <p:txBody>
          <a:bodyPr wrap="square" rtlCol="0">
            <a:spAutoFit/>
          </a:bodyPr>
          <a:lstStyle/>
          <a:p>
            <a:pPr marL="285750" indent="-285750">
              <a:buFont typeface="Wingdings" charset="2"/>
              <a:buChar char="l"/>
            </a:pPr>
            <a:r>
              <a:rPr kumimoji="1" lang="en-US" altLang="zh-CN" sz="2800" dirty="0" err="1" smtClean="0"/>
              <a:t>ios</a:t>
            </a:r>
            <a:r>
              <a:rPr kumimoji="1" lang="zh-CN" altLang="en-US" sz="2800" dirty="0" smtClean="0"/>
              <a:t>目前布局用户界面的三种方式</a:t>
            </a:r>
            <a:endParaRPr kumimoji="1" lang="en-US" altLang="zh-CN" sz="2800" dirty="0"/>
          </a:p>
          <a:p>
            <a:pPr marL="285750" indent="-285750">
              <a:buFont typeface="Wingdings" charset="2"/>
              <a:buChar char="l"/>
            </a:pPr>
            <a:endParaRPr kumimoji="1" lang="en-US" altLang="zh-CN" sz="2800" dirty="0" smtClean="0"/>
          </a:p>
          <a:p>
            <a:pPr marL="285750" indent="-285750">
              <a:buFont typeface="Wingdings" charset="2"/>
              <a:buChar char="l"/>
            </a:pPr>
            <a:r>
              <a:rPr kumimoji="1" lang="zh-CN" altLang="en-US" sz="2800" dirty="0" smtClean="0"/>
              <a:t>什么是</a:t>
            </a:r>
            <a:r>
              <a:rPr kumimoji="1" lang="en-US" altLang="zh-CN" sz="2800" dirty="0" smtClean="0"/>
              <a:t>Auto</a:t>
            </a:r>
            <a:r>
              <a:rPr kumimoji="1" lang="zh-CN" altLang="en-US" sz="2800" dirty="0" smtClean="0"/>
              <a:t> </a:t>
            </a:r>
            <a:r>
              <a:rPr kumimoji="1" lang="en-US" altLang="zh-CN" sz="2800" dirty="0" smtClean="0"/>
              <a:t>Layout</a:t>
            </a:r>
            <a:r>
              <a:rPr kumimoji="1" lang="zh-CN" altLang="en-US" sz="2800" dirty="0" smtClean="0"/>
              <a:t>，为什么要引入</a:t>
            </a:r>
            <a:r>
              <a:rPr kumimoji="1" lang="en-US" altLang="zh-CN" sz="2800" dirty="0" smtClean="0"/>
              <a:t>Auto</a:t>
            </a:r>
            <a:r>
              <a:rPr kumimoji="1" lang="zh-CN" altLang="en-US" sz="2800" dirty="0" smtClean="0"/>
              <a:t> </a:t>
            </a:r>
            <a:r>
              <a:rPr kumimoji="1" lang="en-US" altLang="zh-CN" sz="2800" dirty="0" smtClean="0"/>
              <a:t>Layout</a:t>
            </a:r>
          </a:p>
          <a:p>
            <a:endParaRPr kumimoji="1" lang="en-US" altLang="zh-CN" sz="2800" dirty="0" smtClean="0"/>
          </a:p>
          <a:p>
            <a:pPr marL="285750" indent="-285750">
              <a:buFont typeface="Wingdings" charset="2"/>
              <a:buChar char="l"/>
            </a:pPr>
            <a:r>
              <a:rPr kumimoji="1" lang="en-US" altLang="zh-CN" sz="2800" dirty="0" smtClean="0"/>
              <a:t>Auto</a:t>
            </a:r>
            <a:r>
              <a:rPr kumimoji="1" lang="zh-CN" altLang="en-US" sz="2800" dirty="0" smtClean="0"/>
              <a:t> </a:t>
            </a:r>
            <a:r>
              <a:rPr kumimoji="1" lang="en-US" altLang="zh-CN" sz="2800" dirty="0" smtClean="0"/>
              <a:t>Layout</a:t>
            </a:r>
            <a:r>
              <a:rPr kumimoji="1" lang="zh-CN" altLang="en-US" sz="2800" dirty="0" smtClean="0"/>
              <a:t>的如何使用</a:t>
            </a:r>
            <a:endParaRPr kumimoji="1" lang="en-US" altLang="zh-CN" sz="2800" dirty="0" smtClean="0"/>
          </a:p>
          <a:p>
            <a:endParaRPr kumimoji="1" lang="en-US" altLang="zh-CN" sz="2800" dirty="0"/>
          </a:p>
          <a:p>
            <a:pPr marL="285750" indent="-285750">
              <a:buFont typeface="Wingdings" charset="2"/>
              <a:buChar char="l"/>
            </a:pPr>
            <a:r>
              <a:rPr kumimoji="1" lang="en-US" altLang="zh-CN" sz="2800" dirty="0" smtClean="0"/>
              <a:t>Auto</a:t>
            </a:r>
            <a:r>
              <a:rPr kumimoji="1" lang="zh-CN" altLang="en-US" sz="2800" dirty="0" smtClean="0"/>
              <a:t> </a:t>
            </a:r>
            <a:r>
              <a:rPr kumimoji="1" lang="en-US" altLang="zh-CN" sz="2800" dirty="0" smtClean="0"/>
              <a:t>Layout</a:t>
            </a:r>
            <a:r>
              <a:rPr kumimoji="1" lang="zh-CN" altLang="en-US" sz="2800" dirty="0" smtClean="0"/>
              <a:t>冲突的解决方法</a:t>
            </a:r>
            <a:endParaRPr kumimoji="1" lang="en-US" altLang="zh-CN" sz="2800" dirty="0" smtClean="0"/>
          </a:p>
        </p:txBody>
      </p:sp>
    </p:spTree>
    <p:extLst>
      <p:ext uri="{BB962C8B-B14F-4D97-AF65-F5344CB8AC3E}">
        <p14:creationId xmlns:p14="http://schemas.microsoft.com/office/powerpoint/2010/main" val="147620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本框 2"/>
          <p:cNvSpPr txBox="1"/>
          <p:nvPr/>
        </p:nvSpPr>
        <p:spPr>
          <a:xfrm>
            <a:off x="470330" y="517437"/>
            <a:ext cx="7666379" cy="646331"/>
          </a:xfrm>
          <a:prstGeom prst="rect">
            <a:avLst/>
          </a:prstGeom>
          <a:noFill/>
        </p:spPr>
        <p:txBody>
          <a:bodyPr wrap="square" rtlCol="0">
            <a:spAutoFit/>
          </a:bodyPr>
          <a:lstStyle/>
          <a:p>
            <a:r>
              <a:rPr kumimoji="1" lang="en-US" altLang="zh-CN" sz="3600" dirty="0" err="1" smtClean="0">
                <a:latin typeface="+mj-ea"/>
                <a:ea typeface="+mj-ea"/>
              </a:rPr>
              <a:t>iOS</a:t>
            </a:r>
            <a:r>
              <a:rPr kumimoji="1" lang="zh-CN" altLang="en-US" sz="3600" dirty="0" smtClean="0">
                <a:latin typeface="+mj-ea"/>
                <a:ea typeface="+mj-ea"/>
              </a:rPr>
              <a:t>目前布局的三种方式</a:t>
            </a:r>
            <a:endParaRPr kumimoji="1" lang="zh-CN" altLang="en-US" sz="3600" dirty="0">
              <a:latin typeface="+mj-ea"/>
              <a:ea typeface="+mj-ea"/>
            </a:endParaRPr>
          </a:p>
        </p:txBody>
      </p:sp>
      <p:sp>
        <p:nvSpPr>
          <p:cNvPr id="5" name="文本框 4"/>
          <p:cNvSpPr txBox="1"/>
          <p:nvPr/>
        </p:nvSpPr>
        <p:spPr>
          <a:xfrm>
            <a:off x="470330" y="1388564"/>
            <a:ext cx="7054951" cy="400110"/>
          </a:xfrm>
          <a:prstGeom prst="rect">
            <a:avLst/>
          </a:prstGeom>
          <a:noFill/>
        </p:spPr>
        <p:txBody>
          <a:bodyPr wrap="square" rtlCol="0">
            <a:spAutoFit/>
          </a:bodyPr>
          <a:lstStyle/>
          <a:p>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通过</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设置视图层次中每个视图</a:t>
            </a: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frame</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来布局用户界面</a:t>
            </a:r>
            <a:endPar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文本框 5"/>
          <p:cNvSpPr txBox="1"/>
          <p:nvPr/>
        </p:nvSpPr>
        <p:spPr>
          <a:xfrm>
            <a:off x="736850" y="1900762"/>
            <a:ext cx="8183743" cy="4247317"/>
          </a:xfrm>
          <a:prstGeom prst="rect">
            <a:avLst/>
          </a:prstGeom>
          <a:noFill/>
          <a:ln>
            <a:noFill/>
          </a:ln>
        </p:spPr>
        <p:txBody>
          <a:bodyPr wrap="square" rtlCol="0">
            <a:spAutoFit/>
          </a:bodyPr>
          <a:lstStyle/>
          <a:p>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传统上</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，应用程序通过代码设置一个视图层次中每个视图的</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frame</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frame</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定义了视图位于父视图坐标系统中的起始点</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(origin)</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，高度和宽度。</a:t>
            </a:r>
          </a:p>
          <a:p>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要想布置你的用户界面，你必须为视图层次中所有视图计算尺寸和位置。然后，如果视图发生了改变，你就不得不为所有受影响的视图重新计算它们的框架。</a:t>
            </a:r>
          </a:p>
          <a:p>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在很多方面来说，通过代码定义一个视图的框架为视图提供了最大的灵活性和力量。 当视图发生改变时，你可以确实地实现你想要的任何改变。 但是因为你还是必须自己动手管理所有的改变，仅仅布置一个简单的用户界面就需要大量的努力来设计，测试并保持。创建一个真正适合的用户界面所增加的难度就是不止一个难度级别了</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endPar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写死</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frame</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来布局，在只有</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320*480</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一套分辨率的时候非常</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happy</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，但</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iphone5</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iphone6</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iphone6plus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带来的分辨率碎片化让固定 </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frame</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写法增加了很大的工作量，且代码难以阅读和维护。</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47620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本框 2"/>
          <p:cNvSpPr txBox="1"/>
          <p:nvPr/>
        </p:nvSpPr>
        <p:spPr>
          <a:xfrm>
            <a:off x="470330" y="643429"/>
            <a:ext cx="7054951" cy="400110"/>
          </a:xfrm>
          <a:prstGeom prst="rect">
            <a:avLst/>
          </a:prstGeom>
          <a:noFill/>
        </p:spPr>
        <p:txBody>
          <a:bodyPr wrap="square" rtlCol="0">
            <a:spAutoFit/>
          </a:bodyPr>
          <a:lstStyle/>
          <a:p>
            <a:r>
              <a:rPr lang="en-US" altLang="zh-CN" sz="20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使用</a:t>
            </a:r>
            <a:r>
              <a:rPr lang="en-US" altLang="zh-CN" sz="2000" dirty="0" err="1">
                <a:ln w="18415" cmpd="sng">
                  <a:solidFill>
                    <a:srgbClr val="FFFFFF"/>
                  </a:solidFill>
                  <a:prstDash val="solid"/>
                </a:ln>
                <a:solidFill>
                  <a:srgbClr val="FFFFFF"/>
                </a:solidFill>
                <a:effectLst>
                  <a:outerShdw blurRad="63500" dir="3600000" algn="tl" rotWithShape="0">
                    <a:srgbClr val="000000">
                      <a:alpha val="70000"/>
                    </a:srgbClr>
                  </a:outerShdw>
                </a:effectLst>
              </a:rPr>
              <a:t>AutoResizingMasks</a:t>
            </a: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自动响应外部变化</a:t>
            </a:r>
            <a:endParaRPr lang="en-US" altLang="zh-CN"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文本框 4"/>
          <p:cNvSpPr txBox="1"/>
          <p:nvPr/>
        </p:nvSpPr>
        <p:spPr>
          <a:xfrm>
            <a:off x="736850" y="1190768"/>
            <a:ext cx="8183743" cy="1477328"/>
          </a:xfrm>
          <a:prstGeom prst="rect">
            <a:avLst/>
          </a:prstGeom>
          <a:noFill/>
          <a:ln>
            <a:noFill/>
          </a:ln>
        </p:spPr>
        <p:txBody>
          <a:bodyPr wrap="square" rtlCol="0">
            <a:spAutoFit/>
          </a:bodyPr>
          <a:lstStyle/>
          <a:p>
            <a:r>
              <a:rPr lang="en-US" altLang="zh-CN" dirty="0" err="1">
                <a:ln w="18415" cmpd="sng">
                  <a:solidFill>
                    <a:srgbClr val="FFFFFF"/>
                  </a:solidFill>
                  <a:prstDash val="solid"/>
                </a:ln>
                <a:solidFill>
                  <a:srgbClr val="FFFFFF"/>
                </a:solidFill>
                <a:effectLst>
                  <a:outerShdw blurRad="63500" dir="3600000" algn="tl" rotWithShape="0">
                    <a:srgbClr val="000000">
                      <a:alpha val="70000"/>
                    </a:srgbClr>
                  </a:outerShdw>
                </a:effectLst>
              </a:rPr>
              <a:t>autoresizing</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 mask </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定义了当一个视图</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的父视图框架发生改变时，它的框架如何改变</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。这样就可以简化适应外部变化</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的布局</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(layouts)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的生成。</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然</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而</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r>
              <a:rPr lang="en-US" altLang="zh-CN" dirty="0" err="1">
                <a:ln w="18415" cmpd="sng">
                  <a:solidFill>
                    <a:srgbClr val="FFFFFF"/>
                  </a:solidFill>
                  <a:prstDash val="solid"/>
                </a:ln>
                <a:solidFill>
                  <a:srgbClr val="FFFFFF"/>
                </a:solidFill>
                <a:effectLst>
                  <a:outerShdw blurRad="63500" dir="3600000" algn="tl" rotWithShape="0">
                    <a:srgbClr val="000000">
                      <a:alpha val="70000"/>
                    </a:srgbClr>
                  </a:outerShdw>
                </a:effectLst>
              </a:rPr>
              <a:t>autoresizing</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 masks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只支持一小部分可能的布局</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(layouts)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。对于复杂的用户界面来说，你通常需要通过你的代码来增加</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(augment)</a:t>
            </a:r>
            <a:r>
              <a:rPr lang="en-US" altLang="zh-CN" dirty="0" err="1">
                <a:ln w="18415" cmpd="sng">
                  <a:solidFill>
                    <a:srgbClr val="FFFFFF"/>
                  </a:solidFill>
                  <a:prstDash val="solid"/>
                </a:ln>
                <a:solidFill>
                  <a:srgbClr val="FFFFFF"/>
                </a:solidFill>
                <a:effectLst>
                  <a:outerShdw blurRad="63500" dir="3600000" algn="tl" rotWithShape="0">
                    <a:srgbClr val="000000">
                      <a:alpha val="70000"/>
                    </a:srgbClr>
                  </a:outerShdw>
                </a:effectLst>
              </a:rPr>
              <a:t>autoresizing</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 masks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另外，</a:t>
            </a:r>
            <a:r>
              <a:rPr lang="en-US" altLang="zh-CN" dirty="0" err="1">
                <a:ln w="18415" cmpd="sng">
                  <a:solidFill>
                    <a:srgbClr val="FFFFFF"/>
                  </a:solidFill>
                  <a:prstDash val="solid"/>
                </a:ln>
                <a:solidFill>
                  <a:srgbClr val="FFFFFF"/>
                </a:solidFill>
                <a:effectLst>
                  <a:outerShdw blurRad="63500" dir="3600000" algn="tl" rotWithShape="0">
                    <a:srgbClr val="000000">
                      <a:alpha val="70000"/>
                    </a:srgbClr>
                  </a:outerShdw>
                </a:effectLst>
              </a:rPr>
              <a:t>autorisizing</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 masks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只适合外部变化。 它们不支持内部变化。</a:t>
            </a:r>
          </a:p>
        </p:txBody>
      </p:sp>
      <p:sp>
        <p:nvSpPr>
          <p:cNvPr id="6" name="文本框 5"/>
          <p:cNvSpPr txBox="1"/>
          <p:nvPr/>
        </p:nvSpPr>
        <p:spPr>
          <a:xfrm>
            <a:off x="470330" y="3684712"/>
            <a:ext cx="7054951" cy="400110"/>
          </a:xfrm>
          <a:prstGeom prst="rect">
            <a:avLst/>
          </a:prstGeom>
          <a:noFill/>
        </p:spPr>
        <p:txBody>
          <a:bodyPr wrap="square" rtlCol="0">
            <a:spAutoFit/>
          </a:bodyPr>
          <a:lstStyle/>
          <a:p>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使用</a:t>
            </a: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Auto</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Layout</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布局用户界面</a:t>
            </a:r>
            <a:endParaRPr lang="en-US" altLang="zh-CN"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文本框 6"/>
          <p:cNvSpPr txBox="1"/>
          <p:nvPr/>
        </p:nvSpPr>
        <p:spPr>
          <a:xfrm>
            <a:off x="736850" y="4264934"/>
            <a:ext cx="8183743" cy="1200329"/>
          </a:xfrm>
          <a:prstGeom prst="rect">
            <a:avLst/>
          </a:prstGeom>
          <a:noFill/>
        </p:spPr>
        <p:txBody>
          <a:bodyPr wrap="square" rtlCol="0">
            <a:spAutoFit/>
          </a:bodyPr>
          <a:lstStyle/>
          <a:p>
            <a:r>
              <a:rPr kumimoji="1" lang="en-US" altLang="zh-CN" dirty="0" smtClean="0"/>
              <a:t>Auto</a:t>
            </a:r>
            <a:r>
              <a:rPr kumimoji="1" lang="zh-CN" altLang="en-US" dirty="0" smtClean="0"/>
              <a:t> </a:t>
            </a:r>
            <a:r>
              <a:rPr kumimoji="1" lang="en-US" altLang="zh-CN" dirty="0" smtClean="0"/>
              <a:t>Layout</a:t>
            </a:r>
            <a:r>
              <a:rPr kumimoji="1" lang="zh-CN" altLang="en-US" dirty="0" smtClean="0"/>
              <a:t>它不考虑视图</a:t>
            </a:r>
            <a:r>
              <a:rPr kumimoji="1" lang="zh-CN" altLang="en-US" dirty="0"/>
              <a:t>的框架，而是考虑它们的关系。 自动布局用一系列的约束</a:t>
            </a:r>
            <a:r>
              <a:rPr kumimoji="1" lang="en-US" altLang="zh-CN" dirty="0"/>
              <a:t>(constraints)</a:t>
            </a:r>
            <a:r>
              <a:rPr kumimoji="1" lang="zh-CN" altLang="en-US" dirty="0"/>
              <a:t>来定义你的用户界面。 约束通常表示两个视图之间的关系。 自动布局然后根据这些约束来计算每个视图的尺寸和位置。这样就可以动态地同时响应内部和外部改变。</a:t>
            </a:r>
          </a:p>
        </p:txBody>
      </p:sp>
    </p:spTree>
    <p:extLst>
      <p:ext uri="{BB962C8B-B14F-4D97-AF65-F5344CB8AC3E}">
        <p14:creationId xmlns:p14="http://schemas.microsoft.com/office/powerpoint/2010/main" val="147620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4" name="文本框 3"/>
          <p:cNvSpPr txBox="1"/>
          <p:nvPr/>
        </p:nvSpPr>
        <p:spPr>
          <a:xfrm>
            <a:off x="470330" y="517438"/>
            <a:ext cx="8434586" cy="1200329"/>
          </a:xfrm>
          <a:prstGeom prst="rect">
            <a:avLst/>
          </a:prstGeom>
          <a:noFill/>
        </p:spPr>
        <p:txBody>
          <a:bodyPr wrap="square" rtlCol="0">
            <a:spAutoFit/>
          </a:bodyPr>
          <a:lstStyle/>
          <a:p>
            <a:r>
              <a:rPr kumimoji="1" lang="zh-CN" altLang="en-US" sz="3600" dirty="0"/>
              <a:t>什么是</a:t>
            </a:r>
            <a:r>
              <a:rPr kumimoji="1" lang="en-US" altLang="zh-CN" sz="3600" dirty="0"/>
              <a:t>Auto</a:t>
            </a:r>
            <a:r>
              <a:rPr kumimoji="1" lang="zh-CN" altLang="en-US" sz="3600" dirty="0"/>
              <a:t> </a:t>
            </a:r>
            <a:r>
              <a:rPr kumimoji="1" lang="en-US" altLang="zh-CN" sz="3600" dirty="0"/>
              <a:t>Layout</a:t>
            </a:r>
            <a:r>
              <a:rPr kumimoji="1" lang="zh-CN" altLang="en-US" sz="3600" dirty="0"/>
              <a:t>，为什么要引入</a:t>
            </a:r>
            <a:r>
              <a:rPr kumimoji="1" lang="en-US" altLang="zh-CN" sz="3600" dirty="0"/>
              <a:t>Auto</a:t>
            </a:r>
            <a:r>
              <a:rPr kumimoji="1" lang="zh-CN" altLang="en-US" sz="3600" dirty="0"/>
              <a:t> </a:t>
            </a:r>
            <a:r>
              <a:rPr kumimoji="1" lang="en-US" altLang="zh-CN" sz="3600" dirty="0"/>
              <a:t>Layout</a:t>
            </a:r>
          </a:p>
        </p:txBody>
      </p:sp>
      <p:sp>
        <p:nvSpPr>
          <p:cNvPr id="3" name="文本框 2"/>
          <p:cNvSpPr txBox="1"/>
          <p:nvPr/>
        </p:nvSpPr>
        <p:spPr>
          <a:xfrm>
            <a:off x="470330" y="2038388"/>
            <a:ext cx="8152388" cy="4247317"/>
          </a:xfrm>
          <a:prstGeom prst="rect">
            <a:avLst/>
          </a:prstGeom>
          <a:noFill/>
        </p:spPr>
        <p:txBody>
          <a:bodyPr wrap="square" rtlCol="0">
            <a:spAutoFit/>
          </a:bodyPr>
          <a:lstStyle/>
          <a:p>
            <a:r>
              <a:rPr kumimoji="1" lang="en-US" altLang="zh-CN" dirty="0" err="1"/>
              <a:t>autolayout</a:t>
            </a:r>
            <a:r>
              <a:rPr kumimoji="1" lang="zh-CN" altLang="en-US" dirty="0"/>
              <a:t>是苹果从</a:t>
            </a:r>
            <a:r>
              <a:rPr kumimoji="1" lang="en-US" altLang="zh-CN" dirty="0"/>
              <a:t>iOS6</a:t>
            </a:r>
            <a:r>
              <a:rPr kumimoji="1" lang="zh-CN" altLang="en-US" dirty="0"/>
              <a:t>开始推出的旨在优化、简化</a:t>
            </a:r>
            <a:r>
              <a:rPr kumimoji="1" lang="en-US" altLang="zh-CN" dirty="0"/>
              <a:t>UI</a:t>
            </a:r>
            <a:r>
              <a:rPr kumimoji="1" lang="zh-CN" altLang="en-US" dirty="0"/>
              <a:t>布局相关工作的新框架，其理念是抽象出约束的概念，将其作用于</a:t>
            </a:r>
            <a:r>
              <a:rPr kumimoji="1" lang="en-US" altLang="zh-CN" dirty="0"/>
              <a:t>view,</a:t>
            </a:r>
            <a:r>
              <a:rPr kumimoji="1" lang="zh-CN" altLang="en-US" dirty="0"/>
              <a:t>而不再需要手动设置其</a:t>
            </a:r>
            <a:r>
              <a:rPr kumimoji="1" lang="en-US" altLang="zh-CN" dirty="0"/>
              <a:t>frame</a:t>
            </a:r>
            <a:r>
              <a:rPr kumimoji="1" lang="zh-CN" altLang="en-US" dirty="0" smtClean="0"/>
              <a:t>。</a:t>
            </a:r>
            <a:endParaRPr kumimoji="1" lang="en-US" altLang="zh-CN" dirty="0" smtClean="0"/>
          </a:p>
          <a:p>
            <a:endParaRPr kumimoji="1" lang="en-US" altLang="zh-CN" dirty="0"/>
          </a:p>
          <a:p>
            <a:r>
              <a:rPr kumimoji="1" lang="zh-CN" altLang="en-US" dirty="0" smtClean="0"/>
              <a:t>苹果官方给出的解释：</a:t>
            </a:r>
            <a:endParaRPr kumimoji="1" lang="en-US" altLang="zh-CN" dirty="0" smtClean="0"/>
          </a:p>
          <a:p>
            <a:r>
              <a:rPr kumimoji="1" lang="zh-CN" altLang="en-US" dirty="0"/>
              <a:t>根据那些视图上设置的各种约束</a:t>
            </a:r>
            <a:r>
              <a:rPr kumimoji="1" lang="en-US" altLang="zh-CN" dirty="0"/>
              <a:t>(constraints)</a:t>
            </a:r>
            <a:r>
              <a:rPr kumimoji="1" lang="zh-CN" altLang="en-US" dirty="0"/>
              <a:t>， 自动布局可以动态地计算视图层次中所有视图的尺寸和位置。 举个例子，你可以给一个按钮设定一个约束，让它跟一个</a:t>
            </a:r>
            <a:r>
              <a:rPr kumimoji="1" lang="en-US" altLang="zh-CN" dirty="0"/>
              <a:t>Image</a:t>
            </a:r>
            <a:r>
              <a:rPr kumimoji="1" lang="zh-CN" altLang="en-US" dirty="0"/>
              <a:t>水平中间对齐，并且让它的上边总是跟图片的底边保持</a:t>
            </a:r>
            <a:r>
              <a:rPr kumimoji="1" lang="en-US" altLang="zh-CN" dirty="0"/>
              <a:t>8</a:t>
            </a:r>
            <a:r>
              <a:rPr kumimoji="1" lang="zh-CN" altLang="en-US" dirty="0"/>
              <a:t>个点。 如果</a:t>
            </a:r>
            <a:r>
              <a:rPr kumimoji="1" lang="en-US" altLang="zh-CN" dirty="0"/>
              <a:t>image</a:t>
            </a:r>
            <a:r>
              <a:rPr kumimoji="1" lang="zh-CN" altLang="en-US" dirty="0"/>
              <a:t>视图的尺寸或位置发生改变，按钮的位置会自动调整</a:t>
            </a:r>
            <a:r>
              <a:rPr kumimoji="1" lang="zh-CN" altLang="en-US" dirty="0" smtClean="0"/>
              <a:t>。</a:t>
            </a:r>
            <a:endParaRPr kumimoji="1" lang="en-US" altLang="zh-CN" dirty="0" smtClean="0"/>
          </a:p>
          <a:p>
            <a:endParaRPr kumimoji="1" lang="zh-CN" altLang="en-US" dirty="0"/>
          </a:p>
          <a:p>
            <a:r>
              <a:rPr kumimoji="1" lang="zh-CN" altLang="en-US" dirty="0"/>
              <a:t>这种基于约束方法的设计让你构建的用户界面可以动态地响应来自内部和外部的改变</a:t>
            </a:r>
            <a:r>
              <a:rPr kumimoji="1" lang="zh-CN" altLang="en-US" dirty="0" smtClean="0"/>
              <a:t>。</a:t>
            </a:r>
            <a:endParaRPr kumimoji="1" lang="en-US" altLang="zh-CN" dirty="0" smtClean="0"/>
          </a:p>
          <a:p>
            <a:endParaRPr kumimoji="1" lang="en-US" altLang="zh-CN" dirty="0"/>
          </a:p>
          <a:p>
            <a:r>
              <a:rPr kumimoji="1" lang="zh-CN" altLang="en-US" dirty="0" smtClean="0"/>
              <a:t>外部变化：例如设备旋转、不同屏幕尺寸、</a:t>
            </a:r>
            <a:r>
              <a:rPr kumimoji="1" lang="en-US" altLang="zh-CN" dirty="0" err="1" smtClean="0"/>
              <a:t>iPad</a:t>
            </a:r>
            <a:r>
              <a:rPr kumimoji="1" lang="zh-CN" altLang="en-US" dirty="0" smtClean="0"/>
              <a:t>拆分视图等等</a:t>
            </a:r>
            <a:endParaRPr kumimoji="1" lang="en-US" altLang="zh-CN" dirty="0" smtClean="0"/>
          </a:p>
          <a:p>
            <a:r>
              <a:rPr kumimoji="1" lang="zh-CN" altLang="en-US" dirty="0" smtClean="0"/>
              <a:t>内部变化：例如视图中的控件尺寸发生变化、应用程序显示的内容发生变化、支持国际化等</a:t>
            </a:r>
            <a:endParaRPr kumimoji="1" lang="zh-CN" altLang="en-US" dirty="0"/>
          </a:p>
        </p:txBody>
      </p:sp>
    </p:spTree>
    <p:extLst>
      <p:ext uri="{BB962C8B-B14F-4D97-AF65-F5344CB8AC3E}">
        <p14:creationId xmlns:p14="http://schemas.microsoft.com/office/powerpoint/2010/main" val="147620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Tree>
    <p:extLst>
      <p:ext uri="{BB962C8B-B14F-4D97-AF65-F5344CB8AC3E}">
        <p14:creationId xmlns:p14="http://schemas.microsoft.com/office/powerpoint/2010/main" val="1476205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Tree>
    <p:extLst>
      <p:ext uri="{BB962C8B-B14F-4D97-AF65-F5344CB8AC3E}">
        <p14:creationId xmlns:p14="http://schemas.microsoft.com/office/powerpoint/2010/main" val="1476205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Tree>
    <p:extLst>
      <p:ext uri="{BB962C8B-B14F-4D97-AF65-F5344CB8AC3E}">
        <p14:creationId xmlns:p14="http://schemas.microsoft.com/office/powerpoint/2010/main" val="147620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Tree>
    <p:extLst>
      <p:ext uri="{BB962C8B-B14F-4D97-AF65-F5344CB8AC3E}">
        <p14:creationId xmlns:p14="http://schemas.microsoft.com/office/powerpoint/2010/main" val="1476205929"/>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对开">
  <a:themeElements>
    <a:clrScheme name="对开">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对开">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对开">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对开.thmx</Template>
  <TotalTime>90</TotalTime>
  <Words>343</Words>
  <Application>Microsoft Macintosh PowerPoint</Application>
  <PresentationFormat>全屏显示(4:3)</PresentationFormat>
  <Paragraphs>33</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对开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大供应</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海洋 张</dc:creator>
  <cp:lastModifiedBy>海洋 张</cp:lastModifiedBy>
  <cp:revision>21</cp:revision>
  <dcterms:created xsi:type="dcterms:W3CDTF">2017-08-22T14:33:27Z</dcterms:created>
  <dcterms:modified xsi:type="dcterms:W3CDTF">2017-08-22T16:08:39Z</dcterms:modified>
</cp:coreProperties>
</file>