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Overlock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Bebas Neue"/>
      <p:regular r:id="rId51"/>
    </p:embeddedFont>
    <p:embeddedFont>
      <p:font typeface="Source Code Pr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Overlock-bold.fntdata"/><Relationship Id="rId43" Type="http://schemas.openxmlformats.org/officeDocument/2006/relationships/font" Target="fonts/Overlock-regular.fntdata"/><Relationship Id="rId46" Type="http://schemas.openxmlformats.org/officeDocument/2006/relationships/font" Target="fonts/Overlock-boldItalic.fntdata"/><Relationship Id="rId45" Type="http://schemas.openxmlformats.org/officeDocument/2006/relationships/font" Target="fonts/Overlock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ebasNeue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SourceCodePro-bold.fntdata"/><Relationship Id="rId52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55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54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608a31cb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e9608a31cb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hasCustomPrompt="1"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SECTION_HEADER 2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3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>
  <p:cSld name="TITLE_AND_TWO_COLUMNS 2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>
  <p:cSld name="TITLE_ONLY 2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 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 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 2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x">
  <p:cSld name="TITLE_AND_BODY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 2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 2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hasCustomPrompt="1"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hyperlink" Target="https://javascript.info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hyperlink" Target="https://code.visualstudio.com" TargetMode="External"/><Relationship Id="rId5" Type="http://schemas.openxmlformats.org/officeDocument/2006/relationships/hyperlink" Target="https://nodejs.org/en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4294967295" type="ctrTitle"/>
          </p:nvPr>
        </p:nvSpPr>
        <p:spPr>
          <a:xfrm>
            <a:off x="1372625" y="1308355"/>
            <a:ext cx="7125601" cy="11472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5200"/>
              <a:buFont typeface="Arial"/>
              <a:buNone/>
            </a:pPr>
            <a:r>
              <a:rPr lang="en-US" sz="52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T</a:t>
            </a:r>
            <a:r>
              <a:rPr i="0" lang="en-US" sz="52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hematic Academy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36"/>
          <p:cNvSpPr txBox="1"/>
          <p:nvPr>
            <p:ph idx="4294967295" type="subTitle"/>
          </p:nvPr>
        </p:nvSpPr>
        <p:spPr>
          <a:xfrm>
            <a:off x="1358374" y="2250925"/>
            <a:ext cx="3553202" cy="51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to Javascript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36"/>
          <p:cNvSpPr txBox="1"/>
          <p:nvPr/>
        </p:nvSpPr>
        <p:spPr>
          <a:xfrm>
            <a:off x="1371299" y="2631925"/>
            <a:ext cx="3553202" cy="51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0" lang="en-US" sz="170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Pertemuan #1: State of Javascript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234" name="Google Shape;234;p45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Constants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5" name="Google Shape;235;p45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236" name="Google Shape;236;p45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5"/>
          <p:cNvSpPr txBox="1"/>
          <p:nvPr/>
        </p:nvSpPr>
        <p:spPr>
          <a:xfrm>
            <a:off x="3501600" y="2360100"/>
            <a:ext cx="2140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myMessage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myMessage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"World"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error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244" name="Google Shape;244;p46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Data Type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246" name="Google Shape;246;p46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6"/>
          <p:cNvSpPr txBox="1"/>
          <p:nvPr/>
        </p:nvSpPr>
        <p:spPr>
          <a:xfrm>
            <a:off x="404449" y="1686727"/>
            <a:ext cx="1437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num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123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12.345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8" name="Google Shape;248;p46"/>
          <p:cNvSpPr txBox="1"/>
          <p:nvPr/>
        </p:nvSpPr>
        <p:spPr>
          <a:xfrm>
            <a:off x="2801812" y="1629577"/>
            <a:ext cx="2883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str2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'Single quote string’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6048845" y="1471351"/>
            <a:ext cx="2502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nameFieldChecked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6055587" y="1787804"/>
            <a:ext cx="2730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isGreater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(isGreater);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1" name="Google Shape;251;p46"/>
          <p:cNvSpPr txBox="1"/>
          <p:nvPr/>
        </p:nvSpPr>
        <p:spPr>
          <a:xfrm>
            <a:off x="2182242" y="3304086"/>
            <a:ext cx="1513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age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4818219" y="3164386"/>
            <a:ext cx="2655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age;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(age);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undefined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p46"/>
          <p:cNvSpPr txBox="1"/>
          <p:nvPr/>
        </p:nvSpPr>
        <p:spPr>
          <a:xfrm>
            <a:off x="497750" y="2338399"/>
            <a:ext cx="649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number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3547778" y="2338400"/>
            <a:ext cx="49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string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5" name="Google Shape;255;p46"/>
          <p:cNvSpPr txBox="1"/>
          <p:nvPr/>
        </p:nvSpPr>
        <p:spPr>
          <a:xfrm>
            <a:off x="6962804" y="2338399"/>
            <a:ext cx="67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boolean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6" name="Google Shape;256;p46"/>
          <p:cNvSpPr txBox="1"/>
          <p:nvPr/>
        </p:nvSpPr>
        <p:spPr>
          <a:xfrm>
            <a:off x="2568954" y="3776825"/>
            <a:ext cx="31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null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5388774" y="3776825"/>
            <a:ext cx="84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undefined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264" name="Google Shape;264;p47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Comparison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5" name="Google Shape;265;p47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7"/>
          <p:cNvSpPr txBox="1"/>
          <p:nvPr/>
        </p:nvSpPr>
        <p:spPr>
          <a:xfrm>
            <a:off x="972759" y="1846228"/>
            <a:ext cx="2730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5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59999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false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59999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8" name="Google Shape;268;p47"/>
          <p:cNvSpPr txBox="1"/>
          <p:nvPr/>
        </p:nvSpPr>
        <p:spPr>
          <a:xfrm>
            <a:off x="4587172" y="1789078"/>
            <a:ext cx="311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5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'Z'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59999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'Glow'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'Glee'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59999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'Bee'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'Be'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//true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9" name="Google Shape;269;p47"/>
          <p:cNvSpPr txBox="1"/>
          <p:nvPr/>
        </p:nvSpPr>
        <p:spPr>
          <a:xfrm>
            <a:off x="155919" y="3399376"/>
            <a:ext cx="5013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5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'2'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true, string '2' menjadi number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59999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'01'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true, string '01' menjadi number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5611205" y="3399376"/>
            <a:ext cx="2807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5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59999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277" name="Google Shape;277;p48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Strict Equality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8" name="Google Shape;278;p48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279" name="Google Shape;279;p48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8"/>
          <p:cNvSpPr txBox="1"/>
          <p:nvPr/>
        </p:nvSpPr>
        <p:spPr>
          <a:xfrm>
            <a:off x="2200050" y="2129000"/>
            <a:ext cx="4743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false, karena tipe datanya berbeda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287" name="Google Shape;287;p49"/>
          <p:cNvSpPr txBox="1"/>
          <p:nvPr/>
        </p:nvSpPr>
        <p:spPr>
          <a:xfrm>
            <a:off x="487794" y="2239024"/>
            <a:ext cx="893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F3570"/>
                </a:solidFill>
                <a:latin typeface="Roboto"/>
                <a:ea typeface="Roboto"/>
                <a:cs typeface="Roboto"/>
                <a:sym typeface="Roboto"/>
              </a:rPr>
              <a:t>Conditional Statement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49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289" name="Google Shape;289;p49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296" name="Google Shape;296;p50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If Statement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7" name="Google Shape;297;p50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298" name="Google Shape;298;p50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0"/>
          <p:cNvSpPr txBox="1"/>
          <p:nvPr/>
        </p:nvSpPr>
        <p:spPr>
          <a:xfrm>
            <a:off x="3175050" y="2068863"/>
            <a:ext cx="2793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(year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2015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"You are right!"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"It is the year 2015"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306" name="Google Shape;306;p51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Else Statement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7" name="Google Shape;307;p51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308" name="Google Shape;308;p51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1"/>
          <p:cNvSpPr txBox="1"/>
          <p:nvPr/>
        </p:nvSpPr>
        <p:spPr>
          <a:xfrm>
            <a:off x="1506601" y="1651000"/>
            <a:ext cx="61308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year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2015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(year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2015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"You are right!"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"You are so wrong"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akan dieksekusi ketika variable year != 2015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316" name="Google Shape;316;p52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Else If Statement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7" name="Google Shape;317;p52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318" name="Google Shape;318;p52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2"/>
          <p:cNvSpPr txBox="1"/>
          <p:nvPr/>
        </p:nvSpPr>
        <p:spPr>
          <a:xfrm>
            <a:off x="1246350" y="1775225"/>
            <a:ext cx="66513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(year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2015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"Too early"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akan dieksekusi ketika year &lt; 2015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if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(year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2015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"Too late"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akan dieksekusi ketika year &gt; 2015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"Exactly!"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akan dieksekusi ketika year tidak memenuhi 2 kondisi diatas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326" name="Google Shape;326;p53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Conditional Operator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328" name="Google Shape;328;p53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3"/>
          <p:cNvSpPr txBox="1"/>
          <p:nvPr/>
        </p:nvSpPr>
        <p:spPr>
          <a:xfrm>
            <a:off x="2851950" y="2070100"/>
            <a:ext cx="344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age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accessAllowed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(age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: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(accessAllowed);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4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336" name="Google Shape;336;p54"/>
          <p:cNvSpPr txBox="1"/>
          <p:nvPr/>
        </p:nvSpPr>
        <p:spPr>
          <a:xfrm>
            <a:off x="487794" y="2239024"/>
            <a:ext cx="893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F3570"/>
                </a:solidFill>
                <a:latin typeface="Roboto"/>
                <a:ea typeface="Roboto"/>
                <a:cs typeface="Roboto"/>
                <a:sym typeface="Roboto"/>
              </a:rPr>
              <a:t>Logical Operator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54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338" name="Google Shape;338;p54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/>
        </p:nvSpPr>
        <p:spPr>
          <a:xfrm>
            <a:off x="171652" y="598775"/>
            <a:ext cx="22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Profil Pengajar</a:t>
            </a:r>
            <a:endParaRPr sz="252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8" name="Google Shape;148;p3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7"/>
          <p:cNvSpPr txBox="1"/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0" name="Google Shape;150;p37"/>
          <p:cNvPicPr preferRelativeResize="0"/>
          <p:nvPr/>
        </p:nvPicPr>
        <p:blipFill rotWithShape="1">
          <a:blip r:embed="rId3">
            <a:alphaModFix/>
          </a:blip>
          <a:srcRect b="0" l="3933" r="3942" t="0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7"/>
          <p:cNvSpPr txBox="1"/>
          <p:nvPr/>
        </p:nvSpPr>
        <p:spPr>
          <a:xfrm>
            <a:off x="633500" y="17318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7"/>
          <p:cNvSpPr txBox="1"/>
          <p:nvPr/>
        </p:nvSpPr>
        <p:spPr>
          <a:xfrm>
            <a:off x="2138525" y="800125"/>
            <a:ext cx="5479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Jabatan Akademik </a:t>
            </a:r>
            <a:endParaRPr b="1" i="0" sz="10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Latar belakang Pendidikan Pengajar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b="1" lang="en-US" sz="135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Hacktiv8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Riwayat Pekerjaan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b="1" lang="en-US" sz="135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Bizzy 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3" name="Google Shape;153;p37"/>
          <p:cNvSpPr txBox="1"/>
          <p:nvPr/>
        </p:nvSpPr>
        <p:spPr>
          <a:xfrm>
            <a:off x="197750" y="3145100"/>
            <a:ext cx="5479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Contact Pengajar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Ponsel : </a:t>
            </a:r>
            <a:r>
              <a:rPr b="1" lang="en-US" sz="135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081310338777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Email   : </a:t>
            </a:r>
            <a:r>
              <a:rPr b="1" lang="en-US" sz="135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wahyuendysantoso@gmail.com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54" name="Google Shape;1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25" y="968063"/>
            <a:ext cx="1686900" cy="21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345" name="Google Shape;345;p55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OR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347" name="Google Shape;347;p55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5"/>
          <p:cNvSpPr txBox="1"/>
          <p:nvPr/>
        </p:nvSpPr>
        <p:spPr>
          <a:xfrm>
            <a:off x="3164401" y="1579975"/>
            <a:ext cx="28152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||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||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||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||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false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9" name="Google Shape;349;p55"/>
          <p:cNvSpPr txBox="1"/>
          <p:nvPr/>
        </p:nvSpPr>
        <p:spPr>
          <a:xfrm>
            <a:off x="3141899" y="3054600"/>
            <a:ext cx="28602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hour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(hour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||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hour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"The office is closed"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6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356" name="Google Shape;356;p56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AND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57" name="Google Shape;357;p56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358" name="Google Shape;358;p56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6"/>
          <p:cNvSpPr txBox="1"/>
          <p:nvPr/>
        </p:nvSpPr>
        <p:spPr>
          <a:xfrm>
            <a:off x="2978249" y="3054600"/>
            <a:ext cx="3187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hour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isWeekday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(hour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 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hour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 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isWeekday)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"The office is open"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0" name="Google Shape;360;p56"/>
          <p:cNvSpPr txBox="1"/>
          <p:nvPr/>
        </p:nvSpPr>
        <p:spPr>
          <a:xfrm>
            <a:off x="3157350" y="1478788"/>
            <a:ext cx="28293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false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false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false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7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367" name="Google Shape;367;p57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NOT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68" name="Google Shape;368;p57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369" name="Google Shape;369;p57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7"/>
          <p:cNvSpPr txBox="1"/>
          <p:nvPr/>
        </p:nvSpPr>
        <p:spPr>
          <a:xfrm>
            <a:off x="3405749" y="1930400"/>
            <a:ext cx="23325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hour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isMidday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hour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(isMidday);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isMidday);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//false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8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377" name="Google Shape;377;p58"/>
          <p:cNvSpPr txBox="1"/>
          <p:nvPr/>
        </p:nvSpPr>
        <p:spPr>
          <a:xfrm>
            <a:off x="487794" y="2239024"/>
            <a:ext cx="893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F3570"/>
                </a:solidFill>
                <a:latin typeface="Roboto"/>
                <a:ea typeface="Roboto"/>
                <a:cs typeface="Roboto"/>
                <a:sym typeface="Roboto"/>
              </a:rPr>
              <a:t>Loop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58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379" name="Google Shape;379;p58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9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386" name="Google Shape;386;p59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While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87" name="Google Shape;387;p59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388" name="Google Shape;388;p59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9"/>
          <p:cNvSpPr txBox="1"/>
          <p:nvPr/>
        </p:nvSpPr>
        <p:spPr>
          <a:xfrm>
            <a:off x="2449801" y="1934163"/>
            <a:ext cx="4244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(i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akan menampilkan 0, kemudian 1, dan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0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396" name="Google Shape;396;p60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Do While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97" name="Google Shape;397;p60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398" name="Google Shape;398;p60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3922801" y="1811900"/>
            <a:ext cx="1298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(i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/>
          <p:nvPr/>
        </p:nvSpPr>
        <p:spPr>
          <a:xfrm>
            <a:off x="5370686" y="2209799"/>
            <a:ext cx="272303" cy="194701"/>
          </a:xfrm>
          <a:prstGeom prst="rect">
            <a:avLst/>
          </a:prstGeom>
          <a:solidFill>
            <a:srgbClr val="4AFF48">
              <a:alpha val="6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1"/>
          <p:cNvSpPr/>
          <p:nvPr/>
        </p:nvSpPr>
        <p:spPr>
          <a:xfrm>
            <a:off x="4817553" y="2209799"/>
            <a:ext cx="501571" cy="194701"/>
          </a:xfrm>
          <a:prstGeom prst="rect">
            <a:avLst/>
          </a:prstGeom>
          <a:solidFill>
            <a:srgbClr val="CEC936">
              <a:alpha val="6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1"/>
          <p:cNvSpPr/>
          <p:nvPr/>
        </p:nvSpPr>
        <p:spPr>
          <a:xfrm>
            <a:off x="4010745" y="2209799"/>
            <a:ext cx="755246" cy="194701"/>
          </a:xfrm>
          <a:prstGeom prst="rect">
            <a:avLst/>
          </a:prstGeom>
          <a:solidFill>
            <a:srgbClr val="DE4F00">
              <a:alpha val="6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1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409" name="Google Shape;409;p61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For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10" name="Google Shape;410;p61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411" name="Google Shape;411;p61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1"/>
          <p:cNvSpPr txBox="1"/>
          <p:nvPr/>
        </p:nvSpPr>
        <p:spPr>
          <a:xfrm>
            <a:off x="3282591" y="2209800"/>
            <a:ext cx="257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5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59999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59999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13" name="Google Shape;413;p61"/>
          <p:cNvCxnSpPr/>
          <p:nvPr/>
        </p:nvCxnSpPr>
        <p:spPr>
          <a:xfrm>
            <a:off x="4388367" y="1431840"/>
            <a:ext cx="1" cy="72390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61"/>
          <p:cNvSpPr txBox="1"/>
          <p:nvPr/>
        </p:nvSpPr>
        <p:spPr>
          <a:xfrm>
            <a:off x="4183950" y="1149175"/>
            <a:ext cx="47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begin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415" name="Google Shape;415;p61"/>
          <p:cNvCxnSpPr/>
          <p:nvPr/>
        </p:nvCxnSpPr>
        <p:spPr>
          <a:xfrm flipH="1" rot="10800000">
            <a:off x="5068338" y="2472631"/>
            <a:ext cx="1" cy="62536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6" name="Google Shape;416;p61"/>
          <p:cNvSpPr txBox="1"/>
          <p:nvPr/>
        </p:nvSpPr>
        <p:spPr>
          <a:xfrm>
            <a:off x="4719798" y="3166125"/>
            <a:ext cx="82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condition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417" name="Google Shape;417;p61"/>
          <p:cNvCxnSpPr/>
          <p:nvPr/>
        </p:nvCxnSpPr>
        <p:spPr>
          <a:xfrm>
            <a:off x="5506837" y="1633848"/>
            <a:ext cx="1" cy="52189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8" name="Google Shape;418;p61"/>
          <p:cNvSpPr txBox="1"/>
          <p:nvPr/>
        </p:nvSpPr>
        <p:spPr>
          <a:xfrm>
            <a:off x="5345102" y="1351200"/>
            <a:ext cx="391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step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2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425" name="Google Shape;425;p62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Switch Statement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26" name="Google Shape;426;p62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427" name="Google Shape;427;p62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2"/>
          <p:cNvSpPr txBox="1"/>
          <p:nvPr/>
        </p:nvSpPr>
        <p:spPr>
          <a:xfrm>
            <a:off x="2915549" y="911600"/>
            <a:ext cx="33129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switch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"Too small"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"Exactly"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 5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"Too big"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default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"I don't know such values"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3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435" name="Google Shape;435;p63"/>
          <p:cNvSpPr txBox="1"/>
          <p:nvPr/>
        </p:nvSpPr>
        <p:spPr>
          <a:xfrm>
            <a:off x="487794" y="2239024"/>
            <a:ext cx="893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F3570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63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437" name="Google Shape;437;p63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4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444" name="Google Shape;444;p64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Function Declaration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446" name="Google Shape;446;p64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4"/>
          <p:cNvSpPr txBox="1"/>
          <p:nvPr/>
        </p:nvSpPr>
        <p:spPr>
          <a:xfrm>
            <a:off x="3318149" y="1804825"/>
            <a:ext cx="2507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 everyone!"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161" name="Google Shape;161;p38"/>
          <p:cNvSpPr txBox="1"/>
          <p:nvPr/>
        </p:nvSpPr>
        <p:spPr>
          <a:xfrm>
            <a:off x="127749" y="479024"/>
            <a:ext cx="5479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Learning Objective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2" name="Google Shape;162;p38"/>
          <p:cNvSpPr txBox="1"/>
          <p:nvPr/>
        </p:nvSpPr>
        <p:spPr>
          <a:xfrm>
            <a:off x="81650" y="871425"/>
            <a:ext cx="8803800" cy="28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In this course you will: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1270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A. Understand the basics of programming using the Javascript programming language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1270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B. Understand the algorithm and data structure in the Javascript programming language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3" name="Google Shape;163;p38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35;p28" id="164" name="Google Shape;164;p38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2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5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454" name="Google Shape;454;p65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Local Variable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55" name="Google Shape;455;p65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456" name="Google Shape;456;p65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5"/>
          <p:cNvSpPr txBox="1"/>
          <p:nvPr/>
        </p:nvSpPr>
        <p:spPr>
          <a:xfrm>
            <a:off x="1804951" y="1799463"/>
            <a:ext cx="55341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message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"Hello, I'm Javascript!"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variable lokal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(message);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Hello, I'm Javascript!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(message);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Error! Variable hanya tersedia di dalam function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6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464" name="Google Shape;464;p66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Outside Variable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65" name="Google Shape;465;p66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466" name="Google Shape;466;p66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6"/>
          <p:cNvSpPr txBox="1"/>
          <p:nvPr/>
        </p:nvSpPr>
        <p:spPr>
          <a:xfrm>
            <a:off x="3153750" y="1716650"/>
            <a:ext cx="28365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userName =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"John"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message =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"Hello, 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userName;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(message);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Hello, John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7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474" name="Google Shape;474;p67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Parameter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75" name="Google Shape;475;p67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476" name="Google Shape;476;p67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7"/>
          <p:cNvSpPr txBox="1"/>
          <p:nvPr/>
        </p:nvSpPr>
        <p:spPr>
          <a:xfrm>
            <a:off x="2343300" y="1797750"/>
            <a:ext cx="4457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(from, text) {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parameter: from, text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(from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': 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text);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"Mike"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"Hello!"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Mike: Hello!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"Mike"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"What's up?"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Mike: What's up?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8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484" name="Google Shape;484;p68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Default Parameter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85" name="Google Shape;485;p68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486" name="Google Shape;486;p68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8"/>
          <p:cNvSpPr txBox="1"/>
          <p:nvPr/>
        </p:nvSpPr>
        <p:spPr>
          <a:xfrm>
            <a:off x="2837850" y="1937450"/>
            <a:ext cx="34683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(from, text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"no text"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(from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': '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text);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showMessage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000" u="none" cap="none" strike="noStrike">
                <a:solidFill>
                  <a:srgbClr val="DE4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"Ann"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Ann: no text</a:t>
            </a:r>
            <a:endParaRPr i="0" sz="1400" u="none" cap="none" strike="noStrike">
              <a:solidFill>
                <a:srgbClr val="92929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9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494" name="Google Shape;494;p69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Return Value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95" name="Google Shape;495;p69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496" name="Google Shape;496;p69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9"/>
          <p:cNvSpPr txBox="1"/>
          <p:nvPr/>
        </p:nvSpPr>
        <p:spPr>
          <a:xfrm>
            <a:off x="3590402" y="1934163"/>
            <a:ext cx="1963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(a, b)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result </a:t>
            </a:r>
            <a:r>
              <a:rPr i="0" lang="en-US" sz="1000" u="none" cap="none" strike="noStrike">
                <a:solidFill>
                  <a:srgbClr val="A51C5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(1,2);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(result); </a:t>
            </a:r>
            <a:r>
              <a:rPr i="0" lang="en-US" sz="1000" u="none" cap="none" strike="noStrike"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0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504" name="Google Shape;504;p70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Referensi 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05" name="Google Shape;505;p70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57;p30" id="506" name="Google Shape;506;p70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2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0"/>
          <p:cNvSpPr txBox="1"/>
          <p:nvPr/>
        </p:nvSpPr>
        <p:spPr>
          <a:xfrm>
            <a:off x="81650" y="871425"/>
            <a:ext cx="88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Intro to Javascript: </a:t>
            </a:r>
            <a:r>
              <a:rPr i="0" lang="en-US" sz="1400" u="sng" cap="none" strike="noStrike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4"/>
              </a:rPr>
              <a:t>https://javascript.info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1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514" name="Google Shape;514;p71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Tools / Lab Online 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15" name="Google Shape;515;p71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68;p31" id="516" name="Google Shape;516;p71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2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1"/>
          <p:cNvSpPr txBox="1"/>
          <p:nvPr/>
        </p:nvSpPr>
        <p:spPr>
          <a:xfrm>
            <a:off x="81650" y="871425"/>
            <a:ext cx="880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187157" lvl="0" marL="18715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Visual Studio Code (</a:t>
            </a:r>
            <a:r>
              <a:rPr i="0" lang="en-US" sz="1400" u="sng" cap="none" strike="noStrike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4"/>
              </a:rPr>
              <a:t>https://code.visualstudio.com</a:t>
            </a: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)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187157" lvl="0" marL="18715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Node JS (</a:t>
            </a:r>
            <a:r>
              <a:rPr i="0" lang="en-US" sz="1400" u="sng" cap="none" strike="noStrike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5"/>
              </a:rPr>
              <a:t>https://nodejs.org/en/</a:t>
            </a: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)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3570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 txBox="1"/>
          <p:nvPr>
            <p:ph type="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descr="Google Shape;207;p35" id="523" name="Google Shape;52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425" y="2616974"/>
            <a:ext cx="5938276" cy="121010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72"/>
          <p:cNvSpPr txBox="1"/>
          <p:nvPr>
            <p:ph idx="1" type="body"/>
          </p:nvPr>
        </p:nvSpPr>
        <p:spPr>
          <a:xfrm>
            <a:off x="3405999" y="1582624"/>
            <a:ext cx="3120301" cy="681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9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171" name="Google Shape;171;p39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What is Javascript?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2" name="Google Shape;172;p39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173" name="Google Shape;173;p39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2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Google Shape;17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13" y="1622857"/>
            <a:ext cx="4058130" cy="228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9"/>
          <p:cNvSpPr txBox="1"/>
          <p:nvPr/>
        </p:nvSpPr>
        <p:spPr>
          <a:xfrm>
            <a:off x="1772726" y="4137575"/>
            <a:ext cx="139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Before Javascript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descr="Image" id="176" name="Google Shape;17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1421" y="1597038"/>
            <a:ext cx="3949465" cy="2282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9"/>
          <p:cNvSpPr txBox="1"/>
          <p:nvPr/>
        </p:nvSpPr>
        <p:spPr>
          <a:xfrm>
            <a:off x="6389987" y="4033975"/>
            <a:ext cx="12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After Javascript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0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184" name="Google Shape;184;p40"/>
          <p:cNvSpPr txBox="1"/>
          <p:nvPr/>
        </p:nvSpPr>
        <p:spPr>
          <a:xfrm>
            <a:off x="487794" y="2239024"/>
            <a:ext cx="893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F3570"/>
                </a:solidFill>
                <a:latin typeface="Roboto"/>
                <a:ea typeface="Roboto"/>
                <a:cs typeface="Roboto"/>
                <a:sym typeface="Roboto"/>
              </a:rPr>
              <a:t>Basics of Javascript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40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186" name="Google Shape;186;p40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1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193" name="Google Shape;193;p41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Statement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195" name="Google Shape;195;p41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1"/>
          <p:cNvSpPr txBox="1"/>
          <p:nvPr/>
        </p:nvSpPr>
        <p:spPr>
          <a:xfrm>
            <a:off x="3258646" y="2279649"/>
            <a:ext cx="26268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333" u="none" cap="none" strike="noStrike">
                <a:solidFill>
                  <a:srgbClr val="0086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333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333" u="none" cap="none" strike="noStrike">
                <a:solidFill>
                  <a:srgbClr val="DE4E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"Hello"</a:t>
            </a:r>
            <a:r>
              <a:rPr i="0" lang="en-US" sz="1333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333" u="none" cap="none" strike="noStrike">
                <a:solidFill>
                  <a:srgbClr val="0086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333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333" u="none" cap="none" strike="noStrike">
                <a:solidFill>
                  <a:srgbClr val="DE4E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"World"</a:t>
            </a:r>
            <a:r>
              <a:rPr i="0" lang="en-US" sz="1333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i="0" sz="1200" u="none" cap="none" strike="noStrike">
              <a:solidFill>
                <a:srgbClr val="0F357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2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203" name="Google Shape;203;p42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Comment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4" name="Google Shape;204;p42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205" name="Google Shape;205;p42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2"/>
          <p:cNvSpPr txBox="1"/>
          <p:nvPr/>
        </p:nvSpPr>
        <p:spPr>
          <a:xfrm>
            <a:off x="1175557" y="1036375"/>
            <a:ext cx="67929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91919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Semua yang ada di baris ini adalah comment</a:t>
            </a:r>
            <a:endParaRPr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333" u="none" cap="none" strike="noStrike">
                <a:solidFill>
                  <a:srgbClr val="0086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333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333" u="none" cap="none" strike="noStrike">
                <a:solidFill>
                  <a:srgbClr val="DE4E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“Hello”</a:t>
            </a:r>
            <a:r>
              <a:rPr i="0" lang="en-US" sz="1333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i="0" sz="1200" u="none" cap="none" strike="noStrike">
              <a:solidFill>
                <a:srgbClr val="0F357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2424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333" u="none" cap="none" strike="noStrike">
                <a:solidFill>
                  <a:srgbClr val="0086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333" u="none" cap="none" strike="noStrike">
                <a:solidFill>
                  <a:srgbClr val="2424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333" u="none" cap="none" strike="noStrike">
                <a:solidFill>
                  <a:srgbClr val="DE4E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"World"</a:t>
            </a:r>
            <a:r>
              <a:rPr i="0" lang="en-US" sz="1333" u="none" cap="none" strike="noStrike">
                <a:solidFill>
                  <a:srgbClr val="2424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i="0" lang="en-US" sz="1333" u="none" cap="none" strike="noStrike">
                <a:solidFill>
                  <a:srgbClr val="91919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Comment ini dimulai setelah statement</a:t>
            </a:r>
            <a:endParaRPr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2309051" y="2890700"/>
            <a:ext cx="45729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91919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Semua yang berada di antara ini</a:t>
            </a:r>
            <a:r>
              <a:rPr i="0" lang="en-US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91919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merupakan comment yang tidak akan dieksekusi</a:t>
            </a:r>
            <a:endParaRPr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91919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oleh komputer */</a:t>
            </a:r>
            <a:endParaRPr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2424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333" u="none" cap="none" strike="noStrike">
                <a:solidFill>
                  <a:srgbClr val="0086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333" u="none" cap="none" strike="noStrike">
                <a:solidFill>
                  <a:srgbClr val="2424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0" lang="en-US" sz="1333" u="none" cap="none" strike="noStrike">
                <a:solidFill>
                  <a:srgbClr val="DE4E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“Hello World”</a:t>
            </a:r>
            <a:r>
              <a:rPr i="0" lang="en-US" sz="1333" u="none" cap="none" strike="noStrike">
                <a:solidFill>
                  <a:srgbClr val="2424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3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214" name="Google Shape;214;p43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Variable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5" name="Google Shape;215;p43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216" name="Google Shape;216;p43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3"/>
          <p:cNvSpPr txBox="1"/>
          <p:nvPr/>
        </p:nvSpPr>
        <p:spPr>
          <a:xfrm>
            <a:off x="3400352" y="2266950"/>
            <a:ext cx="23433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0086B2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0086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i="0" lang="en-US" sz="1333" u="none" cap="none" strike="noStrike">
                <a:solidFill>
                  <a:srgbClr val="2424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message = </a:t>
            </a:r>
            <a:r>
              <a:rPr i="0" lang="en-US" sz="1333" u="none" cap="none" strike="noStrike">
                <a:solidFill>
                  <a:srgbClr val="DE4E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“Hello”</a:t>
            </a:r>
            <a:r>
              <a:rPr i="0" lang="en-US" sz="1333" u="none" cap="none" strike="noStrike">
                <a:solidFill>
                  <a:srgbClr val="2424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i="0" sz="1400" u="none" cap="none" strike="noStrike">
              <a:solidFill>
                <a:srgbClr val="24242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24006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33"/>
              <a:buFont typeface="Arial"/>
              <a:buNone/>
            </a:pPr>
            <a:r>
              <a:rPr i="0" lang="en-US" sz="1333" u="none" cap="none" strike="noStrike">
                <a:solidFill>
                  <a:srgbClr val="2424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</a:t>
            </a:r>
            <a:r>
              <a:rPr i="0" lang="en-US" sz="1333" u="none" cap="none" strike="noStrike">
                <a:solidFill>
                  <a:srgbClr val="0086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i="0" lang="en-US" sz="1333" u="none" cap="none" strike="noStrike">
                <a:solidFill>
                  <a:srgbClr val="2424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(message);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-32226" y="4787424"/>
            <a:ext cx="3735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2021</a:t>
            </a:r>
            <a:endParaRPr/>
          </a:p>
        </p:txBody>
      </p:sp>
      <p:sp>
        <p:nvSpPr>
          <p:cNvPr id="224" name="Google Shape;224;p44"/>
          <p:cNvSpPr txBox="1"/>
          <p:nvPr/>
        </p:nvSpPr>
        <p:spPr>
          <a:xfrm>
            <a:off x="127749" y="479024"/>
            <a:ext cx="893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Variable Naming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7752399" y="4864000"/>
            <a:ext cx="1398901" cy="19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4AD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F4AD"/>
                </a:solidFill>
                <a:latin typeface="Arial"/>
                <a:ea typeface="Arial"/>
                <a:cs typeface="Arial"/>
                <a:sym typeface="Arial"/>
              </a:rPr>
              <a:t>#Jadi</a:t>
            </a:r>
            <a:r>
              <a:rPr b="0" i="0" lang="en-US" sz="6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jagoandigital</a:t>
            </a:r>
            <a:endParaRPr/>
          </a:p>
        </p:txBody>
      </p:sp>
      <p:pic>
        <p:nvPicPr>
          <p:cNvPr descr="Google Shape;124;p27" id="226" name="Google Shape;226;p44"/>
          <p:cNvPicPr preferRelativeResize="0"/>
          <p:nvPr/>
        </p:nvPicPr>
        <p:blipFill rotWithShape="1">
          <a:blip r:embed="rId3">
            <a:alphaModFix/>
          </a:blip>
          <a:srcRect b="0" l="3932" r="3942" t="0"/>
          <a:stretch/>
        </p:blipFill>
        <p:spPr>
          <a:xfrm>
            <a:off x="7597701" y="-304800"/>
            <a:ext cx="1686901" cy="91737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4"/>
          <p:cNvSpPr txBox="1"/>
          <p:nvPr/>
        </p:nvSpPr>
        <p:spPr>
          <a:xfrm>
            <a:off x="4080000" y="2360100"/>
            <a:ext cx="98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userName;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87B2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87B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i="0" lang="en-US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test123;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F3570"/>
      </a:dk1>
      <a:lt1>
        <a:srgbClr val="706A61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