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1"/>
  </p:notesMasterIdLst>
  <p:sldIdLst>
    <p:sldId id="300" r:id="rId3"/>
    <p:sldId id="323" r:id="rId4"/>
    <p:sldId id="302" r:id="rId5"/>
    <p:sldId id="259" r:id="rId6"/>
    <p:sldId id="303" r:id="rId7"/>
    <p:sldId id="316" r:id="rId8"/>
    <p:sldId id="319" r:id="rId9"/>
    <p:sldId id="331" r:id="rId10"/>
    <p:sldId id="333" r:id="rId11"/>
    <p:sldId id="334" r:id="rId12"/>
    <p:sldId id="335" r:id="rId13"/>
    <p:sldId id="336" r:id="rId14"/>
    <p:sldId id="337" r:id="rId15"/>
    <p:sldId id="338" r:id="rId16"/>
    <p:sldId id="339" r:id="rId17"/>
    <p:sldId id="340" r:id="rId18"/>
    <p:sldId id="341" r:id="rId19"/>
    <p:sldId id="3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6444" autoAdjust="0"/>
  </p:normalViewPr>
  <p:slideViewPr>
    <p:cSldViewPr snapToGrid="0">
      <p:cViewPr varScale="1">
        <p:scale>
          <a:sx n="68" d="100"/>
          <a:sy n="68" d="100"/>
        </p:scale>
        <p:origin x="1464" y="78"/>
      </p:cViewPr>
      <p:guideLst/>
    </p:cSldViewPr>
  </p:slideViewPr>
  <p:notesTextViewPr>
    <p:cViewPr>
      <p:scale>
        <a:sx n="1" d="1"/>
        <a:sy n="1" d="1"/>
      </p:scale>
      <p:origin x="0" y="0"/>
    </p:cViewPr>
  </p:notesTextViewPr>
  <p:sorterViewPr>
    <p:cViewPr varScale="1">
      <p:scale>
        <a:sx n="100" d="100"/>
        <a:sy n="100" d="100"/>
      </p:scale>
      <p:origin x="0" y="-413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implement high availability for the orders database to guard against regional data center outages?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Active Geo-Replication to up to four other databases on different servers in different regions.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Provision the Azure Storage Account with RA-GRS redundancy (matching the regions used by SQL DB).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Deploy copies of the App Services and Cloud Services to the backup regions.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When using auto-failover groups (in-preview) to manage database recovery and any outage that impacts one or several of the databases in the group results in automatic failover.</a:t>
            </a: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long would a failover take and how much data could be lost, in terms of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amount of time a failover takes is the Recovery Time Objective (RTO) </a:t>
            </a:r>
            <a:br>
              <a:rPr lang="en-US" sz="1200" b="0" i="0" dirty="0"/>
            </a:br>
            <a:r>
              <a:rPr lang="en-US" sz="1200" b="0" i="0" dirty="0"/>
              <a:t>The amount of data loss that might transpire due to any replication latency is the Recovery Point Objective (RPO).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SQL Database on the Premium tier, the RTO is less than 30 seconds and the RPO is less than 5 seconds.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Azure Storage, the RTO is about 24 hours and the RPO is typically less than 15 minutes (though this has no explicit SLA).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Given the potentially long RTO and RPO for Azure Storage, Contoso should consider using RA-GRS storage and when a failover happens use the RA-GRS for read and a separate storage account for the writing of new files.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80717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40632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512960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89473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007137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63812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666814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3/11/2019 5:53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Contoso Sports League Association (CSLA) is one of the largest sports franchises. </a:t>
            </a: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run a highly successful e-commerce website that sells merchandise to their legions of sports fans.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This website is built using ASP.NET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Currently hosted in a co-lo.</a:t>
            </a: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also have a backend website that supports their call center. Call center employees use this admin website to view customer orders. </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accept payment by credit card, and owing to their high annual volume (in the tens of millions, processing about 50K per day) of transactions, need to ensure that they are PCI DSS Level 1 compliant. </a:t>
            </a: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Their website hosts the shopping cart and checkout process</a:t>
            </a: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defer the credit card authorization and capture responsibilities of the credit card processing to a third-party payment gateway.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This payment gateway provides a web API that is invoked over TLS from Contoso server side logic.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call includes the credit card holder data (name, number, etc.) and returns a status indicating a success or failure in authorizing and capturing payment against the credit card. </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Manage their server infrastructure, which is becoming a real challenge. Contoso is interested in understanding more about PaaS solutions. </a:t>
            </a:r>
          </a:p>
          <a:p>
            <a:pPr marL="171450" indent="-171450">
              <a:buFont typeface="Arial" panose="020B0604020202020204" pitchFamily="34" charset="0"/>
              <a:buChar char="•"/>
            </a:pPr>
            <a:r>
              <a:rPr lang="en-US" dirty="0"/>
              <a:t>Maintain existing PCI compliance.</a:t>
            </a:r>
          </a:p>
          <a:p>
            <a:pPr marL="171450" indent="-171450">
              <a:buFont typeface="Arial" panose="020B0604020202020204" pitchFamily="34" charset="0"/>
              <a:buChar char="•"/>
            </a:pPr>
            <a:r>
              <a:rPr lang="en-US" dirty="0"/>
              <a:t>Assure data privacy and protection across all aspects of the system; in transit and at rest.</a:t>
            </a:r>
          </a:p>
          <a:p>
            <a:pPr marL="171450" indent="-171450">
              <a:buFont typeface="Arial" panose="020B0604020202020204" pitchFamily="34" charset="0"/>
              <a:buChar char="•"/>
            </a:pPr>
            <a:r>
              <a:rPr lang="en-US" dirty="0"/>
              <a:t>Make architectural decisions that help to minimize engineering around infrastructure in favor of those that deliver core business value.</a:t>
            </a:r>
          </a:p>
          <a:p>
            <a:pPr marL="171450" indent="-171450">
              <a:buFont typeface="Arial" panose="020B0604020202020204" pitchFamily="34" charset="0"/>
              <a:buChar char="•"/>
            </a:pPr>
            <a:r>
              <a:rPr lang="en-US" dirty="0"/>
              <a:t>Ensure that they retain their core functionality, even if the way it is accomplished under the covers might change.</a:t>
            </a:r>
          </a:p>
          <a:p>
            <a:pPr marL="171450" indent="-171450">
              <a:buFont typeface="Arial" panose="020B0604020202020204" pitchFamily="34" charset="0"/>
              <a:buChar char="•"/>
            </a:pPr>
            <a:r>
              <a:rPr lang="en-US" dirty="0"/>
              <a:t>Provide a better solution for the management of usernames and passwords.</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Web Apps hosting the e-commerce and call center websites,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API Apps hosting web services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Logic Apps hosting integration with SMS</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Traffic Manager is used for routing to the appropriate region for high availability</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Web and API Apps can be hosted within an Internal Load Balanced (ILB) App Service Environment (ASE) that enables them to take advantage of Network Security Groups to lock down inbound and outbound communication to the App Services it hosts</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Web Application Firewall (WAF) provided by an Azure App Gateway is hosted in its own subnet and NSGs. Internet traffic flows through the WAF to the e-commerce website that’s hosted within the ASE, which only allows inbound traffic from the WAF.</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When customers visit the website, they are presented featured products on offer whose data comes from the Offers Service REST API hosted within an API App.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Orders come in from customers via the publicly accessible endpoint of the e-commerce website.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Credit card is validated as a part of the checkout process by making a call to a third-party payment gateway.</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Once authorized and payment is captured, the order data is stored in the orders database on SQL DB and the inventory lookup message is sent to the Inventory Lookup queue.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is used for creating the PDF receipts for customer purchases.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Customers are notified via SMS as their order is processed, via a process running in a Logic App that integrates the SQL DB with a third-party solution for sending SMS text messages.</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Inventory lookup requests are queued from the e-commerce website to the queue in Azure Storage queues. The on-premises inventory app reads from this queue to kick off its internal lookup processes and writes the status back to the orders database.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Call center operators access the call center website which, owing to the NSGs configured, is only available across the virtual private network (VPN) connection.</a:t>
            </a: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CSLA manage the inventory lookup queues? How would you help CSLA decide between Azure Queues and Service Bus? Be sure to consider details implied by SLA’s requirements such as volume, message lifetime and sizing. Explain the details of any computations you make.</a:t>
            </a:r>
            <a:br>
              <a:rPr lang="en-US" sz="1200" b="0" i="0" u="none" strike="noStrike" kern="1200" baseline="0" dirty="0">
                <a:solidFill>
                  <a:schemeClr val="tx1"/>
                </a:solidFill>
                <a:latin typeface="+mn-lt"/>
                <a:ea typeface="+mn-ea"/>
                <a:cs typeface="+mn-cs"/>
              </a:rPr>
            </a:b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No specific asks implying need for Service Bus features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Low volume of 50k per day (Queues supports 2k per second)</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Small messages sizes</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Messages processed in less than a day</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Consider Azure Queues</a:t>
            </a: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How would you recommend CSLA manage notifying customers as their order in the CSLA orders database is processed?</a:t>
            </a:r>
            <a:r>
              <a:rPr lang="en-US" b="0" i="0" dirty="0"/>
              <a:t> </a:t>
            </a:r>
            <a:br>
              <a:rPr lang="en-US" b="0" i="0" dirty="0"/>
            </a:b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 logic app with: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 frequency trigger to execute a stored procedure at an interval that will identify orders that should receive SMS notifications and update them as processed.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 Twilio Connector could act as the action to perform that sends the SMS message when the frequency trigger executes the stored procedure.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propose Contoso meet their requirements for the Offers service?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Migrate to Azure App Service API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specific configurations would you need to make to support your proposed topology?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Need to enable CORS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API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Web API code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t>Also consider suggesting future API Management as a feature for Contoso to support partner integrations.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Enable lock down access by requiring a key, apply policy (such as rate limiting requests), and monitor usage by API customer </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761788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899336"/>
          </a:xfrm>
        </p:spPr>
        <p:txBody>
          <a:bodyPr/>
          <a:lstStyle/>
          <a:p>
            <a:r>
              <a:rPr lang="en-US" dirty="0"/>
              <a:t>Modern Cloud Apps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Danang SW</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Geo-resiliency</a:t>
            </a:r>
          </a:p>
        </p:txBody>
      </p:sp>
      <p:pic>
        <p:nvPicPr>
          <p:cNvPr id="6" name="Picture 5" descr="&#10;A functional architecture diagram is shown with two Azure Regions: Primary and Secondary.  The two regions contain the Azure SQL Databases which are configured as a Azure SQL Database Failover Group.  An arrow connects the two sites showing Active Geo-relication of the Databases.">
            <a:extLst>
              <a:ext uri="{FF2B5EF4-FFF2-40B4-BE49-F238E27FC236}">
                <a16:creationId xmlns:a16="http://schemas.microsoft.com/office/drawing/2014/main" id="{CD5D77F9-26CB-4244-A9C6-767A5C039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67" y="1832065"/>
            <a:ext cx="11717528" cy="5785605"/>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a:bodyPr>
          <a:lstStyle/>
          <a:p>
            <a:r>
              <a:rPr lang="en-US" sz="4900" dirty="0">
                <a:solidFill>
                  <a:schemeClr val="tx1"/>
                </a:solidFill>
              </a:rPr>
              <a:t>Proof of concept deployment</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234883"/>
            <a:ext cx="11655840" cy="2355881"/>
          </a:xfrm>
        </p:spPr>
        <p:txBody>
          <a:bodyPr>
            <a:normAutofit/>
          </a:bodyPr>
          <a:lstStyle/>
          <a:p>
            <a:pPr marL="0" indent="0">
              <a:buNone/>
            </a:pPr>
            <a:r>
              <a:rPr lang="en-US" sz="3600" dirty="0">
                <a:solidFill>
                  <a:schemeClr val="tx1"/>
                </a:solidFill>
              </a:rPr>
              <a:t>Contoso has asked you to create a proof of concept deployment in Microsoft Azure by deploying the web, database, and API applications for the solution as well as validating that the core functionality of the solution works.</a:t>
            </a:r>
            <a:endParaRPr lang="en-US" sz="3600" dirty="0">
              <a:solidFill>
                <a:schemeClr val="tx1"/>
              </a:solidFill>
              <a:latin typeface="+mj-lt"/>
            </a:endParaRPr>
          </a:p>
        </p:txBody>
      </p:sp>
    </p:spTree>
    <p:extLst>
      <p:ext uri="{BB962C8B-B14F-4D97-AF65-F5344CB8AC3E}">
        <p14:creationId xmlns:p14="http://schemas.microsoft.com/office/powerpoint/2010/main" val="287071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a:bodyPr>
          <a:lstStyle/>
          <a:p>
            <a:r>
              <a:rPr lang="en-US" sz="4900" dirty="0">
                <a:solidFill>
                  <a:schemeClr val="tx1"/>
                </a:solidFill>
              </a:rPr>
              <a:t>Solution architecture</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F27FBFBD-8A2E-4C70-9A01-2847DBEB90A7}"/>
              </a:ext>
            </a:extLst>
          </p:cNvPr>
          <p:cNvSpPr>
            <a:spLocks noGrp="1"/>
          </p:cNvSpPr>
          <p:nvPr>
            <p:ph type="body" sz="quarter" idx="10"/>
          </p:nvPr>
        </p:nvSpPr>
        <p:spPr/>
        <p:txBody>
          <a:bodyPr/>
          <a:lstStyle/>
          <a:p>
            <a:endParaRPr lang="en-US" dirty="0"/>
          </a:p>
        </p:txBody>
      </p:sp>
      <p:pic>
        <p:nvPicPr>
          <p:cNvPr id="10" name="Picture 9">
            <a:extLst>
              <a:ext uri="{FF2B5EF4-FFF2-40B4-BE49-F238E27FC236}">
                <a16:creationId xmlns:a16="http://schemas.microsoft.com/office/drawing/2014/main" id="{67750ED1-3BAA-4470-9E3A-04BE5844D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71" y="1151729"/>
            <a:ext cx="9145276" cy="5706271"/>
          </a:xfrm>
          <a:prstGeom prst="rect">
            <a:avLst/>
          </a:prstGeom>
        </p:spPr>
      </p:pic>
    </p:spTree>
    <p:extLst>
      <p:ext uri="{BB962C8B-B14F-4D97-AF65-F5344CB8AC3E}">
        <p14:creationId xmlns:p14="http://schemas.microsoft.com/office/powerpoint/2010/main" val="271956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a:bodyPr>
          <a:lstStyle/>
          <a:p>
            <a:r>
              <a:rPr lang="en-US" sz="4900" dirty="0">
                <a:solidFill>
                  <a:schemeClr val="tx1"/>
                </a:solidFill>
              </a:rPr>
              <a:t>Requirements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234883"/>
            <a:ext cx="11655840" cy="2355881"/>
          </a:xfrm>
        </p:spPr>
        <p:txBody>
          <a:bodyPr>
            <a:normAutofit/>
          </a:bodyPr>
          <a:lstStyle/>
          <a:p>
            <a:r>
              <a:rPr lang="en-US" sz="3600" dirty="0">
                <a:solidFill>
                  <a:schemeClr val="tx1"/>
                </a:solidFill>
              </a:rPr>
              <a:t>Microsoft Azure subscription</a:t>
            </a:r>
          </a:p>
          <a:p>
            <a:r>
              <a:rPr lang="en-US" sz="3600" dirty="0">
                <a:solidFill>
                  <a:schemeClr val="tx1"/>
                </a:solidFill>
              </a:rPr>
              <a:t>Local machine or a virtual machine configured Visual Studio 2017 Community Edition</a:t>
            </a:r>
            <a:endParaRPr lang="en-US" sz="3600" dirty="0">
              <a:solidFill>
                <a:schemeClr val="tx1"/>
              </a:solidFill>
              <a:latin typeface="+mj-lt"/>
            </a:endParaRPr>
          </a:p>
        </p:txBody>
      </p:sp>
    </p:spTree>
    <p:extLst>
      <p:ext uri="{BB962C8B-B14F-4D97-AF65-F5344CB8AC3E}">
        <p14:creationId xmlns:p14="http://schemas.microsoft.com/office/powerpoint/2010/main" val="330089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a:bodyPr>
          <a:lstStyle/>
          <a:p>
            <a:r>
              <a:rPr lang="en-US" sz="4900" dirty="0">
                <a:solidFill>
                  <a:schemeClr val="tx1"/>
                </a:solidFill>
              </a:rPr>
              <a:t>Azure services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689317" y="1234883"/>
            <a:ext cx="11235764" cy="5335599"/>
          </a:xfrm>
        </p:spPr>
        <p:txBody>
          <a:bodyPr>
            <a:normAutofit lnSpcReduction="10000"/>
          </a:bodyPr>
          <a:lstStyle/>
          <a:p>
            <a:r>
              <a:rPr lang="en-US" sz="3600" dirty="0">
                <a:solidFill>
                  <a:schemeClr val="tx1"/>
                </a:solidFill>
              </a:rPr>
              <a:t>App Service Environment</a:t>
            </a:r>
          </a:p>
          <a:p>
            <a:r>
              <a:rPr lang="en-US" sz="3600" dirty="0">
                <a:solidFill>
                  <a:schemeClr val="tx1"/>
                </a:solidFill>
              </a:rPr>
              <a:t>Web App</a:t>
            </a:r>
          </a:p>
          <a:p>
            <a:r>
              <a:rPr lang="en-US" sz="3600" dirty="0">
                <a:solidFill>
                  <a:schemeClr val="tx1"/>
                </a:solidFill>
              </a:rPr>
              <a:t>API App</a:t>
            </a:r>
          </a:p>
          <a:p>
            <a:r>
              <a:rPr lang="en-US" sz="3600" dirty="0">
                <a:solidFill>
                  <a:schemeClr val="tx1"/>
                </a:solidFill>
              </a:rPr>
              <a:t>Azure Functions</a:t>
            </a:r>
          </a:p>
          <a:p>
            <a:r>
              <a:rPr lang="en-US" sz="3600" dirty="0">
                <a:solidFill>
                  <a:schemeClr val="tx1"/>
                </a:solidFill>
              </a:rPr>
              <a:t>Azure Storage</a:t>
            </a:r>
          </a:p>
          <a:p>
            <a:r>
              <a:rPr lang="en-US" sz="3600" dirty="0">
                <a:solidFill>
                  <a:schemeClr val="tx1"/>
                </a:solidFill>
              </a:rPr>
              <a:t>Azure Storage Queues</a:t>
            </a:r>
          </a:p>
          <a:p>
            <a:r>
              <a:rPr lang="en-US" sz="3600" dirty="0">
                <a:solidFill>
                  <a:schemeClr val="tx1"/>
                </a:solidFill>
              </a:rPr>
              <a:t>Azure SQL Database</a:t>
            </a:r>
          </a:p>
          <a:p>
            <a:r>
              <a:rPr lang="en-US" sz="3600" dirty="0">
                <a:solidFill>
                  <a:schemeClr val="tx1"/>
                </a:solidFill>
              </a:rPr>
              <a:t>Azure Logic Apps</a:t>
            </a:r>
          </a:p>
          <a:p>
            <a:r>
              <a:rPr lang="en-US" sz="3600" dirty="0">
                <a:solidFill>
                  <a:schemeClr val="tx1"/>
                </a:solidFill>
              </a:rPr>
              <a:t>Azure Insights</a:t>
            </a:r>
          </a:p>
        </p:txBody>
      </p:sp>
    </p:spTree>
    <p:extLst>
      <p:ext uri="{BB962C8B-B14F-4D97-AF65-F5344CB8AC3E}">
        <p14:creationId xmlns:p14="http://schemas.microsoft.com/office/powerpoint/2010/main" val="376412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rPr>
              <a:t>Exercise 1: Deploy the Web App &amp; API services </a:t>
            </a:r>
            <a:endParaRPr lang="en-US" sz="3236" dirty="0">
              <a:solidFill>
                <a:schemeClr val="tx1"/>
              </a:solidFill>
              <a:latin typeface="Segoe UI" panose="020B0502040204020203" pitchFamily="34" charset="0"/>
            </a:endParaRPr>
          </a:p>
        </p:txBody>
      </p:sp>
      <p:sp>
        <p:nvSpPr>
          <p:cNvPr id="6" name="Text Placeholder 5">
            <a:extLst>
              <a:ext uri="{FF2B5EF4-FFF2-40B4-BE49-F238E27FC236}">
                <a16:creationId xmlns:a16="http://schemas.microsoft.com/office/drawing/2014/main" id="{946DE3E8-8A8A-44C0-8274-3F4D6411F984}"/>
              </a:ext>
            </a:extLst>
          </p:cNvPr>
          <p:cNvSpPr>
            <a:spLocks noGrp="1"/>
          </p:cNvSpPr>
          <p:nvPr>
            <p:ph type="body" sz="quarter" idx="10"/>
          </p:nvPr>
        </p:nvSpPr>
        <p:spPr>
          <a:xfrm>
            <a:off x="269239" y="1189179"/>
            <a:ext cx="11653523" cy="6040884"/>
          </a:xfrm>
        </p:spPr>
        <p:txBody>
          <a:bodyPr/>
          <a:lstStyle/>
          <a:p>
            <a:pPr marL="0" indent="0">
              <a:spcAft>
                <a:spcPts val="600"/>
              </a:spcAft>
              <a:buNone/>
            </a:pPr>
            <a:r>
              <a:rPr lang="en-US" sz="4000" b="1" dirty="0"/>
              <a:t>Timeframe</a:t>
            </a:r>
            <a:endParaRPr lang="en-US" sz="5400" b="1" dirty="0"/>
          </a:p>
          <a:p>
            <a:pPr lvl="1">
              <a:spcAft>
                <a:spcPts val="600"/>
              </a:spcAft>
            </a:pPr>
            <a:r>
              <a:rPr lang="en-US" sz="2432" dirty="0">
                <a:latin typeface="Segoe UI Semilight" panose="020B0402040204020203" pitchFamily="34" charset="0"/>
                <a:cs typeface="Segoe UI Semilight" panose="020B0402040204020203" pitchFamily="34" charset="0"/>
              </a:rPr>
              <a:t>180 minutes</a:t>
            </a:r>
          </a:p>
          <a:p>
            <a:pPr marL="0" indent="0">
              <a:spcAft>
                <a:spcPts val="600"/>
              </a:spcAft>
              <a:buNone/>
            </a:pPr>
            <a:r>
              <a:rPr lang="en-US" sz="4000" b="1" dirty="0"/>
              <a:t>Tasks</a:t>
            </a:r>
            <a:endParaRPr lang="en-US" sz="5400" b="1" dirty="0"/>
          </a:p>
          <a:p>
            <a:pPr lvl="1">
              <a:spcAft>
                <a:spcPts val="600"/>
              </a:spcAft>
            </a:pPr>
            <a:r>
              <a:rPr lang="en-US" sz="2800" dirty="0"/>
              <a:t>Task 1: Deploy the e-commerce website, SQL Database, and storage</a:t>
            </a:r>
          </a:p>
          <a:p>
            <a:pPr lvl="1">
              <a:spcAft>
                <a:spcPts val="600"/>
              </a:spcAft>
            </a:pPr>
            <a:r>
              <a:rPr lang="en-US" sz="2800" dirty="0"/>
              <a:t>Task 2: Setup SQL Database Geo-Replication</a:t>
            </a:r>
          </a:p>
          <a:p>
            <a:pPr lvl="1">
              <a:spcAft>
                <a:spcPts val="600"/>
              </a:spcAft>
            </a:pPr>
            <a:r>
              <a:rPr lang="en-US" sz="2800" dirty="0"/>
              <a:t>Task 3: Deploying the call center admin website</a:t>
            </a:r>
          </a:p>
          <a:p>
            <a:pPr lvl="1">
              <a:spcAft>
                <a:spcPts val="600"/>
              </a:spcAft>
            </a:pPr>
            <a:r>
              <a:rPr lang="en-US" sz="2800" dirty="0"/>
              <a:t>Task 4: Deploying the payment gateway</a:t>
            </a:r>
          </a:p>
          <a:p>
            <a:pPr lvl="1">
              <a:spcAft>
                <a:spcPts val="600"/>
              </a:spcAft>
            </a:pPr>
            <a:r>
              <a:rPr lang="en-US" sz="2800" dirty="0"/>
              <a:t>Task 5: Deploying the offers Web API</a:t>
            </a:r>
          </a:p>
          <a:p>
            <a:pPr lvl="1">
              <a:spcAft>
                <a:spcPts val="600"/>
              </a:spcAft>
            </a:pPr>
            <a:r>
              <a:rPr lang="en-US" sz="2800" dirty="0"/>
              <a:t>Task 6: Update and deploy the e-commerce website</a:t>
            </a:r>
          </a:p>
          <a:p>
            <a:pPr marL="336145" lvl="1" indent="0">
              <a:spcAft>
                <a:spcPts val="600"/>
              </a:spcAft>
              <a:buNone/>
            </a:pPr>
            <a:endParaRPr lang="en-US" sz="4000" dirty="0"/>
          </a:p>
        </p:txBody>
      </p:sp>
    </p:spTree>
    <p:extLst>
      <p:ext uri="{BB962C8B-B14F-4D97-AF65-F5344CB8AC3E}">
        <p14:creationId xmlns:p14="http://schemas.microsoft.com/office/powerpoint/2010/main" val="9936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Autofit/>
          </a:bodyPr>
          <a:lstStyle/>
          <a:p>
            <a:r>
              <a:rPr lang="en-US" sz="4000" dirty="0">
                <a:solidFill>
                  <a:schemeClr val="tx1"/>
                </a:solidFill>
              </a:rPr>
              <a:t>Exercise 2: Enabling Telemetry with Application Insights</a:t>
            </a:r>
            <a:endParaRPr lang="en-US" sz="2800" dirty="0">
              <a:solidFill>
                <a:schemeClr val="tx1"/>
              </a:solidFill>
              <a:latin typeface="Segoe UI" panose="020B0502040204020203" pitchFamily="34" charset="0"/>
            </a:endParaRPr>
          </a:p>
        </p:txBody>
      </p:sp>
      <p:sp>
        <p:nvSpPr>
          <p:cNvPr id="6" name="Text Placeholder 5">
            <a:extLst>
              <a:ext uri="{FF2B5EF4-FFF2-40B4-BE49-F238E27FC236}">
                <a16:creationId xmlns:a16="http://schemas.microsoft.com/office/drawing/2014/main" id="{946DE3E8-8A8A-44C0-8274-3F4D6411F984}"/>
              </a:ext>
            </a:extLst>
          </p:cNvPr>
          <p:cNvSpPr>
            <a:spLocks noGrp="1"/>
          </p:cNvSpPr>
          <p:nvPr>
            <p:ph type="body" sz="quarter" idx="10"/>
          </p:nvPr>
        </p:nvSpPr>
        <p:spPr>
          <a:xfrm>
            <a:off x="269239" y="1189179"/>
            <a:ext cx="11653523" cy="3218573"/>
          </a:xfrm>
        </p:spPr>
        <p:txBody>
          <a:bodyPr/>
          <a:lstStyle/>
          <a:p>
            <a:pPr marL="0" indent="0">
              <a:spcAft>
                <a:spcPts val="600"/>
              </a:spcAft>
              <a:buNone/>
            </a:pPr>
            <a:r>
              <a:rPr lang="en-US" sz="4000" b="1" dirty="0"/>
              <a:t>Timeframe</a:t>
            </a:r>
            <a:endParaRPr lang="en-US" sz="5400" b="1" dirty="0"/>
          </a:p>
          <a:p>
            <a:pPr lvl="1">
              <a:spcAft>
                <a:spcPts val="600"/>
              </a:spcAft>
            </a:pPr>
            <a:r>
              <a:rPr lang="en-US" sz="2432" dirty="0">
                <a:latin typeface="Segoe UI Semilight" panose="020B0402040204020203" pitchFamily="34" charset="0"/>
                <a:cs typeface="Segoe UI Semilight" panose="020B0402040204020203" pitchFamily="34" charset="0"/>
              </a:rPr>
              <a:t>120 minutes</a:t>
            </a:r>
          </a:p>
          <a:p>
            <a:pPr marL="0" indent="0">
              <a:spcAft>
                <a:spcPts val="600"/>
              </a:spcAft>
              <a:buNone/>
            </a:pPr>
            <a:r>
              <a:rPr lang="en-US" sz="4000" b="1" dirty="0"/>
              <a:t>Tasks</a:t>
            </a:r>
            <a:endParaRPr lang="en-US" sz="5400" b="1" dirty="0"/>
          </a:p>
          <a:p>
            <a:pPr lvl="1">
              <a:spcAft>
                <a:spcPts val="600"/>
              </a:spcAft>
            </a:pPr>
            <a:r>
              <a:rPr lang="en-US" sz="3200" dirty="0"/>
              <a:t>Task 1: Configure the application for telemetry</a:t>
            </a:r>
          </a:p>
          <a:p>
            <a:pPr lvl="1">
              <a:spcAft>
                <a:spcPts val="600"/>
              </a:spcAft>
            </a:pPr>
            <a:r>
              <a:rPr lang="en-US" sz="3200" dirty="0"/>
              <a:t>Task 2: Creating the web performance test and load test</a:t>
            </a:r>
          </a:p>
        </p:txBody>
      </p:sp>
    </p:spTree>
    <p:extLst>
      <p:ext uri="{BB962C8B-B14F-4D97-AF65-F5344CB8AC3E}">
        <p14:creationId xmlns:p14="http://schemas.microsoft.com/office/powerpoint/2010/main" val="97334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Autofit/>
          </a:bodyPr>
          <a:lstStyle/>
          <a:p>
            <a:r>
              <a:rPr lang="en-US" sz="4400" dirty="0">
                <a:solidFill>
                  <a:schemeClr val="tx1"/>
                </a:solidFill>
              </a:rPr>
              <a:t>Exercise 3: Automating backend processes</a:t>
            </a:r>
            <a:endParaRPr lang="en-US" sz="3200" dirty="0">
              <a:solidFill>
                <a:schemeClr val="tx1"/>
              </a:solidFill>
              <a:latin typeface="Segoe UI" panose="020B0502040204020203" pitchFamily="34" charset="0"/>
            </a:endParaRPr>
          </a:p>
        </p:txBody>
      </p:sp>
      <p:sp>
        <p:nvSpPr>
          <p:cNvPr id="6" name="Text Placeholder 5">
            <a:extLst>
              <a:ext uri="{FF2B5EF4-FFF2-40B4-BE49-F238E27FC236}">
                <a16:creationId xmlns:a16="http://schemas.microsoft.com/office/drawing/2014/main" id="{946DE3E8-8A8A-44C0-8274-3F4D6411F984}"/>
              </a:ext>
            </a:extLst>
          </p:cNvPr>
          <p:cNvSpPr>
            <a:spLocks noGrp="1"/>
          </p:cNvSpPr>
          <p:nvPr>
            <p:ph type="body" sz="quarter" idx="10"/>
          </p:nvPr>
        </p:nvSpPr>
        <p:spPr>
          <a:xfrm>
            <a:off x="269239" y="1189179"/>
            <a:ext cx="11653523" cy="3218573"/>
          </a:xfrm>
        </p:spPr>
        <p:txBody>
          <a:bodyPr/>
          <a:lstStyle/>
          <a:p>
            <a:pPr marL="0" indent="0">
              <a:spcAft>
                <a:spcPts val="600"/>
              </a:spcAft>
              <a:buNone/>
            </a:pPr>
            <a:r>
              <a:rPr lang="en-US" sz="4000" b="1" dirty="0"/>
              <a:t>Timeframe</a:t>
            </a:r>
            <a:endParaRPr lang="en-US" sz="5400" b="1" dirty="0"/>
          </a:p>
          <a:p>
            <a:pPr lvl="1">
              <a:spcAft>
                <a:spcPts val="600"/>
              </a:spcAft>
            </a:pPr>
            <a:r>
              <a:rPr lang="en-US" sz="2432" dirty="0">
                <a:latin typeface="Segoe UI Semilight" panose="020B0402040204020203" pitchFamily="34" charset="0"/>
                <a:cs typeface="Segoe UI Semilight" panose="020B0402040204020203" pitchFamily="34" charset="0"/>
              </a:rPr>
              <a:t>120 minutes</a:t>
            </a:r>
          </a:p>
          <a:p>
            <a:pPr marL="0" indent="0">
              <a:spcAft>
                <a:spcPts val="600"/>
              </a:spcAft>
              <a:buNone/>
            </a:pPr>
            <a:r>
              <a:rPr lang="en-US" sz="4000" b="1" dirty="0"/>
              <a:t>Tasks</a:t>
            </a:r>
            <a:endParaRPr lang="en-US" sz="5400" b="1" dirty="0"/>
          </a:p>
          <a:p>
            <a:pPr lvl="1">
              <a:spcAft>
                <a:spcPts val="600"/>
              </a:spcAft>
            </a:pPr>
            <a:r>
              <a:rPr lang="en-US" sz="3200" dirty="0"/>
              <a:t>Task 1: Create an Azure Function to Generate PDF Receipts</a:t>
            </a:r>
          </a:p>
          <a:p>
            <a:pPr lvl="1">
              <a:spcAft>
                <a:spcPts val="600"/>
              </a:spcAft>
            </a:pPr>
            <a:r>
              <a:rPr lang="en-US" sz="3200" dirty="0"/>
              <a:t>Task 2: Create an Azure Logic App to Process Orders</a:t>
            </a:r>
          </a:p>
        </p:txBody>
      </p:sp>
    </p:spTree>
    <p:extLst>
      <p:ext uri="{BB962C8B-B14F-4D97-AF65-F5344CB8AC3E}">
        <p14:creationId xmlns:p14="http://schemas.microsoft.com/office/powerpoint/2010/main" val="334550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5F50-0E5C-4907-9299-62457549F0A9}"/>
              </a:ext>
            </a:extLst>
          </p:cNvPr>
          <p:cNvSpPr txBox="1">
            <a:spLocks/>
          </p:cNvSpPr>
          <p:nvPr/>
        </p:nvSpPr>
        <p:spPr>
          <a:xfrm>
            <a:off x="213031" y="2979332"/>
            <a:ext cx="11533492" cy="89933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dirty="0"/>
              <a:t>THANKS</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197546"/>
            <a:ext cx="11584795" cy="408111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You will be challenged to implement an end-to-end scenario using a supplied sample that is based on Azure App Services, Microsoft Azure Functions, Azure SQL Database, Azure Logic Apps, and related services.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Deploying and configuring Azure Web Apps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Automating back-end services using Azure Functions and Logic Apps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Instrumenting and load-testing applications with App Insights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b="1"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b="1"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solidFill>
                  <a:schemeClr val="tx1"/>
                </a:solidFill>
              </a:rPr>
              <a:t>Contoso Sports League Association is one of the largest sports franchises</a:t>
            </a:r>
          </a:p>
          <a:p>
            <a:endParaRPr lang="en-US" sz="3600" dirty="0">
              <a:solidFill>
                <a:schemeClr val="tx1"/>
              </a:solidFill>
            </a:endParaRPr>
          </a:p>
          <a:p>
            <a:r>
              <a:rPr lang="en-US" sz="3600" dirty="0"/>
              <a:t>Run a highly successful e-commerce website</a:t>
            </a:r>
          </a:p>
          <a:p>
            <a:endParaRPr lang="en-US" sz="3600" dirty="0"/>
          </a:p>
          <a:p>
            <a:r>
              <a:rPr lang="en-US" sz="3600" dirty="0"/>
              <a:t>Backend website supports call center</a:t>
            </a:r>
          </a:p>
        </p:txBody>
      </p:sp>
      <p:pic>
        <p:nvPicPr>
          <p:cNvPr id="8" name="Picture 7" descr="Logo and icon&#10;Contoso Sports League Association logo, and Azure Web App icon.">
            <a:extLst>
              <a:ext uri="{FF2B5EF4-FFF2-40B4-BE49-F238E27FC236}">
                <a16:creationId xmlns:a16="http://schemas.microsoft.com/office/drawing/2014/main" id="{5C5A5FFE-2D09-45CB-BF93-EE6C43436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172" y="935520"/>
            <a:ext cx="420050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Move infrastructure to PaaS solutions</a:t>
            </a:r>
          </a:p>
          <a:p>
            <a:pPr marL="0" indent="0">
              <a:buNone/>
            </a:pPr>
            <a:endParaRPr lang="en-US" sz="3600" dirty="0"/>
          </a:p>
          <a:p>
            <a:r>
              <a:rPr lang="en-US" sz="3600" dirty="0"/>
              <a:t>Ensure data privacy and protection</a:t>
            </a:r>
          </a:p>
          <a:p>
            <a:endParaRPr lang="en-US" sz="3600" dirty="0"/>
          </a:p>
          <a:p>
            <a:r>
              <a:rPr lang="en-US" sz="3600" dirty="0"/>
              <a:t>Scale API independently of website</a:t>
            </a:r>
          </a:p>
          <a:p>
            <a:endParaRPr lang="en-US" sz="3600" dirty="0"/>
          </a:p>
          <a:p>
            <a:r>
              <a:rPr lang="en-US" sz="3600" dirty="0"/>
              <a:t>Provide failover mechanism</a:t>
            </a:r>
          </a:p>
        </p:txBody>
      </p:sp>
      <p:grpSp>
        <p:nvGrpSpPr>
          <p:cNvPr id="6" name="Group 5" descr="Customer needs and questions icon." title="Customer needs and questions icon">
            <a:extLst>
              <a:ext uri="{FF2B5EF4-FFF2-40B4-BE49-F238E27FC236}">
                <a16:creationId xmlns:a16="http://schemas.microsoft.com/office/drawing/2014/main" id="{318C3283-3B97-45CD-85C6-A44037D8ED47}"/>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descr="Preferred solution diagram&#10;&#10;Diagram of the preferred solution. From a high-level, web apps hosting the e-commerce and call center websites access APIs hosted in API Apps, all hosted within an App Service Environment to enable secure communication. Access to call center website available through VPN connection only.">
            <a:extLst>
              <a:ext uri="{FF2B5EF4-FFF2-40B4-BE49-F238E27FC236}">
                <a16:creationId xmlns:a16="http://schemas.microsoft.com/office/drawing/2014/main" id="{0E63BB77-1B1D-4EAF-B09F-4FB8D92B127E}"/>
              </a:ext>
            </a:extLst>
          </p:cNvPr>
          <p:cNvPicPr>
            <a:picLocks noChangeAspect="1"/>
          </p:cNvPicPr>
          <p:nvPr/>
        </p:nvPicPr>
        <p:blipFill>
          <a:blip r:embed="rId3"/>
          <a:stretch>
            <a:fillRect/>
          </a:stretch>
        </p:blipFill>
        <p:spPr>
          <a:xfrm>
            <a:off x="704358" y="1080358"/>
            <a:ext cx="10906699" cy="5659603"/>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60015"/>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Order fulfillment</a:t>
            </a:r>
          </a:p>
        </p:txBody>
      </p:sp>
      <p:pic>
        <p:nvPicPr>
          <p:cNvPr id="7" name="Picture 6" descr="A functional architecture is show as a flow moving from Left to right.  Starting on the left a customer making a purchase on the E-commerce Website.  An arrow is pointing from Customer/Cardholder to  E-commerce website. An Arrow pointing from E-commerce website to third party payment gateway.&#10;Another arrow is point from the E-commerce website to Azure Queues which are used for handling new purchase messages.  An arrow pointing from Azure Queues to Inventory App Inventory The application monitors the queue to trigger inventory lookups.">
            <a:extLst>
              <a:ext uri="{FF2B5EF4-FFF2-40B4-BE49-F238E27FC236}">
                <a16:creationId xmlns:a16="http://schemas.microsoft.com/office/drawing/2014/main" id="{CC68CD14-0CEC-4D97-A8F7-0A235184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58" y="1189177"/>
            <a:ext cx="11412701" cy="5151566"/>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9369839" cy="5379313"/>
          </a:xfrm>
        </p:spPr>
        <p:txBody>
          <a:bodyPr>
            <a:normAutofit/>
          </a:bodyPr>
          <a:lstStyle/>
          <a:p>
            <a:pPr marL="0" indent="0">
              <a:buNone/>
            </a:pPr>
            <a:r>
              <a:rPr lang="en-US" sz="3600" dirty="0">
                <a:solidFill>
                  <a:schemeClr val="tx1"/>
                </a:solidFill>
                <a:latin typeface="+mj-lt"/>
              </a:rPr>
              <a:t>Notifications</a:t>
            </a:r>
          </a:p>
          <a:p>
            <a:endParaRPr lang="en-US" sz="3600" dirty="0">
              <a:solidFill>
                <a:schemeClr val="tx1"/>
              </a:solidFill>
            </a:endParaRPr>
          </a:p>
          <a:p>
            <a:r>
              <a:rPr lang="en-US" sz="3600" dirty="0">
                <a:solidFill>
                  <a:schemeClr val="tx1"/>
                </a:solidFill>
              </a:rPr>
              <a:t>Use Logic App</a:t>
            </a:r>
          </a:p>
          <a:p>
            <a:endParaRPr lang="en-US" sz="3600" dirty="0">
              <a:solidFill>
                <a:schemeClr val="tx1"/>
              </a:solidFill>
            </a:endParaRPr>
          </a:p>
          <a:p>
            <a:r>
              <a:rPr lang="en-US" sz="3600" dirty="0">
                <a:solidFill>
                  <a:schemeClr val="tx1"/>
                </a:solidFill>
              </a:rPr>
              <a:t>Frequency trigger executes stored procedure</a:t>
            </a:r>
          </a:p>
        </p:txBody>
      </p:sp>
      <p:pic>
        <p:nvPicPr>
          <p:cNvPr id="7" name="Picture 6" descr="Azure Logic App icon">
            <a:extLst>
              <a:ext uri="{FF2B5EF4-FFF2-40B4-BE49-F238E27FC236}">
                <a16:creationId xmlns:a16="http://schemas.microsoft.com/office/drawing/2014/main" id="{D23385DA-8DF2-4429-85CB-4A6F566C4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5792" y="424824"/>
            <a:ext cx="2743438" cy="274343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5379312"/>
          </a:xfrm>
        </p:spPr>
        <p:txBody>
          <a:bodyPr>
            <a:normAutofit/>
          </a:bodyPr>
          <a:lstStyle/>
          <a:p>
            <a:pPr marL="0" indent="0">
              <a:buNone/>
            </a:pPr>
            <a:r>
              <a:rPr lang="en-US" sz="3600" dirty="0">
                <a:solidFill>
                  <a:schemeClr val="tx1"/>
                </a:solidFill>
                <a:latin typeface="+mj-lt"/>
              </a:rPr>
              <a:t>Offers Service</a:t>
            </a:r>
          </a:p>
          <a:p>
            <a:endParaRPr lang="en-US" sz="3600" dirty="0">
              <a:solidFill>
                <a:schemeClr val="tx1"/>
              </a:solidFill>
            </a:endParaRPr>
          </a:p>
          <a:p>
            <a:r>
              <a:rPr lang="en-US" sz="3600" dirty="0">
                <a:solidFill>
                  <a:schemeClr val="tx1"/>
                </a:solidFill>
                <a:latin typeface="+mj-lt"/>
              </a:rPr>
              <a:t>Migrate to Azure App Service API App</a:t>
            </a:r>
          </a:p>
          <a:p>
            <a:endParaRPr lang="en-US" sz="3600" dirty="0">
              <a:solidFill>
                <a:schemeClr val="tx1"/>
              </a:solidFill>
            </a:endParaRPr>
          </a:p>
          <a:p>
            <a:r>
              <a:rPr lang="en-US" sz="3600" dirty="0">
                <a:solidFill>
                  <a:schemeClr val="tx1"/>
                </a:solidFill>
                <a:latin typeface="+mj-lt"/>
              </a:rPr>
              <a:t>Enable CORS</a:t>
            </a:r>
          </a:p>
          <a:p>
            <a:endParaRPr lang="en-US" sz="3600" dirty="0">
              <a:solidFill>
                <a:schemeClr val="tx1"/>
              </a:solidFill>
            </a:endParaRPr>
          </a:p>
          <a:p>
            <a:r>
              <a:rPr lang="en-US" sz="3600" dirty="0">
                <a:solidFill>
                  <a:schemeClr val="tx1"/>
                </a:solidFill>
              </a:rPr>
              <a:t>Consider API Management</a:t>
            </a:r>
            <a:endParaRPr lang="en-US" sz="3600" dirty="0">
              <a:solidFill>
                <a:schemeClr val="tx1"/>
              </a:solidFill>
              <a:latin typeface="+mj-lt"/>
            </a:endParaRPr>
          </a:p>
        </p:txBody>
      </p:sp>
      <p:pic>
        <p:nvPicPr>
          <p:cNvPr id="8" name="Picture 7" descr="Azure App Service API App and API Management icons">
            <a:extLst>
              <a:ext uri="{FF2B5EF4-FFF2-40B4-BE49-F238E27FC236}">
                <a16:creationId xmlns:a16="http://schemas.microsoft.com/office/drawing/2014/main" id="{D5FC9737-E0CE-41D0-9B52-A7ABB871A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6396" y="935520"/>
            <a:ext cx="2743438" cy="4986960"/>
          </a:xfrm>
          <a:prstGeom prst="rect">
            <a:avLst/>
          </a:prstGeom>
        </p:spPr>
      </p:pic>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1404</Words>
  <Application>Microsoft Office PowerPoint</Application>
  <PresentationFormat>Widescreen</PresentationFormat>
  <Paragraphs>177</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Consolas</vt:lpstr>
      <vt:lpstr>Segoe UI</vt:lpstr>
      <vt:lpstr>Segoe UI Light</vt:lpstr>
      <vt:lpstr>Segoe UI Semilight</vt:lpstr>
      <vt:lpstr>Wingdings</vt:lpstr>
      <vt:lpstr>2_Server and Cloud 2013</vt:lpstr>
      <vt:lpstr>C+E Readiness Template</vt:lpstr>
      <vt:lpstr>Modern Cloud Apps</vt:lpstr>
      <vt:lpstr>Abstract and learning objectives</vt:lpstr>
      <vt:lpstr>Step 1: Review the customer case study</vt:lpstr>
      <vt:lpstr>Customer situation </vt:lpstr>
      <vt:lpstr>Customer needs </vt:lpstr>
      <vt:lpstr>Preferred solution </vt:lpstr>
      <vt:lpstr>Preferred solution </vt:lpstr>
      <vt:lpstr>Preferred solution </vt:lpstr>
      <vt:lpstr>Preferred solution </vt:lpstr>
      <vt:lpstr>Preferred solution </vt:lpstr>
      <vt:lpstr>Proof of concept deployment</vt:lpstr>
      <vt:lpstr>Solution architecture</vt:lpstr>
      <vt:lpstr>Requirements</vt:lpstr>
      <vt:lpstr>Azure services</vt:lpstr>
      <vt:lpstr>Exercise 1: Deploy the Web App &amp; API services </vt:lpstr>
      <vt:lpstr>Exercise 2: Enabling Telemetry with Application Insights</vt:lpstr>
      <vt:lpstr>Exercise 3: Automating backend processes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2018-10-21T18:40:15Z</dcterms:created>
  <dcterms:modified xsi:type="dcterms:W3CDTF">2019-03-11T13:23:03Z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v-dawant@microsoft.com</vt:lpwstr>
  </property>
  <property fmtid="{D5CDD505-2E9C-101B-9397-08002B2CF9AE}" pid="5" name="MSIP_Label_f42aa342-8706-4288-bd11-ebb85995028c_SetDate">
    <vt:lpwstr>2019-03-11T10:43:17.8065256Z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8caf870c-f55b-4d1b-b2e0-e4d194eb1e37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