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5" r:id="rId1"/>
  </p:sldMasterIdLst>
  <p:notesMasterIdLst>
    <p:notesMasterId r:id="rId28"/>
  </p:notesMasterIdLst>
  <p:sldIdLst>
    <p:sldId id="275" r:id="rId2"/>
    <p:sldId id="276" r:id="rId3"/>
    <p:sldId id="295" r:id="rId4"/>
    <p:sldId id="303" r:id="rId5"/>
    <p:sldId id="280" r:id="rId6"/>
    <p:sldId id="297" r:id="rId7"/>
    <p:sldId id="302" r:id="rId8"/>
    <p:sldId id="299" r:id="rId9"/>
    <p:sldId id="300" r:id="rId10"/>
    <p:sldId id="301" r:id="rId11"/>
    <p:sldId id="292" r:id="rId12"/>
    <p:sldId id="304" r:id="rId13"/>
    <p:sldId id="293" r:id="rId14"/>
    <p:sldId id="294" r:id="rId15"/>
    <p:sldId id="281" r:id="rId16"/>
    <p:sldId id="307" r:id="rId17"/>
    <p:sldId id="310" r:id="rId18"/>
    <p:sldId id="306" r:id="rId19"/>
    <p:sldId id="305" r:id="rId20"/>
    <p:sldId id="308" r:id="rId21"/>
    <p:sldId id="309" r:id="rId22"/>
    <p:sldId id="284" r:id="rId23"/>
    <p:sldId id="285" r:id="rId24"/>
    <p:sldId id="290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" id="{15360890-DE63-4152-8271-5186F428544D}">
          <p14:sldIdLst>
            <p14:sldId id="275"/>
            <p14:sldId id="276"/>
            <p14:sldId id="295"/>
            <p14:sldId id="303"/>
            <p14:sldId id="280"/>
            <p14:sldId id="297"/>
            <p14:sldId id="302"/>
            <p14:sldId id="299"/>
            <p14:sldId id="300"/>
            <p14:sldId id="301"/>
            <p14:sldId id="292"/>
            <p14:sldId id="304"/>
            <p14:sldId id="293"/>
            <p14:sldId id="294"/>
            <p14:sldId id="281"/>
            <p14:sldId id="307"/>
            <p14:sldId id="310"/>
            <p14:sldId id="306"/>
            <p14:sldId id="305"/>
            <p14:sldId id="308"/>
            <p14:sldId id="309"/>
            <p14:sldId id="284"/>
            <p14:sldId id="285"/>
            <p14:sldId id="290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9" autoAdjust="0"/>
    <p:restoredTop sz="93353" autoAdjust="0"/>
  </p:normalViewPr>
  <p:slideViewPr>
    <p:cSldViewPr snapToGrid="0">
      <p:cViewPr varScale="1">
        <p:scale>
          <a:sx n="66" d="100"/>
          <a:sy n="66" d="100"/>
        </p:scale>
        <p:origin x="44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81882-D386-4055-91FB-A23491E1454E}" type="datetimeFigureOut">
              <a:rPr lang="en-US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133A-505C-466B-AC81-F1AEA8013A5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everyone.</a:t>
            </a:r>
            <a:r>
              <a:rPr lang="en-US" baseline="0" dirty="0" smtClean="0"/>
              <a:t> My name is Dana </a:t>
            </a:r>
            <a:r>
              <a:rPr lang="en-US" baseline="0" dirty="0" err="1" smtClean="0"/>
              <a:t>Toribio</a:t>
            </a:r>
            <a:r>
              <a:rPr lang="en-US" baseline="0" dirty="0" smtClean="0"/>
              <a:t>. This is my preliminary presentation for my graduate project, the Curriculum Graph Visualizer.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will be</a:t>
            </a:r>
            <a:r>
              <a:rPr lang="en-US" baseline="0" dirty="0" smtClean="0"/>
              <a:t> the topics presented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</a:t>
            </a:r>
            <a:r>
              <a:rPr lang="en-US" baseline="0" dirty="0" smtClean="0"/>
              <a:t> students, we’ve worked with course curriculums, a list of courses we need to complete in order to receive a degree.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Listed here is the core curriculum for CSUF’s undergraduate computer science major.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it doesn’t help us with is visualizing and understanding the relationship between all the courses.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here, we have the graphical presentation of the course curriculum, also known as a curriculum graph.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Paired with the course list, the curriculum graph gives a better understanding of the course progression.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brings us to the problem at</a:t>
            </a:r>
            <a:r>
              <a:rPr lang="en-US" baseline="0" dirty="0" smtClean="0"/>
              <a:t> hand --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graph of courses and their prerequisites is complex, and students and faculty can both struggle to visualize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we have our problem statement, which is an end-user problem.</a:t>
            </a:r>
          </a:p>
          <a:p>
            <a:endParaRPr lang="en-US" baseline="0" dirty="0" smtClean="0"/>
          </a:p>
          <a:p>
            <a:r>
              <a:rPr lang="en-US" dirty="0" smtClean="0"/>
              <a:t>A potential solution is to model the curriculum as a directed graph, where each course is a vertex and each prerequisite requirement is a directed edge.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Going</a:t>
            </a:r>
            <a:r>
              <a:rPr lang="en-US" baseline="0" dirty="0" smtClean="0"/>
              <a:t> backwards into development, there are a few issues related to graph visualization.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It uses fundamental graph algorithms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Graph drawing is actually an NP-complete problem which requires computationally complete languages</a:t>
            </a:r>
          </a:p>
          <a:p>
            <a:pPr marL="171450" indent="-171450">
              <a:buFont typeface="Wingdings"/>
              <a:buChar char="Ø"/>
            </a:pPr>
            <a:r>
              <a:rPr lang="en-US" dirty="0" smtClean="0"/>
              <a:t>Human Computer</a:t>
            </a:r>
            <a:r>
              <a:rPr lang="en-US" baseline="0" dirty="0" smtClean="0"/>
              <a:t> Interfaces or HCI another problem to consider like functionality, ease of use, cross-compatibility</a:t>
            </a:r>
          </a:p>
          <a:p>
            <a:pPr marL="171450" indent="-171450">
              <a:buFont typeface="Wingdings"/>
              <a:buChar char="Ø"/>
            </a:pPr>
            <a:r>
              <a:rPr lang="en-US" dirty="0" smtClean="0"/>
              <a:t>It</a:t>
            </a:r>
            <a:r>
              <a:rPr lang="en-US" baseline="0" dirty="0" smtClean="0"/>
              <a:t> may potentially require artificial intelligence planning algorithms for predicting curriculums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For current</a:t>
            </a:r>
            <a:r>
              <a:rPr lang="en-US" baseline="0" dirty="0" smtClean="0"/>
              <a:t> methods to help me understand how to solve the problem, I will be going over: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Database Models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Specifically Graph Databases</a:t>
            </a:r>
          </a:p>
          <a:p>
            <a:pPr marL="171450" indent="-171450">
              <a:buFont typeface="Wingdings"/>
              <a:buChar char="Ø"/>
            </a:pPr>
            <a:r>
              <a:rPr lang="en-US" dirty="0" smtClean="0"/>
              <a:t>and</a:t>
            </a:r>
            <a:r>
              <a:rPr lang="en-US" baseline="0" dirty="0" smtClean="0"/>
              <a:t> Digital Formats that will aid in graph programming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current methods for Database Models related to graph programming include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Relational Databases: It’s the most popular, but it has known limitations for graph programming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Object-oriented model: Used in a graphing program called DOODLE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Graph Model: Uses nodes, properties and edges</a:t>
            </a:r>
          </a:p>
          <a:p>
            <a:pPr marL="628650" lvl="1" indent="-171450">
              <a:buFont typeface="Wingdings"/>
              <a:buChar char="Ø"/>
            </a:pPr>
            <a:r>
              <a:rPr lang="en-US" baseline="0" dirty="0" smtClean="0"/>
              <a:t>The graph shows CSUF curriculum graph in a graph model</a:t>
            </a:r>
          </a:p>
          <a:p>
            <a:pPr marL="628650" lvl="1" indent="-171450">
              <a:buFont typeface="Wingdings"/>
              <a:buChar char="Ø"/>
            </a:pPr>
            <a:r>
              <a:rPr lang="en-US" baseline="0" dirty="0" smtClean="0"/>
              <a:t>The most unique part of the graph model is that the edges can be identified and labeled, which is useful with creating directed graphs</a:t>
            </a: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Old Notes: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r>
              <a:rPr lang="en-US" baseline="0" dirty="0" smtClean="0"/>
              <a:t> Models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Graphical Databases	complex;</a:t>
            </a:r>
            <a:r>
              <a:rPr lang="en-US" baseline="0" dirty="0" smtClean="0"/>
              <a:t> new technology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Relational Databases	limitations for graph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Object-oriented</a:t>
            </a:r>
            <a:r>
              <a:rPr lang="en-US" baseline="0" dirty="0" smtClean="0"/>
              <a:t> Databases	deprecated/obsolete?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Graphing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Hierarchical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Planar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General</a:t>
            </a:r>
            <a:r>
              <a:rPr lang="en-US" baseline="0" dirty="0" smtClean="0"/>
              <a:t> Graphs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Some current methods in graph databases include: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Neo4J: It’s a very popular open-source property graph model that is implemented in Java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err="1" smtClean="0"/>
              <a:t>mongoDB</a:t>
            </a:r>
            <a:r>
              <a:rPr lang="en-US" baseline="0" dirty="0" smtClean="0"/>
              <a:t>: Uses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, a document-oriented database implemented in Python and is usable in virtual web applications</a:t>
            </a:r>
          </a:p>
          <a:p>
            <a:pPr marL="171450" indent="-171450">
              <a:buFont typeface="Wingdings"/>
              <a:buChar char="Ø"/>
            </a:pPr>
            <a:r>
              <a:rPr lang="en-US" baseline="0" dirty="0" smtClean="0"/>
              <a:t>TinkerPop3: Can be used in a wide array of web programming languages and functional programming like </a:t>
            </a:r>
            <a:r>
              <a:rPr lang="en-US" baseline="0" dirty="0" err="1" smtClean="0"/>
              <a:t>Scala</a:t>
            </a:r>
            <a:endParaRPr lang="en-US" baseline="0" dirty="0" smtClean="0"/>
          </a:p>
          <a:p>
            <a:pPr marL="628650" lvl="1" indent="-171450">
              <a:buFont typeface="Wingdings"/>
              <a:buChar char="Ø"/>
            </a:pPr>
            <a:r>
              <a:rPr lang="en-US" baseline="0" dirty="0" smtClean="0"/>
              <a:t>TinkerPop3 utilizes Gremlin, which is of great interest for my research</a:t>
            </a: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Old Notes: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r>
              <a:rPr lang="en-US" baseline="0" dirty="0" smtClean="0"/>
              <a:t> Models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Graphical Databases	complex;</a:t>
            </a:r>
            <a:r>
              <a:rPr lang="en-US" baseline="0" dirty="0" smtClean="0"/>
              <a:t> new technology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aseline="0" dirty="0" smtClean="0"/>
              <a:t>Neo4J		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r>
              <a:rPr lang="en-US" baseline="0" dirty="0" smtClean="0"/>
              <a:t> (</a:t>
            </a:r>
            <a:r>
              <a:rPr lang="en-US" dirty="0" err="1" smtClean="0"/>
              <a:t>NoSQL</a:t>
            </a:r>
            <a:r>
              <a:rPr lang="en-US" dirty="0" smtClean="0"/>
              <a:t>)	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TinkerPop3		Python, JavaScript, Java,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PHP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Relational Databases	limitations for graph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Object-oriented</a:t>
            </a:r>
            <a:r>
              <a:rPr lang="en-US" baseline="0" dirty="0" smtClean="0"/>
              <a:t> Databases	deprecated/obsolete?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for the fun part – current methods in visual languages.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first two languages recommended to me by Dr. </a:t>
            </a:r>
            <a:r>
              <a:rPr lang="en-US" baseline="0" dirty="0" err="1" smtClean="0"/>
              <a:t>Wortman</a:t>
            </a:r>
            <a:r>
              <a:rPr lang="en-US" baseline="0" dirty="0" smtClean="0"/>
              <a:t> include DOT and </a:t>
            </a:r>
            <a:r>
              <a:rPr lang="en-US" baseline="0" dirty="0" err="1" smtClean="0"/>
              <a:t>NetworkX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DOT is a plain text graph description language.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The DOT language defines a graph, but needs external programs to render the DOT language.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This example shows a binary search tree generated with </a:t>
            </a:r>
            <a:r>
              <a:rPr lang="en-US" baseline="0" dirty="0" err="1" smtClean="0"/>
              <a:t>GraphViz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Next is </a:t>
            </a:r>
            <a:r>
              <a:rPr lang="en-US" baseline="0" dirty="0" err="1" smtClean="0"/>
              <a:t>NetworkX</a:t>
            </a:r>
            <a:r>
              <a:rPr lang="en-US" baseline="0" dirty="0" smtClean="0"/>
              <a:t>, a Python library for studying graphs and networks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This example shows a directed graph using </a:t>
            </a:r>
            <a:r>
              <a:rPr lang="en-US" baseline="0" dirty="0" err="1" smtClean="0"/>
              <a:t>NetworkX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Directed edges are represented with the solid rectangle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Gremlin is a graph traversal language and virtual machine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This is a graph created using Gremlin language and visually formatted in </a:t>
            </a:r>
            <a:r>
              <a:rPr lang="en-US" baseline="0" dirty="0" err="1" smtClean="0"/>
              <a:t>GraphML</a:t>
            </a:r>
            <a:r>
              <a:rPr lang="en-US" baseline="0" dirty="0" smtClean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US" baseline="0" dirty="0" smtClean="0"/>
              <a:t>Gremlin is also used in the TinkerPop3 database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r>
              <a:rPr lang="en-US" baseline="0" dirty="0" smtClean="0"/>
              <a:t> Models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Graphical Databases	complex;</a:t>
            </a:r>
            <a:r>
              <a:rPr lang="en-US" baseline="0" dirty="0" smtClean="0"/>
              <a:t> new technology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aseline="0" dirty="0" smtClean="0"/>
              <a:t>Neo4J		Java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r>
              <a:rPr lang="en-US" baseline="0" dirty="0" smtClean="0"/>
              <a:t> (</a:t>
            </a:r>
            <a:r>
              <a:rPr lang="en-US" dirty="0" err="1" smtClean="0"/>
              <a:t>NoSQL</a:t>
            </a:r>
            <a:r>
              <a:rPr lang="en-US" dirty="0" smtClean="0"/>
              <a:t>)	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TinkerPop3		Python, JavaScript, Java,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PHP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Relational Databases	limitations for graph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Object-oriented</a:t>
            </a:r>
            <a:r>
              <a:rPr lang="en-US" baseline="0" dirty="0" smtClean="0"/>
              <a:t> Databases	deprecated/obsolete?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Graphing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Hierarchical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Planar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General</a:t>
            </a:r>
            <a:r>
              <a:rPr lang="en-US" baseline="0" dirty="0" smtClean="0"/>
              <a:t> Graphs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Visual</a:t>
            </a:r>
            <a:r>
              <a:rPr lang="en-US" baseline="0" dirty="0" smtClean="0"/>
              <a:t> Languages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DOT		plain</a:t>
            </a:r>
            <a:r>
              <a:rPr lang="en-US" baseline="0" dirty="0" smtClean="0"/>
              <a:t> text graph description language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NetworkX</a:t>
            </a:r>
            <a:r>
              <a:rPr lang="en-US" dirty="0" smtClean="0"/>
              <a:t>	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DOODLE	OO databases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G+	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Gremlin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133A-505C-466B-AC81-F1AEA8013A5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8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6F9EAC-26E2-4C40-B5B5-40CEEC8D8EDA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1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2D8-1DC5-499E-8844-4BBD33D72B92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1CD2-A61E-40C2-8CB7-BE99D56CDFDC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9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7198-177F-4DDE-BB6F-875D183CEB3C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6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74C0-5DB3-47BC-BC18-30D69B26A80C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7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0281-66F7-44F5-A839-26022E0330BE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184E-C73C-4DAF-B3A5-5FFB3BA26625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C138-902E-4959-AE24-9FB56FE0A4D5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16C4-F25A-4CB8-BAB4-654361E7824F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1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FD20-DE8A-477E-957F-AE09BE6E9DDE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5379-56C8-4A7D-B140-79DEFA6E1519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5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45539E-9C1B-4DBC-AA15-F4D89EBB79B8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hyperlink" Target="http://markorodriguez.com/2011/06/15/graph-pattern-matching-with-gremlin-1-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uitarpenguin.is-programmer.com/posts/44818.html" TargetMode="External"/><Relationship Id="rId5" Type="http://schemas.openxmlformats.org/officeDocument/2006/relationships/hyperlink" Target="https://en.wikipedia.org/wiki/DOT_(graph_description_language)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kevinwortman/CSUF-CPSC-handbooks/raw/master/Undergraduate_Handbook/CPSC_undergraduate_handbook.pdf" TargetMode="External"/><Relationship Id="rId4" Type="http://schemas.openxmlformats.org/officeDocument/2006/relationships/hyperlink" Target="https://en.wikipedia.org/wiki/NP-completenes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evinwortman/CSUF-CPSC-handbooks/raw/master/Undergraduate_Handbook/CPSC_undergraduate_handbook.pdf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(software_development)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T_(graph_description_language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korodriguez.com/2011/06/15/graph-pattern-matching-with-gremlin-1-1/" TargetMode="External"/><Relationship Id="rId5" Type="http://schemas.openxmlformats.org/officeDocument/2006/relationships/hyperlink" Target="http://www.infoq.com/articles/graph-nosql-neo4j" TargetMode="External"/><Relationship Id="rId4" Type="http://schemas.openxmlformats.org/officeDocument/2006/relationships/hyperlink" Target="http://www.computerweekly.com/feature/Whiteboard-it-the-power-of-graph-databas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fullerton.edu/ecs/cs/docs/Undergraduate%20Handbook%20-%20Fall%202014Revised.pdf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kevinwortman/CSUF-CPSC-handbooks/raw/master/Undergraduate_Handbook/CPSC_undergraduate_handbook.pdf" TargetMode="External"/><Relationship Id="rId5" Type="http://schemas.openxmlformats.org/officeDocument/2006/relationships/hyperlink" Target="http://www.fullerton.edu/ecs/cs/docs/Undergraduate%20Handbook%20-%20Fall%202014Revised.pdf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Curriculum Graph Visualizer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61951" cy="1463040"/>
          </a:xfrm>
        </p:spPr>
        <p:txBody>
          <a:bodyPr/>
          <a:lstStyle/>
          <a:p>
            <a:r>
              <a:rPr lang="en-US" dirty="0" smtClean="0"/>
              <a:t>Dana Toribio</a:t>
            </a:r>
          </a:p>
          <a:p>
            <a:r>
              <a:rPr lang="en-US" dirty="0" smtClean="0"/>
              <a:t>CPSC 589 Fall 2015</a:t>
            </a:r>
          </a:p>
          <a:p>
            <a:r>
              <a:rPr lang="en-US" dirty="0" smtClean="0"/>
              <a:t>California State University, Fullerton</a:t>
            </a:r>
            <a:endParaRPr lang="en-US" dirty="0"/>
          </a:p>
        </p:txBody>
      </p:sp>
      <p:pic>
        <p:nvPicPr>
          <p:cNvPr id="1026" name="Picture 2" descr="http://bioinformatics.oxfordjournals.org/content/24/4/537/F3.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34" b="55420"/>
          <a:stretch/>
        </p:blipFill>
        <p:spPr bwMode="auto">
          <a:xfrm>
            <a:off x="0" y="0"/>
            <a:ext cx="12192000" cy="45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Digital Formats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80731"/>
              </p:ext>
            </p:extLst>
          </p:nvPr>
        </p:nvGraphicFramePr>
        <p:xfrm>
          <a:off x="1297460" y="2859549"/>
          <a:ext cx="5597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9797"/>
                <a:gridCol w="3857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</a:t>
                      </a:r>
                      <a:r>
                        <a:rPr lang="en-US" baseline="0" dirty="0" smtClean="0"/>
                        <a:t> text graph description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NetworkX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 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Gremlin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traversal language &amp; VM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DOODLE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 databases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s://upload.wikimedia.org/wikipedia/commons/thumb/c/c6/Huffman_%28To_be_or_not_to_be%29.svg/406px-Huffman_%28To_be_or_not_to_be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71" y="2974365"/>
            <a:ext cx="2916318" cy="316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uitarpenguin.is-programmer.com/user_files/guitarpenguin/Image/graph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0" t="18478" r="15378" b="13406"/>
          <a:stretch/>
        </p:blipFill>
        <p:spPr bwMode="auto">
          <a:xfrm>
            <a:off x="4846498" y="4584633"/>
            <a:ext cx="2745814" cy="20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000" y="6006780"/>
            <a:ext cx="701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DOT: </a:t>
            </a:r>
            <a:r>
              <a:rPr lang="en-US" sz="800" dirty="0">
                <a:hlinkClick r:id="rId5"/>
              </a:rPr>
              <a:t>https://en.wikipedia.org/wiki/DOT_(graph_description_language</a:t>
            </a:r>
            <a:r>
              <a:rPr lang="en-US" sz="800" dirty="0" smtClean="0">
                <a:hlinkClick r:id="rId5"/>
              </a:rPr>
              <a:t>)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 smtClean="0"/>
              <a:t>NetworkX</a:t>
            </a:r>
            <a:r>
              <a:rPr lang="en-US" sz="800" dirty="0" smtClean="0"/>
              <a:t>: </a:t>
            </a:r>
            <a:r>
              <a:rPr lang="en-US" sz="800" dirty="0" smtClean="0">
                <a:hlinkClick r:id="rId6"/>
              </a:rPr>
              <a:t>http</a:t>
            </a:r>
            <a:r>
              <a:rPr lang="en-US" sz="800" dirty="0">
                <a:hlinkClick r:id="rId6"/>
              </a:rPr>
              <a:t>://</a:t>
            </a:r>
            <a:r>
              <a:rPr lang="en-US" sz="800" dirty="0" smtClean="0">
                <a:hlinkClick r:id="rId6"/>
              </a:rPr>
              <a:t>guitarpenguin.is-programmer.com/posts/44818.html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Gremlin: </a:t>
            </a:r>
            <a:r>
              <a:rPr lang="en-US" sz="800" dirty="0" smtClean="0">
                <a:hlinkClick r:id="rId7"/>
              </a:rPr>
              <a:t>http</a:t>
            </a:r>
            <a:r>
              <a:rPr lang="en-US" sz="800" dirty="0">
                <a:hlinkClick r:id="rId7"/>
              </a:rPr>
              <a:t>://markorodriguez.com/2011/06/15/graph-pattern-matching-with-gremlin-1-1</a:t>
            </a:r>
            <a:r>
              <a:rPr lang="en-US" sz="800" dirty="0" smtClean="0">
                <a:hlinkClick r:id="rId7"/>
              </a:rPr>
              <a:t>/</a:t>
            </a:r>
            <a:endParaRPr lang="en-US" sz="800" dirty="0" smtClean="0"/>
          </a:p>
        </p:txBody>
      </p:sp>
      <p:pic>
        <p:nvPicPr>
          <p:cNvPr id="2054" name="Picture 6" descr="http://markorodriguez.files.wordpress.com/2011/06/traversal-pattern-0.png?w=49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97" y="254861"/>
            <a:ext cx="4467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99901" y="5341630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38909" y="3102493"/>
            <a:ext cx="111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ia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GraphViz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39162" y="156004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Gremlin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GraphML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9836" y="3244334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144453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  <p:bldP spid="8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ActiveCC</a:t>
            </a:r>
            <a:endParaRPr lang="en-US" dirty="0"/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Wiki-supported Graph Visualization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Three layers</a:t>
            </a:r>
          </a:p>
          <a:p>
            <a:pPr marL="813816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Curriculum</a:t>
            </a:r>
          </a:p>
          <a:p>
            <a:pPr marL="813816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Module</a:t>
            </a:r>
          </a:p>
          <a:p>
            <a:pPr marL="813816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Course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University of Vienna, Austria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31" y="1238835"/>
            <a:ext cx="5553635" cy="48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CurricVis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Prototype used to generation visualizations of Computer Science curricula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Implemented in SWI-Prolog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Three-tier software architecture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dirty="0" smtClean="0"/>
              <a:t>Knowledge Base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dirty="0" smtClean="0"/>
              <a:t>Visualization Generation</a:t>
            </a:r>
          </a:p>
          <a:p>
            <a:pPr marL="653796" lvl="2" indent="-342900">
              <a:buFont typeface="+mj-lt"/>
              <a:buAutoNum type="arabicPeriod"/>
            </a:pPr>
            <a:r>
              <a:rPr lang="en-US" dirty="0" smtClean="0"/>
              <a:t>User Interface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Ball University, Indiana, USA</a:t>
            </a:r>
          </a:p>
          <a:p>
            <a:pPr marL="653796" lvl="2" indent="-342900">
              <a:buFont typeface="+mj-lt"/>
              <a:buAutoNum type="arabicPeriod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906" y="1967837"/>
            <a:ext cx="6077108" cy="340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1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01618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Model </a:t>
            </a:r>
            <a:r>
              <a:rPr lang="en-US" dirty="0"/>
              <a:t>the curriculum as a directed </a:t>
            </a:r>
            <a:r>
              <a:rPr lang="en-US" dirty="0" smtClean="0"/>
              <a:t>graph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course is a vertex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prerequisite is a directed </a:t>
            </a:r>
            <a:r>
              <a:rPr lang="en-US" dirty="0" smtClean="0"/>
              <a:t>edge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I/O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Input: Curriculum graph data with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Output: Graph drawings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/>
          <a:stretch/>
        </p:blipFill>
        <p:spPr bwMode="auto">
          <a:xfrm>
            <a:off x="6200653" y="2104564"/>
            <a:ext cx="4754562" cy="26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24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Complexity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NP-complete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</a:t>
            </a:r>
            <a:r>
              <a:rPr lang="en-US" dirty="0"/>
              <a:t>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Graph Drawing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Crossed </a:t>
            </a:r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Content Placeholder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66" y="3719147"/>
            <a:ext cx="5377021" cy="2110154"/>
          </a:xfrm>
          <a:prstGeom prst="rect">
            <a:avLst/>
          </a:prstGeom>
        </p:spPr>
      </p:pic>
      <p:pic>
        <p:nvPicPr>
          <p:cNvPr id="11" name="Picture 2" descr="https://upload.wikimedia.org/wikipedia/commons/thumb/a/a0/P_np_np-complete_np-hard.svg/800px-P_np_np-complete_np-har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83" y="3391955"/>
            <a:ext cx="3590262" cy="224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5000" y="6237612"/>
            <a:ext cx="857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Euler </a:t>
            </a:r>
            <a:r>
              <a:rPr lang="en-US" sz="800" dirty="0"/>
              <a:t>Diagram of NP-completeness: </a:t>
            </a:r>
            <a:r>
              <a:rPr lang="en-US" sz="800" dirty="0">
                <a:hlinkClick r:id="rId4"/>
              </a:rPr>
              <a:t>https://</a:t>
            </a:r>
            <a:r>
              <a:rPr lang="en-US" sz="800" dirty="0" smtClean="0">
                <a:hlinkClick r:id="rId4"/>
              </a:rPr>
              <a:t>en.wikipedia.org/wiki/NP-completeness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CSUF 2015 Computer Science Curriculum Graph: </a:t>
            </a:r>
            <a:r>
              <a:rPr lang="en-US" sz="800" dirty="0">
                <a:hlinkClick r:id="rId5"/>
              </a:rPr>
              <a:t>https://github.com/kevinwortman/CSUF-CPSC-handbooks/raw/master/Undergraduate_Handbook/CPSC_undergraduate_handbook.pdf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91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Graph drawing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Minimize overlapping edges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 graph into strata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 graph into tracks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Indicate completed courses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000" y="6325536"/>
            <a:ext cx="8182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CSUF 2015 Computer Science Curriculum Graph</a:t>
            </a:r>
            <a:r>
              <a:rPr lang="en-US" sz="800" dirty="0"/>
              <a:t>: </a:t>
            </a:r>
            <a:r>
              <a:rPr lang="en-US" sz="800" dirty="0" smtClean="0">
                <a:hlinkClick r:id="rId2"/>
              </a:rPr>
              <a:t>https</a:t>
            </a:r>
            <a:r>
              <a:rPr lang="en-US" sz="800" dirty="0">
                <a:hlinkClick r:id="rId2"/>
              </a:rPr>
              <a:t>://</a:t>
            </a:r>
            <a:r>
              <a:rPr lang="en-US" sz="800" dirty="0" smtClean="0">
                <a:hlinkClick r:id="rId2"/>
              </a:rPr>
              <a:t>github.com/kevinwortman/CSUF-CPSC-handbooks/raw/master/Undergraduate_Handbook/CPSC_undergraduate_handbook.pdf</a:t>
            </a:r>
            <a:endParaRPr lang="en-US" sz="800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4845" y="1855176"/>
            <a:ext cx="6763224" cy="26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8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1 – Algorithms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Deliverable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Algorithm Design Document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Phase 2 – Development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Deliverable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Discovery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Exhaustive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Greedy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Top-Down </a:t>
            </a:r>
            <a:r>
              <a:rPr lang="en-US" dirty="0" err="1" smtClean="0"/>
              <a:t>FastRings</a:t>
            </a:r>
            <a:r>
              <a:rPr lang="en-US" dirty="0" smtClean="0"/>
              <a:t> Tree Drawing </a:t>
            </a:r>
            <a:r>
              <a:rPr lang="en-US" dirty="0"/>
              <a:t>Algorithm</a:t>
            </a:r>
            <a:r>
              <a:rPr lang="en-US" baseline="30000" dirty="0"/>
              <a:t>[8</a:t>
            </a:r>
            <a:r>
              <a:rPr lang="en-US" baseline="30000" dirty="0" smtClean="0"/>
              <a:t>]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Bottom-up RINGS Algorithm</a:t>
            </a:r>
            <a:r>
              <a:rPr lang="en-US" baseline="30000" dirty="0" smtClean="0"/>
              <a:t>[8]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Depth-first Search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Groupoid</a:t>
            </a:r>
            <a:r>
              <a:rPr lang="en-US" dirty="0" smtClean="0"/>
              <a:t>, </a:t>
            </a:r>
            <a:r>
              <a:rPr lang="en-US" dirty="0" err="1" smtClean="0"/>
              <a:t>Greedoids</a:t>
            </a:r>
            <a:r>
              <a:rPr lang="en-US" dirty="0" smtClean="0"/>
              <a:t>, </a:t>
            </a:r>
            <a:r>
              <a:rPr lang="en-US" dirty="0" err="1" smtClean="0"/>
              <a:t>Matroids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Solution via simulation of NP-completeness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4999" y="6345334"/>
            <a:ext cx="70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Digraph drawing: [8] </a:t>
            </a:r>
          </a:p>
        </p:txBody>
      </p:sp>
      <p:pic>
        <p:nvPicPr>
          <p:cNvPr id="1126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00" y="1984664"/>
            <a:ext cx="4566494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48845" y="1662545"/>
            <a:ext cx="322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PieVis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Discovery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Subject: Digraph Drawing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Problem: Edge crossing reduction [6]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Studied by Warfield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Other methods discovered by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err="1" smtClean="0"/>
              <a:t>Carpano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Sugiyama, </a:t>
            </a:r>
            <a:r>
              <a:rPr lang="en-US" dirty="0" err="1" smtClean="0"/>
              <a:t>Tagawa</a:t>
            </a:r>
            <a:r>
              <a:rPr lang="en-US" dirty="0"/>
              <a:t> </a:t>
            </a:r>
            <a:r>
              <a:rPr lang="en-US" dirty="0" smtClean="0"/>
              <a:t>and Toda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05" y="217189"/>
            <a:ext cx="5927022" cy="389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42" y="4258384"/>
            <a:ext cx="5387547" cy="199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4999" y="6345334"/>
            <a:ext cx="70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Digraph drawing: [6] </a:t>
            </a:r>
          </a:p>
        </p:txBody>
      </p:sp>
    </p:spTree>
    <p:extLst>
      <p:ext uri="{BB962C8B-B14F-4D97-AF65-F5344CB8AC3E}">
        <p14:creationId xmlns:p14="http://schemas.microsoft.com/office/powerpoint/2010/main" val="34936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71" y="2223216"/>
            <a:ext cx="4487380" cy="36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34247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Algorithm Discovery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Subject: Strata Organization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Possibly related to </a:t>
            </a:r>
            <a:r>
              <a:rPr lang="en-US" i="1" dirty="0" smtClean="0"/>
              <a:t>Optimal Rank Assignment</a:t>
            </a:r>
            <a:r>
              <a:rPr lang="en-US" dirty="0" smtClean="0"/>
              <a:t> [6]</a:t>
            </a:r>
            <a:endParaRPr lang="en-US" i="1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62" y="1220185"/>
            <a:ext cx="2941415" cy="484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4999" y="6345334"/>
            <a:ext cx="70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Digraph drawing: [6] </a:t>
            </a:r>
          </a:p>
        </p:txBody>
      </p:sp>
    </p:spTree>
    <p:extLst>
      <p:ext uri="{BB962C8B-B14F-4D97-AF65-F5344CB8AC3E}">
        <p14:creationId xmlns:p14="http://schemas.microsoft.com/office/powerpoint/2010/main" val="28120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Dana Toribio @ CSU Fullerton, Fall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–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Development Process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AGILE/SCRUM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Monthly Iterations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Project </a:t>
            </a:r>
            <a:r>
              <a:rPr lang="en-US" dirty="0"/>
              <a:t>Deliverable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8198" name="Picture 6" descr="https://upload.wikimedia.org/wikipedia/commons/thumb/5/58/Scrum_process.svg/2000px-Scrum_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07" y="2145185"/>
            <a:ext cx="6386046" cy="319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999" y="6345334"/>
            <a:ext cx="70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The SCRUM </a:t>
            </a:r>
            <a:r>
              <a:rPr lang="en-US" sz="800" dirty="0"/>
              <a:t>Process: </a:t>
            </a:r>
            <a:r>
              <a:rPr lang="en-US" sz="800" dirty="0">
                <a:hlinkClick r:id="rId3"/>
              </a:rPr>
              <a:t>https://en.wikipedia.org/wiki/Scrum_(software_development</a:t>
            </a:r>
            <a:r>
              <a:rPr lang="en-US" sz="800" dirty="0" smtClean="0">
                <a:hlinkClick r:id="rId3"/>
              </a:rPr>
              <a:t>)</a:t>
            </a:r>
            <a:r>
              <a:rPr lang="en-US" sz="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440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7437438" y="2286000"/>
            <a:ext cx="4754562" cy="4022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Python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HTML/CSS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Bootstrap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Django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318446"/>
              </p:ext>
            </p:extLst>
          </p:nvPr>
        </p:nvGraphicFramePr>
        <p:xfrm>
          <a:off x="1208576" y="2145323"/>
          <a:ext cx="9720262" cy="39375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4678"/>
                <a:gridCol w="6875584"/>
              </a:tblGrid>
              <a:tr h="15905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Hardware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CPU: Intel Core i5-3570K 3.4GHz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Motherboard: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ASRock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Extreme4 LGA 1155 Intel Z77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GPU: PNY NVIDIA GeForce 560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Fermi 1GB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SSD: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SAMSUNG 830 Series 2.5" 128GB SSD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HDD: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Seagate Barracuda 3TB SATA 6.0Gb/s HDD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PSU: CORSAIR CX600 V2 600W ATX12V v2.3</a:t>
                      </a:r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Windows 10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Sublime</a:t>
                      </a:r>
                      <a:r>
                        <a:rPr lang="en-US" sz="1600" baseline="0" dirty="0" smtClean="0"/>
                        <a:t> Text 3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Framework(s)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Bootstrap, Django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Programming Language(s)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Python, DOTS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</a:t>
                      </a:r>
                      <a:r>
                        <a:rPr lang="en-US" sz="1600" baseline="0" dirty="0" smtClean="0"/>
                        <a:t> Language(s)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HTML,</a:t>
                      </a:r>
                      <a:r>
                        <a:rPr lang="en-US" sz="1600" baseline="0" dirty="0" smtClean="0"/>
                        <a:t> CSS, JavaScript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Databases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TBD</a:t>
                      </a:r>
                      <a:endParaRPr lang="en-US" sz="1600" dirty="0"/>
                    </a:p>
                  </a:txBody>
                  <a:tcPr/>
                </a:tc>
              </a:tr>
              <a:tr h="29321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Version 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Git</a:t>
                      </a:r>
                      <a:r>
                        <a:rPr lang="en-US" sz="1600" baseline="0" dirty="0" smtClean="0"/>
                        <a:t>, GitHub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Final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Algorithm Design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Web 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Demonstration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Successfully draw curriculum graph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Minimize crossed edges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Organization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Organize into strata (by semester or year)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Categorize columns into tracks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Indicate completed courses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Preliminary Requirements Gathering (June 2015 thru October 2015) = 8 hours</a:t>
            </a:r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432001"/>
            <a:ext cx="9720262" cy="280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14400" y="2272420"/>
            <a:ext cx="1910281" cy="226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7363" y="2453488"/>
            <a:ext cx="1078871" cy="226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736" lvl="1" indent="0">
              <a:buNone/>
            </a:pPr>
            <a:r>
              <a:rPr lang="en-US" sz="2200" dirty="0" smtClean="0"/>
              <a:t>I would like to thank my mentors for guidance in the proposal process as well as our future collaboration in the upcoming semester for the completion of this project.</a:t>
            </a:r>
          </a:p>
          <a:p>
            <a:pPr marL="516636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Dr. Kevin Wortman (Graduate Advisor)</a:t>
            </a:r>
          </a:p>
          <a:p>
            <a:pPr marL="516636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Dr. Kent Palmer (Graduate Reviewer)</a:t>
            </a:r>
          </a:p>
          <a:p>
            <a:pPr marL="516636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Dr. Kenneth Kung (Graduate Seminar Instructor)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Academic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4075"/>
            <a:ext cx="9720073" cy="432528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Agrawal</a:t>
            </a:r>
            <a:r>
              <a:rPr lang="en-US" sz="1100" dirty="0"/>
              <a:t>, V.K.; Earnest, J.; Gupta, S.K.; </a:t>
            </a:r>
            <a:r>
              <a:rPr lang="en-US" sz="1100" dirty="0" err="1"/>
              <a:t>Tegar</a:t>
            </a:r>
            <a:r>
              <a:rPr lang="en-US" sz="1100" dirty="0"/>
              <a:t>, J.P.; Mathew, S.S., "Outcome based engineering diploma curriculum - 2012 Gujarat experiment," in </a:t>
            </a:r>
            <a:r>
              <a:rPr lang="en-US" sz="1100" i="1" dirty="0"/>
              <a:t>Frontiers in Education Conference, 2013 IEEE</a:t>
            </a:r>
            <a:r>
              <a:rPr lang="en-US" sz="1100" dirty="0"/>
              <a:t> , vol., no., pp.1864-1870, 23-26 Oct. 2013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smtClean="0"/>
              <a:t>Azlan, A.; </a:t>
            </a:r>
            <a:r>
              <a:rPr lang="en-US" sz="1100" dirty="0" err="1" smtClean="0"/>
              <a:t>Hussin</a:t>
            </a:r>
            <a:r>
              <a:rPr lang="en-US" sz="1100" dirty="0" smtClean="0"/>
              <a:t>, N.M., "Implementing graph coloring heuristic in construction phase of curriculum-based course timetabling problem," in </a:t>
            </a:r>
            <a:r>
              <a:rPr lang="en-US" sz="1100" i="1" dirty="0" smtClean="0"/>
              <a:t>Computers &amp; Informatics (ISCI), 2013 IEEE Symposium on</a:t>
            </a:r>
            <a:r>
              <a:rPr lang="en-US" sz="1100" dirty="0" smtClean="0"/>
              <a:t> , vol., no., pp.25-29, 7-9 April 2013Initial Positioning Method for Online and Real-Time Dynamic Graph Drawing of Time Varying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Gansner</a:t>
            </a:r>
            <a:r>
              <a:rPr lang="en-US" sz="1100" dirty="0" smtClean="0"/>
              <a:t>, E.R.; </a:t>
            </a:r>
            <a:r>
              <a:rPr lang="en-US" sz="1100" dirty="0" err="1" smtClean="0"/>
              <a:t>Koutsofios</a:t>
            </a:r>
            <a:r>
              <a:rPr lang="en-US" sz="1100" dirty="0" smtClean="0"/>
              <a:t> E.; North S.C.; Vo K., “A Technique for Drawing Directed Graphs,” in </a:t>
            </a:r>
            <a:r>
              <a:rPr lang="en-US" sz="1100" i="1" dirty="0" smtClean="0"/>
              <a:t>IEEE Transactions on Software Engineering, 1993, vol. 19, no. 3, pp. 214 -230, March 1993</a:t>
            </a:r>
            <a:endParaRPr lang="en-US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Gestwicki</a:t>
            </a:r>
            <a:r>
              <a:rPr lang="en-US" sz="1100" dirty="0"/>
              <a:t>, P., "Work in progress - curriculum visualization," in </a:t>
            </a:r>
            <a:r>
              <a:rPr lang="en-US" sz="1100" i="1" dirty="0"/>
              <a:t>Frontiers in Education Conference, 2008. FIE 2008. 38th Annual</a:t>
            </a:r>
            <a:r>
              <a:rPr lang="en-US" sz="1100" dirty="0"/>
              <a:t> , vol., no., pp.T3E-13-T3E-14, 22-25 Oct. </a:t>
            </a:r>
            <a:r>
              <a:rPr lang="en-US" sz="1100" dirty="0" smtClean="0"/>
              <a:t>2008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Hosobe</a:t>
            </a:r>
            <a:r>
              <a:rPr lang="en-US" sz="1100" dirty="0" smtClean="0"/>
              <a:t>, H., "Analysis of a high-dimensional approach to interactive graph drawing," in </a:t>
            </a:r>
            <a:r>
              <a:rPr lang="en-US" sz="1100" i="1" dirty="0" smtClean="0"/>
              <a:t>Visualization, 2007. APVIS '07. 2007 6th International Asia-Pacific Symposium on</a:t>
            </a:r>
            <a:r>
              <a:rPr lang="en-US" sz="1100" dirty="0" smtClean="0"/>
              <a:t> , vol., no., pp.93-96, 5-7 Feb. 2007Coordinating Curriculum Implementation Using Wiki-supported </a:t>
            </a:r>
            <a:r>
              <a:rPr lang="en-US" sz="1100" dirty="0"/>
              <a:t>Graph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/>
              <a:t>McCreary, C.L.; Chapman, R.O.; </a:t>
            </a:r>
            <a:r>
              <a:rPr lang="en-US" sz="1100" dirty="0" err="1"/>
              <a:t>Shieh</a:t>
            </a:r>
            <a:r>
              <a:rPr lang="en-US" sz="1100" dirty="0"/>
              <a:t>, F.-S., "Using graph parsing for automatic graph drawing," in </a:t>
            </a:r>
            <a:r>
              <a:rPr lang="en-US" sz="1100" i="1" dirty="0"/>
              <a:t>Systems, Man and Cybernetics, Part A: Systems and Humans, IEEE Transactions on</a:t>
            </a:r>
            <a:r>
              <a:rPr lang="en-US" sz="1100" dirty="0"/>
              <a:t> , vol.28, no.5, pp.545-561, Sep </a:t>
            </a:r>
            <a:r>
              <a:rPr lang="en-US" sz="1100" dirty="0" smtClean="0"/>
              <a:t>1998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smtClean="0"/>
              <a:t>Rodgers</a:t>
            </a:r>
            <a:r>
              <a:rPr lang="en-US" sz="1100" dirty="0"/>
              <a:t>, P.J., "A graph rewriting programming language for graph drawing," in Visual Languages, 1998. Proceedings. 1998 IEEE Symposium on , vol., no., pp.32-39, 1-4 Sep 1998A Technique for Drawing Directed Graphs</a:t>
            </a:r>
            <a:r>
              <a:rPr lang="en-US" sz="11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 err="1" smtClean="0"/>
              <a:t>Rusu</a:t>
            </a:r>
            <a:r>
              <a:rPr lang="en-US" sz="1100" dirty="0"/>
              <a:t>, A.; Crowell, A.; </a:t>
            </a:r>
            <a:r>
              <a:rPr lang="en-US" sz="1100" dirty="0" err="1"/>
              <a:t>Petzinger</a:t>
            </a:r>
            <a:r>
              <a:rPr lang="en-US" sz="1100" dirty="0"/>
              <a:t>, Bryan; Fabian, A., "</a:t>
            </a:r>
            <a:r>
              <a:rPr lang="en-US" sz="1100" dirty="0" err="1"/>
              <a:t>PieVis</a:t>
            </a:r>
            <a:r>
              <a:rPr lang="en-US" sz="1100" dirty="0"/>
              <a:t>: Interactive Graph Visualization Using a Rings-Based Tree Drawing Algorithm for Children and Crust Display for Parents," in </a:t>
            </a:r>
            <a:r>
              <a:rPr lang="en-US" sz="1100" i="1" dirty="0"/>
              <a:t>Information </a:t>
            </a:r>
            <a:r>
              <a:rPr lang="en-US" sz="1100" i="1" dirty="0" err="1"/>
              <a:t>Visualisation</a:t>
            </a:r>
            <a:r>
              <a:rPr lang="en-US" sz="1100" i="1" dirty="0"/>
              <a:t> (IV), 2011 15th International Conference on</a:t>
            </a:r>
            <a:r>
              <a:rPr lang="en-US" sz="1100" dirty="0"/>
              <a:t>, vol., no., pp.465-470, 13-15 July </a:t>
            </a:r>
            <a:r>
              <a:rPr lang="en-US" sz="1100" dirty="0" smtClean="0"/>
              <a:t>2011</a:t>
            </a:r>
            <a:endParaRPr lang="en-US" sz="1100" dirty="0"/>
          </a:p>
          <a:p>
            <a:pPr marL="457200" indent="-457200">
              <a:buFont typeface="+mj-lt"/>
              <a:buAutoNum type="arabicPeriod"/>
            </a:pPr>
            <a:r>
              <a:rPr lang="en-US" sz="1100" dirty="0"/>
              <a:t>Slim, A.; </a:t>
            </a:r>
            <a:r>
              <a:rPr lang="en-US" sz="1100" dirty="0" err="1"/>
              <a:t>Heileman</a:t>
            </a:r>
            <a:r>
              <a:rPr lang="en-US" sz="1100" dirty="0"/>
              <a:t>, G.L.; </a:t>
            </a:r>
            <a:r>
              <a:rPr lang="en-US" sz="1100" dirty="0" err="1"/>
              <a:t>Kozlick</a:t>
            </a:r>
            <a:r>
              <a:rPr lang="en-US" sz="1100" dirty="0"/>
              <a:t>, J.; </a:t>
            </a:r>
            <a:r>
              <a:rPr lang="en-US" sz="1100" dirty="0" err="1"/>
              <a:t>Abdallah</a:t>
            </a:r>
            <a:r>
              <a:rPr lang="en-US" sz="1100" dirty="0"/>
              <a:t>, C.T., "Employing Markov Networks on Curriculum Graphs to Predict Student Performance," in </a:t>
            </a:r>
            <a:r>
              <a:rPr lang="en-US" sz="1100" i="1" dirty="0"/>
              <a:t>Machine Learning and Applications (ICMLA), 2014 13th International Conference on</a:t>
            </a:r>
            <a:r>
              <a:rPr lang="en-US" sz="1100" dirty="0"/>
              <a:t> , vol., no., pp.415-418, 3-6 Dec. </a:t>
            </a:r>
            <a:r>
              <a:rPr lang="en-US" sz="1100" dirty="0" smtClean="0"/>
              <a:t>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DOT (graph description language). (2015, September 15). Retrieved September 24, 2015, from </a:t>
            </a:r>
            <a:r>
              <a:rPr lang="en-US" dirty="0">
                <a:hlinkClick r:id="rId3"/>
              </a:rPr>
              <a:t>https://en.wikipedia.org/wiki/DOT_(graph_description_language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Hogg, A. (2013, August 1). Whiteboard it – the power of graph databases. Retrieved September 24, 2015, from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www.computerweekly.com/feature/Whiteboard-it-the-power-of-graph-databases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Neubauer</a:t>
            </a:r>
            <a:r>
              <a:rPr lang="en-US" dirty="0"/>
              <a:t>, P. (2010, May 10). Graph Databases, NOSQL and Neo4j. Retrieved September 20, 2015, from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www.infoq.com/articles/graph-nosql-neo4j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Rodriguez, M. (2011, June 15). Graph Pattern Matching with Gremlin 1.1. Retrieved September 24, 2015, from </a:t>
            </a:r>
            <a:r>
              <a:rPr lang="en-US" dirty="0">
                <a:hlinkClick r:id="rId6"/>
              </a:rPr>
              <a:t>http://markorodriguez.com/2011/06/15/graph-pattern-matching-with-gremlin-1-1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sz="2200" dirty="0" smtClean="0"/>
              <a:t>Key Issues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200" dirty="0" smtClean="0"/>
              <a:t>Problem Domain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200" dirty="0" smtClean="0"/>
              <a:t>Current Solutions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200" dirty="0" smtClean="0"/>
              <a:t>Problem Solution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Issues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399" y="1959370"/>
            <a:ext cx="4634719" cy="4021300"/>
          </a:xfrm>
          <a:prstGeom prst="rect">
            <a:avLst/>
          </a:prstGeom>
        </p:spPr>
      </p:pic>
      <p:pic>
        <p:nvPicPr>
          <p:cNvPr id="10" name="Picture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4" r="11373"/>
          <a:stretch/>
        </p:blipFill>
        <p:spPr>
          <a:xfrm>
            <a:off x="5686832" y="457201"/>
            <a:ext cx="5792595" cy="44607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9967" y="5298289"/>
            <a:ext cx="596831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dirty="0"/>
              <a:t>The graph of courses and their prerequisites is complex, and students and faculty can both struggle to visualize </a:t>
            </a:r>
            <a:r>
              <a:rPr lang="en-US" dirty="0" smtClean="0"/>
              <a:t>it.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000" y="6349668"/>
            <a:ext cx="70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CSUF 2014 Computer Science Curriculum Graph</a:t>
            </a:r>
            <a:r>
              <a:rPr lang="en-US" sz="800" dirty="0"/>
              <a:t>:  </a:t>
            </a:r>
            <a:r>
              <a:rPr lang="en-US" sz="800" dirty="0">
                <a:hlinkClick r:id="rId5"/>
              </a:rPr>
              <a:t>http://www.fullerton.edu/ecs/cs/docs/Undergraduate%20Handbook%20-%</a:t>
            </a:r>
            <a:r>
              <a:rPr lang="en-US" sz="800" dirty="0" smtClean="0">
                <a:hlinkClick r:id="rId5"/>
              </a:rPr>
              <a:t>20Fall%202014Revised.pdf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3526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Issues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024128" y="1717292"/>
            <a:ext cx="4754880" cy="822960"/>
          </a:xfrm>
        </p:spPr>
        <p:txBody>
          <a:bodyPr/>
          <a:lstStyle/>
          <a:p>
            <a:r>
              <a:rPr lang="en-US" dirty="0" smtClean="0"/>
              <a:t>Previous Curriculum Graph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5990888" y="1717292"/>
            <a:ext cx="4754880" cy="822960"/>
          </a:xfrm>
        </p:spPr>
        <p:txBody>
          <a:bodyPr/>
          <a:lstStyle/>
          <a:p>
            <a:r>
              <a:rPr lang="en-US" dirty="0" smtClean="0"/>
              <a:t>Current Curriculum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16074" y="3537650"/>
            <a:ext cx="5913897" cy="23208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931" y="1618696"/>
            <a:ext cx="1947916" cy="1766186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70966" y="2471793"/>
            <a:ext cx="4751296" cy="37428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96617" y="966320"/>
            <a:ext cx="596831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dirty="0"/>
              <a:t>The graph of courses and their prerequisites is complex, and students and faculty can both struggle to visualize it.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000" y="6288124"/>
            <a:ext cx="844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CSUF 2014 Computer Science Curriculum Graph</a:t>
            </a:r>
            <a:r>
              <a:rPr lang="en-US" sz="800" dirty="0"/>
              <a:t>:  </a:t>
            </a:r>
            <a:r>
              <a:rPr lang="en-US" sz="800" dirty="0">
                <a:hlinkClick r:id="rId5"/>
              </a:rPr>
              <a:t>http://www.fullerton.edu/ecs/cs/docs/Undergraduate%20Handbook%20-%</a:t>
            </a:r>
            <a:r>
              <a:rPr lang="en-US" sz="800" dirty="0" smtClean="0">
                <a:hlinkClick r:id="rId5"/>
              </a:rPr>
              <a:t>20Fall%202014Revised.pdf</a:t>
            </a:r>
            <a:endParaRPr lang="en-US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CSUF 2015 Computer Science Curriculum Graph</a:t>
            </a:r>
            <a:r>
              <a:rPr lang="en-US" sz="800" dirty="0"/>
              <a:t>: </a:t>
            </a:r>
            <a:r>
              <a:rPr lang="en-US" sz="800" dirty="0">
                <a:hlinkClick r:id="rId6"/>
              </a:rPr>
              <a:t>https://</a:t>
            </a:r>
            <a:r>
              <a:rPr lang="en-US" sz="800" dirty="0" smtClean="0">
                <a:hlinkClick r:id="rId6"/>
              </a:rPr>
              <a:t>github.com/kevinwortman/CSUF-CPSC-handbooks/raw/master/Undergraduate_Handbook/CPSC_undergraduate_handbook.pdf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409401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79961"/>
              </p:ext>
            </p:extLst>
          </p:nvPr>
        </p:nvGraphicFramePr>
        <p:xfrm>
          <a:off x="1244328" y="2425460"/>
          <a:ext cx="9719679" cy="266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1830"/>
                <a:gridCol w="5867849"/>
              </a:tblGrid>
              <a:tr h="465469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Area</a:t>
                      </a:r>
                      <a:r>
                        <a:rPr lang="en-US" b="0" baseline="0" dirty="0" smtClean="0"/>
                        <a:t> of Expertise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Research Required</a:t>
                      </a:r>
                      <a:endParaRPr lang="en-US" b="0" dirty="0"/>
                    </a:p>
                  </a:txBody>
                  <a:tcPr/>
                </a:tc>
              </a:tr>
              <a:tr h="46546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Fundamental Graph Algorithms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Hierarchical</a:t>
                      </a:r>
                      <a:r>
                        <a:rPr lang="en-US" dirty="0" smtClean="0"/>
                        <a:t>, planar, general</a:t>
                      </a:r>
                      <a:endParaRPr lang="en-US" dirty="0"/>
                    </a:p>
                  </a:txBody>
                  <a:tcPr/>
                </a:tc>
              </a:tr>
              <a:tr h="80341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Graph Drawing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NP-complete problem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computationally complete languages</a:t>
                      </a:r>
                      <a:endParaRPr lang="en-US" dirty="0" smtClean="0"/>
                    </a:p>
                  </a:txBody>
                  <a:tcPr/>
                </a:tc>
              </a:tr>
              <a:tr h="46546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Human</a:t>
                      </a:r>
                      <a:r>
                        <a:rPr lang="en-US" baseline="0" dirty="0" smtClean="0"/>
                        <a:t> Computer Interfaces (HCI)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Functionality, Ease of Use, Cross-compatibility</a:t>
                      </a:r>
                      <a:endParaRPr lang="en-US" dirty="0"/>
                    </a:p>
                  </a:txBody>
                  <a:tcPr/>
                </a:tc>
              </a:tr>
              <a:tr h="46546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Potentially AI planning</a:t>
                      </a:r>
                      <a:r>
                        <a:rPr lang="en-US" baseline="0" dirty="0" smtClean="0"/>
                        <a:t> algorithms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optimization and prediction (later iterations)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0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24129" y="2179636"/>
            <a:ext cx="3411948" cy="822960"/>
          </a:xfrm>
        </p:spPr>
        <p:txBody>
          <a:bodyPr/>
          <a:lstStyle/>
          <a:p>
            <a:r>
              <a:rPr lang="en-US" dirty="0" smtClean="0"/>
              <a:t>Database Models</a:t>
            </a:r>
            <a:endParaRPr lang="en-US" dirty="0"/>
          </a:p>
        </p:txBody>
      </p:sp>
      <p:sp>
        <p:nvSpPr>
          <p:cNvPr id="17" name="Content Placeholder 8"/>
          <p:cNvSpPr>
            <a:spLocks noGrp="1"/>
          </p:cNvSpPr>
          <p:nvPr>
            <p:ph sz="half" idx="2"/>
          </p:nvPr>
        </p:nvSpPr>
        <p:spPr>
          <a:xfrm>
            <a:off x="8483484" y="2971907"/>
            <a:ext cx="3411948" cy="33415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NetworkX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Gremlin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DOODLE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72348" y="2171397"/>
            <a:ext cx="3411948" cy="822960"/>
          </a:xfrm>
        </p:spPr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1024129" y="2967788"/>
            <a:ext cx="3411948" cy="33415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Relational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Object-Oriented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Graph/Graphical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half" idx="4294967295"/>
          </p:nvPr>
        </p:nvSpPr>
        <p:spPr>
          <a:xfrm>
            <a:off x="4776869" y="2946743"/>
            <a:ext cx="3411537" cy="33416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Neo4J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TinkerPop3</a:t>
            </a:r>
            <a:endParaRPr lang="en-US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483484" y="2165339"/>
            <a:ext cx="3411948" cy="82296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Digital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Database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28812" y="2888735"/>
          <a:ext cx="5431480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6874"/>
                <a:gridCol w="34846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Most popular database model</a:t>
                      </a:r>
                    </a:p>
                    <a:p>
                      <a:r>
                        <a:rPr lang="en-US" dirty="0" smtClean="0"/>
                        <a:t>Limitations for graph programming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Deprecated/obsolete (1990s)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nodes, properties and edges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technology (2010s)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8" y="4931249"/>
            <a:ext cx="4674716" cy="125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60" y="4725687"/>
            <a:ext cx="4773375" cy="166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045" y="556700"/>
            <a:ext cx="4079450" cy="385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6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Graph Databases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Dana Toribio @ CSU Fullerton, Fall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2" descr="http://dev.assets.neo4j.com.s3.amazonaws.com/wp-content/uploads/neo4j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75" y="4859186"/>
            <a:ext cx="2594916" cy="103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No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99" y="5606639"/>
            <a:ext cx="23907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b.vimeocdn.com/ts/311/737/311737216_64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7829" r="19242" b="35054"/>
          <a:stretch/>
        </p:blipFill>
        <p:spPr bwMode="auto">
          <a:xfrm>
            <a:off x="1742144" y="4352557"/>
            <a:ext cx="3929449" cy="127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4"/>
          <a:stretch/>
        </p:blipFill>
        <p:spPr bwMode="auto">
          <a:xfrm>
            <a:off x="5535669" y="350732"/>
            <a:ext cx="3082418" cy="182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35676" y="2956239"/>
          <a:ext cx="1007075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1293"/>
                <a:gridCol w="3623258"/>
                <a:gridCol w="4856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Open-source, Property Graph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Document-oriented database, </a:t>
                      </a:r>
                      <a:r>
                        <a:rPr lang="en-US" dirty="0" err="1" smtClean="0"/>
                        <a:t>NoSQL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TinkerPop3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Python, JavaScript, Java,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, 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graph computing for graph DBs, Gremlin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Gremlin (programming language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73" y="1631451"/>
            <a:ext cx="2241636" cy="8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Words>1794</Words>
  <Application>Microsoft Office PowerPoint</Application>
  <PresentationFormat>Widescreen</PresentationFormat>
  <Paragraphs>397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Curriculum Graph Visualizer</vt:lpstr>
      <vt:lpstr>Agenda</vt:lpstr>
      <vt:lpstr>Introduction</vt:lpstr>
      <vt:lpstr>Key Issues</vt:lpstr>
      <vt:lpstr>Key Issues</vt:lpstr>
      <vt:lpstr>Problem Domain</vt:lpstr>
      <vt:lpstr>Current Solutions</vt:lpstr>
      <vt:lpstr>Current Solutions</vt:lpstr>
      <vt:lpstr>Current Solutions</vt:lpstr>
      <vt:lpstr>Current Solutions</vt:lpstr>
      <vt:lpstr>Current Solutions</vt:lpstr>
      <vt:lpstr>Current Solutions</vt:lpstr>
      <vt:lpstr>Problem Solution</vt:lpstr>
      <vt:lpstr>Challenges</vt:lpstr>
      <vt:lpstr>Objectives</vt:lpstr>
      <vt:lpstr>Activities</vt:lpstr>
      <vt:lpstr>Phase 1 – Algorithm</vt:lpstr>
      <vt:lpstr>Phase 1 – Algorithm</vt:lpstr>
      <vt:lpstr>Phase 1 – Algorithm</vt:lpstr>
      <vt:lpstr>Phase 2 – Development</vt:lpstr>
      <vt:lpstr>Environment</vt:lpstr>
      <vt:lpstr>Project</vt:lpstr>
      <vt:lpstr>Schedule</vt:lpstr>
      <vt:lpstr>Acknowledgement</vt:lpstr>
      <vt:lpstr>References – Academic</vt:lpstr>
      <vt:lpstr>References – Other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Oira</dc:creator>
  <cp:lastModifiedBy>Dana Oira</cp:lastModifiedBy>
  <cp:revision>167</cp:revision>
  <dcterms:created xsi:type="dcterms:W3CDTF">2015-09-21T23:50:05Z</dcterms:created>
  <dcterms:modified xsi:type="dcterms:W3CDTF">2016-03-21T20:18:35Z</dcterms:modified>
</cp:coreProperties>
</file>