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6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Relationship Id="rId4" Type="http://schemas.openxmlformats.org/officeDocument/2006/relationships/hyperlink" Target="https://devblogs.nvidia.com/parallelforall/deep-learning-nutshell-core-concep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search.googleblog.com/2016/09/a-neural-network-for-machine.html" TargetMode="External"/><Relationship Id="rId4" Type="http://schemas.openxmlformats.org/officeDocument/2006/relationships/hyperlink" Target="https://research.googleblog.com/2016/05/announcing-syntaxnet-worlds-most.html" TargetMode="External"/><Relationship Id="rId5" Type="http://schemas.openxmlformats.org/officeDocument/2006/relationships/hyperlink" Target="https://deepmind.com/blog/wavenet-generative-model-raw-audio/" TargetMode="External"/><Relationship Id="rId6" Type="http://schemas.openxmlformats.org/officeDocument/2006/relationships/hyperlink" Target="https://cs.umd.edu/~miyyer/pubs/2014_qb_rnn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z3cx82c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hyperlink" Target="https://www.tensorflow.org/#companies-using-tensorflow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z3cx82c" TargetMode="External"/><Relationship Id="rId4" Type="http://schemas.openxmlformats.org/officeDocument/2006/relationships/hyperlink" Target="mailto:amy@thisismetis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thisismetis.com/deep-learning-with-tensorflow/enrol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thisismetis.com/deep-learning-with-tensorflow/enro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amjabrahams" TargetMode="External"/><Relationship Id="rId4" Type="http://schemas.openxmlformats.org/officeDocument/2006/relationships/hyperlink" Target="https://twitter.com/Sabrah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DEEP LEARNING WITH </a:t>
            </a:r>
            <a:r>
              <a:rPr b="1" lang="en" sz="7200"/>
              <a:t>TENSORFLOW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515950" y="4530625"/>
            <a:ext cx="5545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Sam Abrahams</a:t>
            </a:r>
          </a:p>
        </p:txBody>
      </p:sp>
      <p:pic>
        <p:nvPicPr>
          <p:cNvPr descr="logowhite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25" y="3360912"/>
            <a:ext cx="11430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567350" y="3360925"/>
            <a:ext cx="60093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FEB 20 - MAR 29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Mondays and Wednesdays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6:30pm - 9:30pm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recognizing faces</a:t>
            </a:r>
          </a:p>
        </p:txBody>
      </p:sp>
      <p:pic>
        <p:nvPicPr>
          <p:cNvPr descr="hierarchical_features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4650"/>
            <a:ext cx="8352900" cy="23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594050" y="4229375"/>
            <a:ext cx="213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from NVIDIA’s devblog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Learning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965925"/>
            <a:ext cx="8520600" cy="22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Computer uses complex combinations of inputs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Incredibly powerful with unstructured data, e.g. 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Images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Audio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" sz="2000"/>
              <a:t>Text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Classification</a:t>
            </a:r>
          </a:p>
        </p:txBody>
      </p:sp>
      <p:pic>
        <p:nvPicPr>
          <p:cNvPr descr="image_classification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170125"/>
            <a:ext cx="8839201" cy="364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detection</a:t>
            </a:r>
          </a:p>
        </p:txBody>
      </p:sp>
      <p:pic>
        <p:nvPicPr>
          <p:cNvPr descr="object_detection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14" y="1170125"/>
            <a:ext cx="709477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 Transfer</a:t>
            </a:r>
          </a:p>
        </p:txBody>
      </p:sp>
      <p:pic>
        <p:nvPicPr>
          <p:cNvPr descr="style_transfer.jp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67" y="1097100"/>
            <a:ext cx="76792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Natural Language Processing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Machine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Grammatical parsing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Text-to-speech audio generation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6"/>
              </a:rPr>
              <a:t>Question answering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31525" y="526350"/>
            <a:ext cx="914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provide the </a:t>
            </a:r>
            <a:r>
              <a:rPr b="1" i="1" lang="en"/>
              <a:t>what.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Deep learning </a:t>
            </a:r>
            <a:r>
              <a:rPr lang="en"/>
              <a:t>finds the </a:t>
            </a:r>
            <a:r>
              <a:rPr b="1" i="1" lang="en"/>
              <a:t>how.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TensorFlow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TensorFlow?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Open source math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Designed especially for machine learning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Single machines, clusters, and mobile/low power devices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ensorflow.jp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137" y="2585400"/>
            <a:ext cx="3821724" cy="2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TensorFlow?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https://tinyurl.com/z3cx82c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04850" y="1879000"/>
            <a:ext cx="1554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Link to slides: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benefits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Flexible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Scalable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Compatible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Deployable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TensorBoard</a:t>
            </a:r>
          </a:p>
        </p:txBody>
      </p:sp>
      <p:pic>
        <p:nvPicPr>
          <p:cNvPr descr="tensorboard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127862"/>
            <a:ext cx="71056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TensorBoard</a:t>
            </a:r>
          </a:p>
        </p:txBody>
      </p:sp>
      <p:pic>
        <p:nvPicPr>
          <p:cNvPr descr="tensorboard-graph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320" y="935400"/>
            <a:ext cx="590135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TensorFlow Serving</a:t>
            </a:r>
          </a:p>
        </p:txBody>
      </p:sp>
      <p:pic>
        <p:nvPicPr>
          <p:cNvPr descr="tensorflow_serving_2.pn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114" y="1062525"/>
            <a:ext cx="593977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25"/>
            <a:ext cx="8839197" cy="435651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5378825" y="4508950"/>
            <a:ext cx="3442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Source: tensorflow.org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Outline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6 weeks, two nights a week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Class is one part lecture, one part lab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Pair programming in lab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Reading, quizzes, project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0</a:t>
            </a:r>
            <a:r>
              <a:rPr b="1" lang="en" sz="1800"/>
              <a:t> - Math Refresher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Linear algebra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Derivative calculus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Probability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4311600" y="1152475"/>
            <a:ext cx="452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1</a:t>
            </a:r>
            <a:r>
              <a:rPr b="1" lang="en" sz="1800"/>
              <a:t> - </a:t>
            </a:r>
            <a:r>
              <a:rPr b="1" lang="en" sz="1800"/>
              <a:t>TensorFlow &amp; Machine Learning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Introduction to TensorFlow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Elements of ML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Training first models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2</a:t>
            </a:r>
            <a:r>
              <a:rPr b="1" lang="en" sz="1800"/>
              <a:t> - Feedforward Neural Networks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Activation functions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Backpropagation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Optimization algorithms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723575" y="1152475"/>
            <a:ext cx="4322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3 - Convolutional Networks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Convolutional kernels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Residual connections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Inception modules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Classification and detection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Transfer learning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4 - Recurrent Networks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Recurrent connections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LSTMs and GRUs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Word vector encodings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Image descriptions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4391075" y="1152475"/>
            <a:ext cx="469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5 - Deployment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Finalizing, exporting, and bundling models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Prototyping with Flask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TensorFlow Serving and gRPC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presentation today: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Ask questions in the chat box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Link to slides: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https://tinyurl.com/z3cx82c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This will be recorded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Presentation itinerary: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Slides: Deep learning context and course outline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Q/A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Light demo: using a pre-trained network with TensorFlow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Q/A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Admissions: </a:t>
            </a:r>
            <a:r>
              <a:rPr lang="en" u="sng">
                <a:solidFill>
                  <a:schemeClr val="hlink"/>
                </a:solidFill>
                <a:hlinkClick r:id="rId4"/>
              </a:rPr>
              <a:t>amy@thisismetis.com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Outcomes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20425" y="526350"/>
            <a:ext cx="8811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Gain intuition for deep learning methods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508525" y="526350"/>
            <a:ext cx="8811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Implement modern architectures in TF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05375" y="526350"/>
            <a:ext cx="8811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Learn to read papers to build new models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44650" y="2057400"/>
            <a:ext cx="89289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chemeClr val="hlink"/>
                </a:solidFill>
                <a:hlinkClick r:id="rId3"/>
              </a:rPr>
              <a:t>thisismetis.com/deep-learning-with-tensorflow/enroll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144650" y="2918000"/>
            <a:ext cx="89289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hlink"/>
                </a:solidFill>
                <a:hlinkClick r:id="rId3"/>
              </a:rPr>
              <a:t>thisismetis.com/deep-learning-with-tensorflow/enroll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INSTRUCTOR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298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Creator, Deep Learning with TensorFlow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Co-author, </a:t>
            </a:r>
            <a:r>
              <a:rPr i="1" lang="en" sz="2400"/>
              <a:t>TensorFlow for Machine Intelligence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Consultant, Memdump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Maintainer, TensorFlow on Raspberry Pi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400"/>
              <a:t>Long time contributor, TensorFlow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567350" y="4388450"/>
            <a:ext cx="6009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samjabrahams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	Twitter: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@Sabraha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Deep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Question:</a:t>
            </a:r>
          </a:p>
        </p:txBody>
      </p:sp>
      <p:pic>
        <p:nvPicPr>
          <p:cNvPr descr="cat.78.jp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25" y="1322825"/>
            <a:ext cx="3425224" cy="3425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.224.jpg" id="93" name="Shape 93"/>
          <p:cNvPicPr preferRelativeResize="0"/>
          <p:nvPr/>
        </p:nvPicPr>
        <p:blipFill rotWithShape="1">
          <a:blip r:embed="rId4">
            <a:alphaModFix/>
          </a:blip>
          <a:srcRect b="0" l="0" r="23047" t="0"/>
          <a:stretch/>
        </p:blipFill>
        <p:spPr>
          <a:xfrm>
            <a:off x="4893924" y="1322825"/>
            <a:ext cx="3425224" cy="34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699637" y="2581850"/>
            <a:ext cx="1059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OR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8194287" y="2581850"/>
            <a:ext cx="1059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hand?</a:t>
            </a:r>
          </a:p>
        </p:txBody>
      </p:sp>
      <p:pic>
        <p:nvPicPr>
          <p:cNvPr descr="cat.78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675" y="1136150"/>
            <a:ext cx="3425224" cy="3425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/>
          <p:nvPr/>
        </p:nvCxnSpPr>
        <p:spPr>
          <a:xfrm>
            <a:off x="2288300" y="1818200"/>
            <a:ext cx="732900" cy="9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 flipH="1">
            <a:off x="3463450" y="912550"/>
            <a:ext cx="249000" cy="96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>
            <a:off x="2986550" y="815775"/>
            <a:ext cx="110700" cy="456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5" name="Shape 105"/>
          <p:cNvCxnSpPr/>
          <p:nvPr/>
        </p:nvCxnSpPr>
        <p:spPr>
          <a:xfrm flipH="1">
            <a:off x="3919800" y="1017725"/>
            <a:ext cx="652200" cy="427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/>
          <p:nvPr/>
        </p:nvCxnSpPr>
        <p:spPr>
          <a:xfrm flipH="1" rot="10800000">
            <a:off x="2087825" y="2986500"/>
            <a:ext cx="1272000" cy="290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4791025" y="1735250"/>
            <a:ext cx="1769700" cy="1154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g.224.jpg" id="112" name="Shape 112"/>
          <p:cNvPicPr preferRelativeResize="0"/>
          <p:nvPr/>
        </p:nvPicPr>
        <p:blipFill rotWithShape="1">
          <a:blip r:embed="rId3">
            <a:alphaModFix/>
          </a:blip>
          <a:srcRect b="0" l="0" r="23047" t="0"/>
          <a:stretch/>
        </p:blipFill>
        <p:spPr>
          <a:xfrm>
            <a:off x="2555675" y="1136150"/>
            <a:ext cx="3425224" cy="34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hand?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2288300" y="1818200"/>
            <a:ext cx="836400" cy="235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5" name="Shape 115"/>
          <p:cNvCxnSpPr/>
          <p:nvPr/>
        </p:nvCxnSpPr>
        <p:spPr>
          <a:xfrm>
            <a:off x="3712450" y="912550"/>
            <a:ext cx="138300" cy="109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>
            <a:off x="2986550" y="815775"/>
            <a:ext cx="200400" cy="691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flipH="1">
            <a:off x="4210200" y="1017725"/>
            <a:ext cx="361800" cy="600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 flipH="1" rot="10800000">
            <a:off x="2087825" y="2986500"/>
            <a:ext cx="1272000" cy="2904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 flipH="1">
            <a:off x="5198725" y="1735250"/>
            <a:ext cx="1362000" cy="905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flipH="1" rot="10800000">
            <a:off x="1500200" y="1617625"/>
            <a:ext cx="1196100" cy="103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1196018" y="1444071"/>
            <a:ext cx="463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00FF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Making good, complex features by hand isn’t practical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077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if: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4A86E8"/>
                </a:solidFill>
              </a:rPr>
              <a:t>A computer could do it for us?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