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8"/>
  </p:notesMasterIdLst>
  <p:handoutMasterIdLst>
    <p:handoutMasterId r:id="rId29"/>
  </p:handoutMasterIdLst>
  <p:sldIdLst>
    <p:sldId id="257" r:id="rId2"/>
    <p:sldId id="260" r:id="rId3"/>
    <p:sldId id="264" r:id="rId4"/>
    <p:sldId id="269" r:id="rId5"/>
    <p:sldId id="287" r:id="rId6"/>
    <p:sldId id="259" r:id="rId7"/>
    <p:sldId id="271" r:id="rId8"/>
    <p:sldId id="273" r:id="rId9"/>
    <p:sldId id="274" r:id="rId10"/>
    <p:sldId id="319" r:id="rId11"/>
    <p:sldId id="278" r:id="rId12"/>
    <p:sldId id="311" r:id="rId13"/>
    <p:sldId id="318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20" r:id="rId22"/>
    <p:sldId id="313" r:id="rId23"/>
    <p:sldId id="314" r:id="rId24"/>
    <p:sldId id="315" r:id="rId25"/>
    <p:sldId id="316" r:id="rId26"/>
    <p:sldId id="317" r:id="rId27"/>
  </p:sldIdLst>
  <p:sldSz cx="9144000" cy="6858000" type="screen4x3"/>
  <p:notesSz cx="9296400" cy="7010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866D6"/>
    <a:srgbClr val="7518E6"/>
    <a:srgbClr val="F707E0"/>
    <a:srgbClr val="EFFFFF"/>
    <a:srgbClr val="DDFFFF"/>
    <a:srgbClr val="008080"/>
    <a:srgbClr val="FF0000"/>
    <a:srgbClr val="9933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4" autoAdjust="0"/>
    <p:restoredTop sz="94704" autoAdjust="0"/>
  </p:normalViewPr>
  <p:slideViewPr>
    <p:cSldViewPr>
      <p:cViewPr varScale="1">
        <p:scale>
          <a:sx n="78" d="100"/>
          <a:sy n="78" d="100"/>
        </p:scale>
        <p:origin x="-78" y="-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40644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41666" y="3330419"/>
            <a:ext cx="6813070" cy="315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1" tIns="44918" rIns="91441" bIns="449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notes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8300" y="530225"/>
            <a:ext cx="3490913" cy="2619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96504" y="32012"/>
            <a:ext cx="3291929" cy="3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1" tIns="44918" rIns="91441" bIns="44918" anchor="ctr">
            <a:spAutoFit/>
          </a:bodyPr>
          <a:lstStyle/>
          <a:p>
            <a:pPr algn="l" defTabSz="923925"/>
            <a:r>
              <a:rPr lang="en-US" sz="1400" b="0"/>
              <a:t>Tyrone Vincent - tvincent@eecs.umich.edu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8808984" y="6667711"/>
            <a:ext cx="393058" cy="3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1" tIns="44918" rIns="91441" bIns="44918" anchor="ctr">
            <a:spAutoFit/>
          </a:bodyPr>
          <a:lstStyle/>
          <a:p>
            <a:pPr algn="r" defTabSz="923925"/>
            <a:fld id="{183E808D-F99F-4B9D-8352-195EAC193A89}" type="slidenum">
              <a:rPr lang="en-US" sz="1400" b="0"/>
              <a:pPr algn="r" defTabSz="923925"/>
              <a:t>‹#›</a:t>
            </a:fld>
            <a:endParaRPr lang="en-US" sz="1400" b="0"/>
          </a:p>
        </p:txBody>
      </p:sp>
    </p:spTree>
    <p:extLst>
      <p:ext uri="{BB962C8B-B14F-4D97-AF65-F5344CB8AC3E}">
        <p14:creationId xmlns:p14="http://schemas.microsoft.com/office/powerpoint/2010/main" val="304218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6713" y="530225"/>
            <a:ext cx="3492500" cy="2619375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0" cy="1676400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38600"/>
            <a:ext cx="6400800" cy="1600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80228" name="Rectangle 4"/>
          <p:cNvSpPr>
            <a:spLocks noChangeArrowheads="1"/>
          </p:cNvSpPr>
          <p:nvPr/>
        </p:nvSpPr>
        <p:spPr bwMode="auto">
          <a:xfrm>
            <a:off x="8534400" y="6570663"/>
            <a:ext cx="366713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algn="l"/>
            <a:fld id="{30F1D48F-0C8B-4CD2-93D0-5232B7F405E7}" type="slidenum">
              <a:rPr lang="en-US" sz="1200" b="0">
                <a:latin typeface="Helvetica" pitchFamily="34" charset="0"/>
              </a:rPr>
              <a:pPr algn="l"/>
              <a:t>‹#›</a:t>
            </a:fld>
            <a:endParaRPr lang="en-US" sz="1200" b="0">
              <a:latin typeface="Helvetica" pitchFamily="34" charset="0"/>
            </a:endParaRPr>
          </a:p>
        </p:txBody>
      </p:sp>
      <p:sp>
        <p:nvSpPr>
          <p:cNvPr id="180229" name="Line 5"/>
          <p:cNvSpPr>
            <a:spLocks noChangeShapeType="1"/>
          </p:cNvSpPr>
          <p:nvPr/>
        </p:nvSpPr>
        <p:spPr bwMode="auto">
          <a:xfrm flipV="1">
            <a:off x="685800" y="6553200"/>
            <a:ext cx="84582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0" y="3657600"/>
            <a:ext cx="8229600" cy="228600"/>
          </a:xfrm>
          <a:prstGeom prst="rect">
            <a:avLst/>
          </a:prstGeom>
          <a:gradFill rotWithShape="1">
            <a:gsLst>
              <a:gs pos="0">
                <a:srgbClr val="EFFFFF"/>
              </a:gs>
              <a:gs pos="100000">
                <a:srgbClr val="00808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Corbel" pitchFamily="34" charset="0"/>
              </a:rPr>
              <a:t>Colorado School of Mines</a:t>
            </a:r>
            <a:endParaRPr lang="en-US" dirty="0">
              <a:latin typeface="Corbel" pitchFamily="34" charset="0"/>
            </a:endParaRPr>
          </a:p>
        </p:txBody>
      </p:sp>
      <p:pic>
        <p:nvPicPr>
          <p:cNvPr id="180232" name="Picture 8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3124200"/>
            <a:ext cx="74771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0233" name="Text Box 9"/>
          <p:cNvSpPr txBox="1">
            <a:spLocks noChangeArrowheads="1"/>
          </p:cNvSpPr>
          <p:nvPr userDrawn="1"/>
        </p:nvSpPr>
        <p:spPr bwMode="auto">
          <a:xfrm>
            <a:off x="609600" y="6553200"/>
            <a:ext cx="5257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b="0" dirty="0">
                <a:solidFill>
                  <a:srgbClr val="008080"/>
                </a:solidFill>
                <a:latin typeface="Arial" charset="0"/>
              </a:rPr>
              <a:t>EGGN 517: Theory and Design of Advanced Control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32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-12700"/>
            <a:ext cx="2095500" cy="6184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-12700"/>
            <a:ext cx="6134100" cy="6184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20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2700"/>
            <a:ext cx="7772400" cy="622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143000"/>
            <a:ext cx="41148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43000"/>
            <a:ext cx="41148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33800"/>
            <a:ext cx="41148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5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74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1652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148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8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59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8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714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7328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1280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-12700"/>
            <a:ext cx="777240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3820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8534400" y="6570663"/>
            <a:ext cx="366713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algn="l"/>
            <a:fld id="{E880E0BA-0E01-4C8C-AD44-E1CE19588DBC}" type="slidenum">
              <a:rPr lang="en-US" sz="1200" b="0">
                <a:latin typeface="Helvetica" pitchFamily="34" charset="0"/>
              </a:rPr>
              <a:pPr algn="l"/>
              <a:t>‹#›</a:t>
            </a:fld>
            <a:endParaRPr lang="en-US" sz="1200" b="0">
              <a:latin typeface="Helvetica" pitchFamily="34" charset="0"/>
            </a:endParaRPr>
          </a:p>
        </p:txBody>
      </p:sp>
      <p:sp>
        <p:nvSpPr>
          <p:cNvPr id="121861" name="Line 5"/>
          <p:cNvSpPr>
            <a:spLocks noChangeShapeType="1"/>
          </p:cNvSpPr>
          <p:nvPr/>
        </p:nvSpPr>
        <p:spPr bwMode="auto">
          <a:xfrm flipV="1">
            <a:off x="685800" y="6553200"/>
            <a:ext cx="84582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864" name="Rectangle 8"/>
          <p:cNvSpPr>
            <a:spLocks noChangeArrowheads="1"/>
          </p:cNvSpPr>
          <p:nvPr userDrawn="1"/>
        </p:nvSpPr>
        <p:spPr bwMode="auto">
          <a:xfrm>
            <a:off x="0" y="762000"/>
            <a:ext cx="8382000" cy="228600"/>
          </a:xfrm>
          <a:prstGeom prst="rect">
            <a:avLst/>
          </a:prstGeom>
          <a:gradFill rotWithShape="1">
            <a:gsLst>
              <a:gs pos="0">
                <a:srgbClr val="EFFFFF"/>
              </a:gs>
              <a:gs pos="100000">
                <a:srgbClr val="00808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Corbel" pitchFamily="34" charset="0"/>
              </a:rPr>
              <a:t>Colorado School of Mines</a:t>
            </a:r>
            <a:endParaRPr lang="en-US" dirty="0">
              <a:latin typeface="Corbel" pitchFamily="34" charset="0"/>
            </a:endParaRPr>
          </a:p>
        </p:txBody>
      </p:sp>
      <p:pic>
        <p:nvPicPr>
          <p:cNvPr id="121865" name="Picture 9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381000"/>
            <a:ext cx="59848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1866" name="Text Box 10"/>
          <p:cNvSpPr txBox="1">
            <a:spLocks noChangeArrowheads="1"/>
          </p:cNvSpPr>
          <p:nvPr userDrawn="1"/>
        </p:nvSpPr>
        <p:spPr bwMode="auto">
          <a:xfrm>
            <a:off x="609600" y="6553200"/>
            <a:ext cx="5257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b="0">
                <a:solidFill>
                  <a:srgbClr val="008080"/>
                </a:solidFill>
                <a:latin typeface="Arial" charset="0"/>
              </a:rPr>
              <a:t>EGGN 517: Theory and Design of Advanced Control Systems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080"/>
        </a:buClr>
        <a:buSzPct val="75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080"/>
        </a:buClr>
        <a:buSzPct val="100000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Times New Roman" pitchFamily="18" charset="0"/>
        <a:buChar char="◘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8080"/>
        </a:buClr>
        <a:buSzPct val="70000"/>
        <a:buFont typeface="Arial" charset="0"/>
        <a:buChar char="○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8080"/>
        </a:buClr>
        <a:buSzPct val="70000"/>
        <a:buFont typeface="Arial" charset="0"/>
        <a:buChar char="○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8080"/>
        </a:buClr>
        <a:buSzPct val="70000"/>
        <a:buFont typeface="Arial" charset="0"/>
        <a:buChar char="○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8080"/>
        </a:buClr>
        <a:buSzPct val="70000"/>
        <a:buFont typeface="Arial" charset="0"/>
        <a:buChar char="○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8080"/>
        </a:buClr>
        <a:buSzPct val="70000"/>
        <a:buFont typeface="Arial" charset="0"/>
        <a:buChar char="○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7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0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9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0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2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4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6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9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772400" cy="1303337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Lecture </a:t>
            </a:r>
            <a:r>
              <a:rPr lang="en-US" sz="3200" dirty="0" smtClean="0">
                <a:solidFill>
                  <a:schemeClr val="tx1"/>
                </a:solidFill>
              </a:rPr>
              <a:t>2: ODEs and state space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Engineering Division</a:t>
            </a:r>
          </a:p>
          <a:p>
            <a:r>
              <a:rPr lang="en-US" dirty="0"/>
              <a:t>Colorado School of </a:t>
            </a:r>
            <a:r>
              <a:rPr lang="en-US" dirty="0" smtClean="0"/>
              <a:t>Mines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MIMO state space 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 MIMO system, a state space representation satisfies the following dimensions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6729923"/>
              </p:ext>
            </p:extLst>
          </p:nvPr>
        </p:nvGraphicFramePr>
        <p:xfrm>
          <a:off x="2971800" y="2133600"/>
          <a:ext cx="3482975" cy="224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246" name="Equation" r:id="rId3" imgW="1104840" imgH="711000" progId="Equation.3">
                  <p:embed/>
                </p:oleObj>
              </mc:Choice>
              <mc:Fallback>
                <p:oleObj name="Equation" r:id="rId3" imgW="1104840" imgH="71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133600"/>
                        <a:ext cx="3482975" cy="224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871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 equations and MIMO systems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3.4</a:t>
            </a:r>
          </a:p>
          <a:p>
            <a:pPr lvl="1"/>
            <a:r>
              <a:rPr lang="en-US" dirty="0"/>
              <a:t>Given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Let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Then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438276" name="Object 4"/>
          <p:cNvGraphicFramePr>
            <a:graphicFrameLocks noChangeAspect="1"/>
          </p:cNvGraphicFramePr>
          <p:nvPr/>
        </p:nvGraphicFramePr>
        <p:xfrm>
          <a:off x="2133600" y="1524000"/>
          <a:ext cx="4876800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201" name="Equation" r:id="rId3" imgW="2387520" imgH="685800" progId="Equation.3">
                  <p:embed/>
                </p:oleObj>
              </mc:Choice>
              <mc:Fallback>
                <p:oleObj name="Equation" r:id="rId3" imgW="238752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524000"/>
                        <a:ext cx="4876800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8277" name="Object 5"/>
          <p:cNvGraphicFramePr>
            <a:graphicFrameLocks noChangeAspect="1"/>
          </p:cNvGraphicFramePr>
          <p:nvPr/>
        </p:nvGraphicFramePr>
        <p:xfrm>
          <a:off x="1720850" y="3011488"/>
          <a:ext cx="628015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202" name="Equation" r:id="rId5" imgW="2908080" imgH="228600" progId="Equation.3">
                  <p:embed/>
                </p:oleObj>
              </mc:Choice>
              <mc:Fallback>
                <p:oleObj name="Equation" r:id="rId5" imgW="2908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850" y="3011488"/>
                        <a:ext cx="6280150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8278" name="Object 6"/>
          <p:cNvGraphicFramePr>
            <a:graphicFrameLocks noChangeAspect="1"/>
          </p:cNvGraphicFramePr>
          <p:nvPr/>
        </p:nvGraphicFramePr>
        <p:xfrm>
          <a:off x="533400" y="4049713"/>
          <a:ext cx="8305800" cy="250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203" name="Equation" r:id="rId7" imgW="4635360" imgH="1396800" progId="Equation.3">
                  <p:embed/>
                </p:oleObj>
              </mc:Choice>
              <mc:Fallback>
                <p:oleObj name="Equation" r:id="rId7" imgW="4635360" imgH="1396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049713"/>
                        <a:ext cx="8305800" cy="2503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2222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way to think about MIMO state equations</a:t>
            </a:r>
          </a:p>
        </p:txBody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 direct coupling </a:t>
            </a:r>
            <a:r>
              <a:rPr lang="en-US" b="1" dirty="0">
                <a:latin typeface="Times New Roman" pitchFamily="18" charset="0"/>
              </a:rPr>
              <a:t>D</a:t>
            </a:r>
            <a:r>
              <a:rPr lang="en-US" dirty="0"/>
              <a:t> = 0, we can write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words, we can say that each input has its own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/>
              <a:t> (column) vector and each output has its own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/>
              <a:t> (row) vector. </a:t>
            </a:r>
          </a:p>
        </p:txBody>
      </p:sp>
      <p:graphicFrame>
        <p:nvGraphicFramePr>
          <p:cNvPr id="659460" name="Object 4"/>
          <p:cNvGraphicFramePr>
            <a:graphicFrameLocks noChangeAspect="1"/>
          </p:cNvGraphicFramePr>
          <p:nvPr/>
        </p:nvGraphicFramePr>
        <p:xfrm>
          <a:off x="2667000" y="1828800"/>
          <a:ext cx="37338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104" name="Equation" r:id="rId3" imgW="1688760" imgH="965160" progId="Equation.3">
                  <p:embed/>
                </p:oleObj>
              </mc:Choice>
              <mc:Fallback>
                <p:oleObj name="Equation" r:id="rId3" imgW="168876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828800"/>
                        <a:ext cx="3733800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6325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State-space solution</a:t>
            </a:r>
          </a:p>
        </p:txBody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solution </a:t>
            </a:r>
            <a:r>
              <a:rPr lang="en-US" dirty="0"/>
              <a:t>to the state </a:t>
            </a:r>
            <a:r>
              <a:rPr lang="en-US" dirty="0" smtClean="0"/>
              <a:t>equation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given </a:t>
            </a:r>
            <a:r>
              <a:rPr lang="en-US" dirty="0" smtClean="0"/>
              <a:t>by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(see “Supplement” at end of lecture for proof)</a:t>
            </a:r>
          </a:p>
          <a:p>
            <a:endParaRPr lang="en-US" dirty="0"/>
          </a:p>
          <a:p>
            <a:r>
              <a:rPr lang="en-US" dirty="0" smtClean="0"/>
              <a:t>The matrix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b="1" baseline="30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baseline="300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/>
              <a:t> (sometimes known as </a:t>
            </a:r>
            <a:r>
              <a:rPr lang="en-US" b="1" dirty="0" smtClean="0">
                <a:latin typeface="Symbol" pitchFamily="18" charset="2"/>
                <a:cs typeface="Times New Roman" pitchFamily="18" charset="0"/>
              </a:rPr>
              <a:t>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/>
              <a:t>) is called the state transition matrix.  Note that</a:t>
            </a:r>
          </a:p>
        </p:txBody>
      </p:sp>
      <p:graphicFrame>
        <p:nvGraphicFramePr>
          <p:cNvPr id="4362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8515741"/>
              </p:ext>
            </p:extLst>
          </p:nvPr>
        </p:nvGraphicFramePr>
        <p:xfrm>
          <a:off x="2492375" y="1676400"/>
          <a:ext cx="417195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156" name="Equation" r:id="rId3" imgW="1523880" imgH="228600" progId="Equation.3">
                  <p:embed/>
                </p:oleObj>
              </mc:Choice>
              <mc:Fallback>
                <p:oleObj name="Equation" r:id="rId3" imgW="1523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75" y="1676400"/>
                        <a:ext cx="417195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2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7650667"/>
              </p:ext>
            </p:extLst>
          </p:nvPr>
        </p:nvGraphicFramePr>
        <p:xfrm>
          <a:off x="1873250" y="2667000"/>
          <a:ext cx="5476875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157" name="Equation" r:id="rId5" imgW="2019240" imgH="495000" progId="Equation.3">
                  <p:embed/>
                </p:oleObj>
              </mc:Choice>
              <mc:Fallback>
                <p:oleObj name="Equation" r:id="rId5" imgW="201924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0" y="2667000"/>
                        <a:ext cx="5476875" cy="134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5278328"/>
              </p:ext>
            </p:extLst>
          </p:nvPr>
        </p:nvGraphicFramePr>
        <p:xfrm>
          <a:off x="3351213" y="5861050"/>
          <a:ext cx="246856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158" name="Equation" r:id="rId7" imgW="1104840" imgH="241200" progId="Equation.3">
                  <p:embed/>
                </p:oleObj>
              </mc:Choice>
              <mc:Fallback>
                <p:oleObj name="Equation" r:id="rId7" imgW="110484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1213" y="5861050"/>
                        <a:ext cx="2468562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3235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Find the state-transition matrix for the system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If a unit step is applied as input, find the time-domain solutions </a:t>
            </a:r>
            <a:r>
              <a:rPr lang="en-US" i="1">
                <a:latin typeface="Times New Roman" pitchFamily="18" charset="0"/>
              </a:rPr>
              <a:t>x</a:t>
            </a:r>
            <a:r>
              <a:rPr lang="en-US" baseline="-25000">
                <a:latin typeface="Times New Roman" pitchFamily="18" charset="0"/>
              </a:rPr>
              <a:t>1</a:t>
            </a:r>
            <a:r>
              <a:rPr lang="en-US">
                <a:latin typeface="Times New Roman" pitchFamily="18" charset="0"/>
              </a:rPr>
              <a:t>(</a:t>
            </a:r>
            <a:r>
              <a:rPr lang="en-US" i="1">
                <a:latin typeface="Times New Roman" pitchFamily="18" charset="0"/>
              </a:rPr>
              <a:t>t</a:t>
            </a:r>
            <a:r>
              <a:rPr lang="en-US">
                <a:latin typeface="Times New Roman" pitchFamily="18" charset="0"/>
              </a:rPr>
              <a:t>)</a:t>
            </a:r>
            <a:r>
              <a:rPr lang="en-US"/>
              <a:t> and </a:t>
            </a:r>
            <a:r>
              <a:rPr lang="en-US" i="1">
                <a:latin typeface="Times New Roman" pitchFamily="18" charset="0"/>
              </a:rPr>
              <a:t>x</a:t>
            </a:r>
            <a:r>
              <a:rPr lang="en-US" baseline="-25000">
                <a:latin typeface="Times New Roman" pitchFamily="18" charset="0"/>
              </a:rPr>
              <a:t>2</a:t>
            </a:r>
            <a:r>
              <a:rPr lang="en-US">
                <a:latin typeface="Times New Roman" pitchFamily="18" charset="0"/>
              </a:rPr>
              <a:t>(</a:t>
            </a:r>
            <a:r>
              <a:rPr lang="en-US" i="1">
                <a:latin typeface="Times New Roman" pitchFamily="18" charset="0"/>
              </a:rPr>
              <a:t>t</a:t>
            </a:r>
            <a:r>
              <a:rPr lang="en-US">
                <a:latin typeface="Times New Roman" pitchFamily="18" charset="0"/>
              </a:rPr>
              <a:t>)</a:t>
            </a:r>
            <a:r>
              <a:rPr lang="en-US"/>
              <a:t>.</a:t>
            </a:r>
          </a:p>
        </p:txBody>
      </p:sp>
      <p:graphicFrame>
        <p:nvGraphicFramePr>
          <p:cNvPr id="440324" name="Object 4"/>
          <p:cNvGraphicFramePr>
            <a:graphicFrameLocks noChangeAspect="1"/>
          </p:cNvGraphicFramePr>
          <p:nvPr/>
        </p:nvGraphicFramePr>
        <p:xfrm>
          <a:off x="2794000" y="2133600"/>
          <a:ext cx="3530600" cy="140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458" name="Equation" r:id="rId3" imgW="1726920" imgH="685800" progId="Equation.3">
                  <p:embed/>
                </p:oleObj>
              </mc:Choice>
              <mc:Fallback>
                <p:oleObj name="Equation" r:id="rId3" imgW="172692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0" y="2133600"/>
                        <a:ext cx="3530600" cy="140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043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2 </a:t>
            </a:r>
            <a:r>
              <a:rPr lang="en-US" dirty="0"/>
              <a:t>(2)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First, compute (</a:t>
            </a:r>
            <a:r>
              <a:rPr lang="en-US" i="1">
                <a:latin typeface="Times New Roman" pitchFamily="18" charset="0"/>
              </a:rPr>
              <a:t>s</a:t>
            </a:r>
            <a:r>
              <a:rPr lang="en-US" b="1">
                <a:latin typeface="Times New Roman" pitchFamily="18" charset="0"/>
              </a:rPr>
              <a:t>I</a:t>
            </a:r>
            <a:r>
              <a:rPr lang="en-US">
                <a:latin typeface="Times New Roman" pitchFamily="18" charset="0"/>
              </a:rPr>
              <a:t> – </a:t>
            </a:r>
            <a:r>
              <a:rPr lang="en-US" b="1">
                <a:latin typeface="Times New Roman" pitchFamily="18" charset="0"/>
              </a:rPr>
              <a:t>A</a:t>
            </a:r>
            <a:r>
              <a:rPr lang="en-US"/>
              <a:t>)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Then, compute its inverse.  The inverse of a matrix is given by</a:t>
            </a:r>
          </a:p>
        </p:txBody>
      </p:sp>
      <p:graphicFrame>
        <p:nvGraphicFramePr>
          <p:cNvPr id="446468" name="Object 4"/>
          <p:cNvGraphicFramePr>
            <a:graphicFrameLocks noChangeAspect="1"/>
          </p:cNvGraphicFramePr>
          <p:nvPr/>
        </p:nvGraphicFramePr>
        <p:xfrm>
          <a:off x="2794000" y="1265238"/>
          <a:ext cx="3530600" cy="1401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514" name="Equation" r:id="rId3" imgW="1726920" imgH="685800" progId="Equation.3">
                  <p:embed/>
                </p:oleObj>
              </mc:Choice>
              <mc:Fallback>
                <p:oleObj name="Equation" r:id="rId3" imgW="172692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0" y="1265238"/>
                        <a:ext cx="3530600" cy="1401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6469" name="Object 5"/>
          <p:cNvGraphicFramePr>
            <a:graphicFrameLocks noChangeAspect="1"/>
          </p:cNvGraphicFramePr>
          <p:nvPr/>
        </p:nvGraphicFramePr>
        <p:xfrm>
          <a:off x="1524000" y="3503613"/>
          <a:ext cx="6076950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515" name="Equation" r:id="rId5" imgW="2603160" imgH="457200" progId="Equation.3">
                  <p:embed/>
                </p:oleObj>
              </mc:Choice>
              <mc:Fallback>
                <p:oleObj name="Equation" r:id="rId5" imgW="26031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503613"/>
                        <a:ext cx="6076950" cy="106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6470" name="Object 6"/>
          <p:cNvGraphicFramePr>
            <a:graphicFrameLocks noChangeAspect="1"/>
          </p:cNvGraphicFramePr>
          <p:nvPr/>
        </p:nvGraphicFramePr>
        <p:xfrm>
          <a:off x="3494088" y="5345113"/>
          <a:ext cx="2133600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516" name="Equation" r:id="rId7" imgW="914400" imgH="419040" progId="Equation.3">
                  <p:embed/>
                </p:oleObj>
              </mc:Choice>
              <mc:Fallback>
                <p:oleObj name="Equation" r:id="rId7" imgW="9144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4088" y="5345113"/>
                        <a:ext cx="2133600" cy="979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7272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2 </a:t>
            </a:r>
            <a:r>
              <a:rPr lang="en-US" dirty="0"/>
              <a:t>(3)</a:t>
            </a:r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adjoint is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>
              <a:buFont typeface="Wingdings" pitchFamily="2" charset="2"/>
              <a:buNone/>
            </a:pPr>
            <a:r>
              <a:rPr lang="en-US"/>
              <a:t>	and the determinant is</a:t>
            </a:r>
          </a:p>
        </p:txBody>
      </p:sp>
      <p:graphicFrame>
        <p:nvGraphicFramePr>
          <p:cNvPr id="447492" name="Object 4"/>
          <p:cNvGraphicFramePr>
            <a:graphicFrameLocks noChangeAspect="1"/>
          </p:cNvGraphicFramePr>
          <p:nvPr/>
        </p:nvGraphicFramePr>
        <p:xfrm>
          <a:off x="2679700" y="1752600"/>
          <a:ext cx="3763963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522" name="Equation" r:id="rId3" imgW="1612800" imgH="457200" progId="Equation.3">
                  <p:embed/>
                </p:oleObj>
              </mc:Choice>
              <mc:Fallback>
                <p:oleObj name="Equation" r:id="rId3" imgW="1612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1752600"/>
                        <a:ext cx="3763963" cy="106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7493" name="Object 5"/>
          <p:cNvGraphicFramePr>
            <a:graphicFrameLocks noChangeAspect="1"/>
          </p:cNvGraphicFramePr>
          <p:nvPr/>
        </p:nvGraphicFramePr>
        <p:xfrm>
          <a:off x="2293938" y="3990975"/>
          <a:ext cx="4535487" cy="225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523" name="Equation" r:id="rId5" imgW="1942920" imgH="965160" progId="Equation.3">
                  <p:embed/>
                </p:oleObj>
              </mc:Choice>
              <mc:Fallback>
                <p:oleObj name="Equation" r:id="rId5" imgW="194292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938" y="3990975"/>
                        <a:ext cx="4535487" cy="225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7696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2 </a:t>
            </a:r>
            <a:r>
              <a:rPr lang="en-US" dirty="0"/>
              <a:t>(4)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inverse matrix is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>
              <a:buFont typeface="Wingdings" pitchFamily="2" charset="2"/>
              <a:buNone/>
            </a:pPr>
            <a:r>
              <a:rPr lang="en-US"/>
              <a:t>	and the state transition matrix is the inverse Laplace transform of the inverse matrix</a:t>
            </a:r>
          </a:p>
        </p:txBody>
      </p:sp>
      <p:graphicFrame>
        <p:nvGraphicFramePr>
          <p:cNvPr id="448516" name="Object 4"/>
          <p:cNvGraphicFramePr>
            <a:graphicFrameLocks noChangeAspect="1"/>
          </p:cNvGraphicFramePr>
          <p:nvPr/>
        </p:nvGraphicFramePr>
        <p:xfrm>
          <a:off x="228600" y="1752600"/>
          <a:ext cx="8610600" cy="165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546" name="Equation" r:id="rId3" imgW="4368600" imgH="838080" progId="Equation.3">
                  <p:embed/>
                </p:oleObj>
              </mc:Choice>
              <mc:Fallback>
                <p:oleObj name="Equation" r:id="rId3" imgW="436860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752600"/>
                        <a:ext cx="8610600" cy="165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8517" name="Object 5"/>
          <p:cNvGraphicFramePr>
            <a:graphicFrameLocks noChangeAspect="1"/>
          </p:cNvGraphicFramePr>
          <p:nvPr/>
        </p:nvGraphicFramePr>
        <p:xfrm>
          <a:off x="2133600" y="5033963"/>
          <a:ext cx="5037138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547" name="Equation" r:id="rId5" imgW="2133360" imgH="482400" progId="Equation.3">
                  <p:embed/>
                </p:oleObj>
              </mc:Choice>
              <mc:Fallback>
                <p:oleObj name="Equation" r:id="rId5" imgW="21333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033963"/>
                        <a:ext cx="5037138" cy="1138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6993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2 </a:t>
            </a:r>
            <a:r>
              <a:rPr lang="en-US" dirty="0"/>
              <a:t>(5)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Now find the time-domain output equation when the input is a unit step</a:t>
            </a:r>
          </a:p>
          <a:p>
            <a:endParaRPr lang="en-US"/>
          </a:p>
          <a:p>
            <a:r>
              <a:rPr lang="en-US"/>
              <a:t>Recall:</a:t>
            </a:r>
          </a:p>
          <a:p>
            <a:endParaRPr lang="en-US"/>
          </a:p>
          <a:p>
            <a:r>
              <a:rPr lang="en-US"/>
              <a:t>The first part of the solution is based on the state-transition matrix, computed already.  The second part comes from</a:t>
            </a:r>
          </a:p>
        </p:txBody>
      </p:sp>
      <p:graphicFrame>
        <p:nvGraphicFramePr>
          <p:cNvPr id="449540" name="Object 4"/>
          <p:cNvGraphicFramePr>
            <a:graphicFrameLocks noChangeAspect="1"/>
          </p:cNvGraphicFramePr>
          <p:nvPr/>
        </p:nvGraphicFramePr>
        <p:xfrm>
          <a:off x="2514600" y="2362200"/>
          <a:ext cx="47244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570" name="Equation" r:id="rId3" imgW="2323800" imgH="253800" progId="Equation.3">
                  <p:embed/>
                </p:oleObj>
              </mc:Choice>
              <mc:Fallback>
                <p:oleObj name="Equation" r:id="rId3" imgW="23238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362200"/>
                        <a:ext cx="47244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541" name="Object 5"/>
          <p:cNvGraphicFramePr>
            <a:graphicFrameLocks noChangeAspect="1"/>
          </p:cNvGraphicFramePr>
          <p:nvPr/>
        </p:nvGraphicFramePr>
        <p:xfrm>
          <a:off x="290513" y="4595813"/>
          <a:ext cx="8485187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571" name="Equation" r:id="rId5" imgW="4305240" imgH="838080" progId="Equation.3">
                  <p:embed/>
                </p:oleObj>
              </mc:Choice>
              <mc:Fallback>
                <p:oleObj name="Equation" r:id="rId5" imgW="430524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3" y="4595813"/>
                        <a:ext cx="8485187" cy="165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4661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2 </a:t>
            </a:r>
            <a:r>
              <a:rPr lang="en-US" dirty="0"/>
              <a:t>(6)</a:t>
            </a:r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Once again, use partial fraction expansion to find the inverse Laplace transform</a:t>
            </a:r>
          </a:p>
        </p:txBody>
      </p:sp>
      <p:graphicFrame>
        <p:nvGraphicFramePr>
          <p:cNvPr id="450564" name="Object 4"/>
          <p:cNvGraphicFramePr>
            <a:graphicFrameLocks noChangeAspect="1"/>
          </p:cNvGraphicFramePr>
          <p:nvPr/>
        </p:nvGraphicFramePr>
        <p:xfrm>
          <a:off x="2054225" y="2286000"/>
          <a:ext cx="4956175" cy="320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78" name="Equation" r:id="rId3" imgW="2514600" imgH="1625400" progId="Equation.3">
                  <p:embed/>
                </p:oleObj>
              </mc:Choice>
              <mc:Fallback>
                <p:oleObj name="Equation" r:id="rId3" imgW="2514600" imgH="1625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4225" y="2286000"/>
                        <a:ext cx="4956175" cy="320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8724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linearity</a:t>
            </a:r>
            <a:endParaRPr lang="en-US" dirty="0"/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 system is </a:t>
            </a:r>
            <a:r>
              <a:rPr lang="en-US" b="1" dirty="0"/>
              <a:t>linear</a:t>
            </a:r>
            <a:r>
              <a:rPr lang="en-US" dirty="0"/>
              <a:t> if and only if it satisfies both superposition &amp; homogeneity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Superposition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Homogeneity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graphicFrame>
        <p:nvGraphicFramePr>
          <p:cNvPr id="407576" name="Object 24"/>
          <p:cNvGraphicFramePr>
            <a:graphicFrameLocks noChangeAspect="1"/>
          </p:cNvGraphicFramePr>
          <p:nvPr/>
        </p:nvGraphicFramePr>
        <p:xfrm>
          <a:off x="2949575" y="1981200"/>
          <a:ext cx="4441825" cy="142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829" name="Equation" r:id="rId3" imgW="2133360" imgH="685800" progId="Equation.3">
                  <p:embed/>
                </p:oleObj>
              </mc:Choice>
              <mc:Fallback>
                <p:oleObj name="Equation" r:id="rId3" imgW="213336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9575" y="1981200"/>
                        <a:ext cx="4441825" cy="14271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8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577" name="Object 25"/>
          <p:cNvGraphicFramePr>
            <a:graphicFrameLocks noChangeAspect="1"/>
          </p:cNvGraphicFramePr>
          <p:nvPr/>
        </p:nvGraphicFramePr>
        <p:xfrm>
          <a:off x="3671888" y="3657600"/>
          <a:ext cx="3040062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830" name="Equation" r:id="rId5" imgW="1460160" imgH="672840" progId="Equation.3">
                  <p:embed/>
                </p:oleObj>
              </mc:Choice>
              <mc:Fallback>
                <p:oleObj name="Equation" r:id="rId5" imgW="1460160" imgH="672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1888" y="3657600"/>
                        <a:ext cx="3040062" cy="14001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8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333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2 </a:t>
            </a:r>
            <a:r>
              <a:rPr lang="en-US" dirty="0"/>
              <a:t>(7)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Finally,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dirty="0"/>
              <a:t>	so</a:t>
            </a:r>
          </a:p>
        </p:txBody>
      </p:sp>
      <p:graphicFrame>
        <p:nvGraphicFramePr>
          <p:cNvPr id="451588" name="Object 4"/>
          <p:cNvGraphicFramePr>
            <a:graphicFrameLocks noChangeAspect="1"/>
          </p:cNvGraphicFramePr>
          <p:nvPr/>
        </p:nvGraphicFramePr>
        <p:xfrm>
          <a:off x="525463" y="1663700"/>
          <a:ext cx="8008937" cy="221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18" name="Equation" r:id="rId3" imgW="3759120" imgH="1041120" progId="Equation.3">
                  <p:embed/>
                </p:oleObj>
              </mc:Choice>
              <mc:Fallback>
                <p:oleObj name="Equation" r:id="rId3" imgW="3759120" imgH="1041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63" y="1663700"/>
                        <a:ext cx="8008937" cy="221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589" name="Object 5"/>
          <p:cNvGraphicFramePr>
            <a:graphicFrameLocks noChangeAspect="1"/>
          </p:cNvGraphicFramePr>
          <p:nvPr/>
        </p:nvGraphicFramePr>
        <p:xfrm>
          <a:off x="228600" y="4397375"/>
          <a:ext cx="8704263" cy="183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19" name="Equation" r:id="rId5" imgW="3848040" imgH="812520" progId="Equation.3">
                  <p:embed/>
                </p:oleObj>
              </mc:Choice>
              <mc:Fallback>
                <p:oleObj name="Equation" r:id="rId5" imgW="384804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397375"/>
                        <a:ext cx="8704263" cy="183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7316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Nonlinear state-space representation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590800"/>
            <a:ext cx="8382000" cy="3581400"/>
          </a:xfrm>
        </p:spPr>
        <p:txBody>
          <a:bodyPr/>
          <a:lstStyle/>
          <a:p>
            <a:r>
              <a:rPr lang="en-US" dirty="0"/>
              <a:t>If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/>
              <a:t> is a valid state vector, there must be a unique solution for the upper equation, and</a:t>
            </a:r>
          </a:p>
        </p:txBody>
      </p:sp>
      <p:graphicFrame>
        <p:nvGraphicFramePr>
          <p:cNvPr id="435204" name="Object 4"/>
          <p:cNvGraphicFramePr>
            <a:graphicFrameLocks noChangeAspect="1"/>
          </p:cNvGraphicFramePr>
          <p:nvPr/>
        </p:nvGraphicFramePr>
        <p:xfrm>
          <a:off x="3138488" y="1219200"/>
          <a:ext cx="2913062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280" name="Equation" r:id="rId3" imgW="1193760" imgH="431640" progId="Equation.3">
                  <p:embed/>
                </p:oleObj>
              </mc:Choice>
              <mc:Fallback>
                <p:oleObj name="Equation" r:id="rId3" imgW="11937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8488" y="1219200"/>
                        <a:ext cx="2913062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05" name="Object 5"/>
          <p:cNvGraphicFramePr>
            <a:graphicFrameLocks noChangeAspect="1"/>
          </p:cNvGraphicFramePr>
          <p:nvPr/>
        </p:nvGraphicFramePr>
        <p:xfrm>
          <a:off x="2238375" y="3457575"/>
          <a:ext cx="4803775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281" name="Equation" r:id="rId5" imgW="1968480" imgH="355320" progId="Equation.3">
                  <p:embed/>
                </p:oleObj>
              </mc:Choice>
              <mc:Fallback>
                <p:oleObj name="Equation" r:id="rId5" imgW="196848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75" y="3457575"/>
                        <a:ext cx="4803775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7511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2 supplement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Proof of solution to state equations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112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matrix exponential</a:t>
            </a:r>
          </a:p>
        </p:txBody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the matrix </a:t>
            </a:r>
            <a:r>
              <a:rPr lang="en-US" b="1" dirty="0" smtClean="0">
                <a:latin typeface="Times New Roman" pitchFamily="18" charset="0"/>
              </a:rPr>
              <a:t>A</a:t>
            </a:r>
            <a:r>
              <a:rPr lang="en-US" dirty="0" smtClean="0">
                <a:sym typeface="Mathematica1" pitchFamily="2" charset="2"/>
              </a:rPr>
              <a:t>, </a:t>
            </a:r>
            <a:r>
              <a:rPr lang="en-US" dirty="0">
                <a:sym typeface="Mathematica1" pitchFamily="2" charset="2"/>
              </a:rPr>
              <a:t>the matrix exponential is defined as</a:t>
            </a:r>
          </a:p>
          <a:p>
            <a:endParaRPr lang="en-US" dirty="0">
              <a:sym typeface="Mathematica1" pitchFamily="2" charset="2"/>
            </a:endParaRPr>
          </a:p>
          <a:p>
            <a:endParaRPr lang="en-US" dirty="0">
              <a:sym typeface="Mathematica1" pitchFamily="2" charset="2"/>
            </a:endParaRPr>
          </a:p>
          <a:p>
            <a:endParaRPr lang="en-US" dirty="0">
              <a:sym typeface="Mathematica1" pitchFamily="2" charset="2"/>
            </a:endParaRPr>
          </a:p>
          <a:p>
            <a:endParaRPr lang="en-US" dirty="0">
              <a:sym typeface="Mathematica1" pitchFamily="2" charset="2"/>
            </a:endParaRPr>
          </a:p>
          <a:p>
            <a:endParaRPr lang="en-US" dirty="0">
              <a:sym typeface="Mathematica1" pitchFamily="2" charset="2"/>
            </a:endParaRPr>
          </a:p>
          <a:p>
            <a:r>
              <a:rPr lang="en-US" dirty="0">
                <a:sym typeface="Mathematica1" pitchFamily="2" charset="2"/>
              </a:rPr>
              <a:t>The matrix exponential has properties</a:t>
            </a:r>
          </a:p>
        </p:txBody>
      </p:sp>
      <p:graphicFrame>
        <p:nvGraphicFramePr>
          <p:cNvPr id="4884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4891898"/>
              </p:ext>
            </p:extLst>
          </p:nvPr>
        </p:nvGraphicFramePr>
        <p:xfrm>
          <a:off x="2555875" y="1676400"/>
          <a:ext cx="4032250" cy="192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164" name="Equation" r:id="rId3" imgW="1485720" imgH="711000" progId="Equation.3">
                  <p:embed/>
                </p:oleObj>
              </mc:Choice>
              <mc:Fallback>
                <p:oleObj name="Equation" r:id="rId3" imgW="148572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676400"/>
                        <a:ext cx="4032250" cy="192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84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4794005"/>
              </p:ext>
            </p:extLst>
          </p:nvPr>
        </p:nvGraphicFramePr>
        <p:xfrm>
          <a:off x="3059113" y="4318000"/>
          <a:ext cx="3027362" cy="200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165" name="Equation" r:id="rId5" imgW="1168200" imgH="774360" progId="Equation.3">
                  <p:embed/>
                </p:oleObj>
              </mc:Choice>
              <mc:Fallback>
                <p:oleObj name="Equation" r:id="rId5" imgW="1168200" imgH="774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318000"/>
                        <a:ext cx="3027362" cy="200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9039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Proof via Laplace Transform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Consider the state-space representation of a model with initial condition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Assume </a:t>
            </a:r>
            <a:r>
              <a:rPr lang="en-US" i="1">
                <a:latin typeface="Times New Roman" pitchFamily="18" charset="0"/>
              </a:rPr>
              <a:t>t</a:t>
            </a:r>
            <a:r>
              <a:rPr lang="en-US" baseline="-25000">
                <a:latin typeface="Times New Roman" pitchFamily="18" charset="0"/>
              </a:rPr>
              <a:t>0</a:t>
            </a:r>
            <a:r>
              <a:rPr lang="en-US"/>
              <a:t> = 0.  Take the Laplace transform of both equations.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Solve the state equation for </a:t>
            </a:r>
            <a:r>
              <a:rPr lang="en-US" i="1">
                <a:latin typeface="Times New Roman" pitchFamily="18" charset="0"/>
              </a:rPr>
              <a:t>X</a:t>
            </a:r>
            <a:r>
              <a:rPr lang="en-US"/>
              <a:t>(</a:t>
            </a:r>
            <a:r>
              <a:rPr lang="en-US" i="1">
                <a:latin typeface="Times New Roman" pitchFamily="18" charset="0"/>
              </a:rPr>
              <a:t>s</a:t>
            </a:r>
            <a:r>
              <a:rPr lang="en-US"/>
              <a:t>).</a:t>
            </a:r>
          </a:p>
        </p:txBody>
      </p:sp>
      <p:graphicFrame>
        <p:nvGraphicFramePr>
          <p:cNvPr id="4372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917041"/>
              </p:ext>
            </p:extLst>
          </p:nvPr>
        </p:nvGraphicFramePr>
        <p:xfrm>
          <a:off x="2636838" y="1905000"/>
          <a:ext cx="3795712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202" name="Equation" r:id="rId3" imgW="1866600" imgH="457200" progId="Equation.3">
                  <p:embed/>
                </p:oleObj>
              </mc:Choice>
              <mc:Fallback>
                <p:oleObj name="Equation" r:id="rId3" imgW="1866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6838" y="1905000"/>
                        <a:ext cx="3795712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2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8305189"/>
              </p:ext>
            </p:extLst>
          </p:nvPr>
        </p:nvGraphicFramePr>
        <p:xfrm>
          <a:off x="2832100" y="3619500"/>
          <a:ext cx="348615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203" name="Equation" r:id="rId5" imgW="1714320" imgH="431640" progId="Equation.3">
                  <p:embed/>
                </p:oleObj>
              </mc:Choice>
              <mc:Fallback>
                <p:oleObj name="Equation" r:id="rId5" imgW="17143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2100" y="3619500"/>
                        <a:ext cx="348615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2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1316997"/>
              </p:ext>
            </p:extLst>
          </p:nvPr>
        </p:nvGraphicFramePr>
        <p:xfrm>
          <a:off x="2057400" y="5181600"/>
          <a:ext cx="508635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204" name="Equation" r:id="rId7" imgW="2501640" imgH="482400" progId="Equation.3">
                  <p:embed/>
                </p:oleObj>
              </mc:Choice>
              <mc:Fallback>
                <p:oleObj name="Equation" r:id="rId7" imgW="25016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181600"/>
                        <a:ext cx="508635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18546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Proof via Laplace Transform - 2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Note: the geometric series expansion</a:t>
            </a:r>
          </a:p>
          <a:p>
            <a:endParaRPr lang="en-US"/>
          </a:p>
          <a:p>
            <a:endParaRPr lang="en-US"/>
          </a:p>
          <a:p>
            <a:pPr>
              <a:buFont typeface="Wingdings" pitchFamily="2" charset="2"/>
              <a:buNone/>
            </a:pPr>
            <a:r>
              <a:rPr lang="en-US"/>
              <a:t>	</a:t>
            </a:r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r>
              <a:rPr lang="en-US"/>
              <a:t>	has inverse Laplace Transform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Note: </a:t>
            </a:r>
            <a:r>
              <a:rPr lang="en-US" i="1">
                <a:latin typeface="Times New Roman" pitchFamily="18" charset="0"/>
              </a:rPr>
              <a:t>e</a:t>
            </a:r>
            <a:r>
              <a:rPr lang="en-US" b="1" baseline="30000">
                <a:latin typeface="Times New Roman" pitchFamily="18" charset="0"/>
              </a:rPr>
              <a:t>A</a:t>
            </a:r>
            <a:r>
              <a:rPr lang="en-US" i="1" baseline="30000">
                <a:latin typeface="Times New Roman" pitchFamily="18" charset="0"/>
              </a:rPr>
              <a:t>t</a:t>
            </a:r>
            <a:r>
              <a:rPr lang="en-US"/>
              <a:t> = </a:t>
            </a:r>
            <a:r>
              <a:rPr lang="en-US" b="1">
                <a:latin typeface="Symbol" pitchFamily="18" charset="2"/>
              </a:rPr>
              <a:t>F</a:t>
            </a:r>
            <a:r>
              <a:rPr lang="en-US">
                <a:latin typeface="Times New Roman" pitchFamily="18" charset="0"/>
              </a:rPr>
              <a:t>(</a:t>
            </a:r>
            <a:r>
              <a:rPr lang="en-US" i="1">
                <a:latin typeface="Times New Roman" pitchFamily="18" charset="0"/>
              </a:rPr>
              <a:t>t</a:t>
            </a:r>
            <a:r>
              <a:rPr lang="en-US">
                <a:latin typeface="Times New Roman" pitchFamily="18" charset="0"/>
              </a:rPr>
              <a:t>)</a:t>
            </a:r>
            <a:r>
              <a:rPr lang="en-US"/>
              <a:t> is called the </a:t>
            </a:r>
            <a:r>
              <a:rPr lang="en-US" b="1"/>
              <a:t>state transition matrix</a:t>
            </a:r>
            <a:r>
              <a:rPr lang="en-US"/>
              <a:t>.</a:t>
            </a:r>
          </a:p>
          <a:p>
            <a:pPr>
              <a:buFont typeface="Wingdings" pitchFamily="2" charset="2"/>
              <a:buNone/>
            </a:pPr>
            <a:endParaRPr lang="en-US"/>
          </a:p>
        </p:txBody>
      </p:sp>
      <p:graphicFrame>
        <p:nvGraphicFramePr>
          <p:cNvPr id="438276" name="Object 4"/>
          <p:cNvGraphicFramePr>
            <a:graphicFrameLocks noChangeAspect="1"/>
          </p:cNvGraphicFramePr>
          <p:nvPr/>
        </p:nvGraphicFramePr>
        <p:xfrm>
          <a:off x="990600" y="1905000"/>
          <a:ext cx="7102475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212" name="Equation" r:id="rId3" imgW="2501640" imgH="279360" progId="Equation.3">
                  <p:embed/>
                </p:oleObj>
              </mc:Choice>
              <mc:Fallback>
                <p:oleObj name="Equation" r:id="rId3" imgW="250164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905000"/>
                        <a:ext cx="7102475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8277" name="Object 5"/>
          <p:cNvGraphicFramePr>
            <a:graphicFrameLocks noChangeAspect="1"/>
          </p:cNvGraphicFramePr>
          <p:nvPr/>
        </p:nvGraphicFramePr>
        <p:xfrm>
          <a:off x="1447800" y="4103688"/>
          <a:ext cx="6324600" cy="127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213" name="Equation" r:id="rId5" imgW="2400120" imgH="482400" progId="Equation.3">
                  <p:embed/>
                </p:oleObj>
              </mc:Choice>
              <mc:Fallback>
                <p:oleObj name="Equation" r:id="rId5" imgW="24001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103688"/>
                        <a:ext cx="6324600" cy="127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27802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Proof via Laplace Transform - 3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Combining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 get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output equation holds algebraically:</a:t>
            </a:r>
            <a:endParaRPr lang="en-US" dirty="0"/>
          </a:p>
          <a:p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graphicFrame>
        <p:nvGraphicFramePr>
          <p:cNvPr id="4393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763564"/>
              </p:ext>
            </p:extLst>
          </p:nvPr>
        </p:nvGraphicFramePr>
        <p:xfrm>
          <a:off x="2500313" y="3733800"/>
          <a:ext cx="4121150" cy="160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255" name="Equation" r:id="rId3" imgW="1828800" imgH="711000" progId="Equation.3">
                  <p:embed/>
                </p:oleObj>
              </mc:Choice>
              <mc:Fallback>
                <p:oleObj name="Equation" r:id="rId3" imgW="18288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3733800"/>
                        <a:ext cx="4121150" cy="160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8343617"/>
              </p:ext>
            </p:extLst>
          </p:nvPr>
        </p:nvGraphicFramePr>
        <p:xfrm>
          <a:off x="2146300" y="1752600"/>
          <a:ext cx="469741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256" name="Equation" r:id="rId5" imgW="2311200" imgH="253800" progId="Equation.3">
                  <p:embed/>
                </p:oleObj>
              </mc:Choice>
              <mc:Fallback>
                <p:oleObj name="Equation" r:id="rId5" imgW="23112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1752600"/>
                        <a:ext cx="4697413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680535"/>
              </p:ext>
            </p:extLst>
          </p:nvPr>
        </p:nvGraphicFramePr>
        <p:xfrm>
          <a:off x="3341688" y="2660650"/>
          <a:ext cx="252571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257" name="Equation" r:id="rId7" imgW="1130040" imgH="241200" progId="Equation.3">
                  <p:embed/>
                </p:oleObj>
              </mc:Choice>
              <mc:Fallback>
                <p:oleObj name="Equation" r:id="rId7" imgW="11300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1688" y="2660650"/>
                        <a:ext cx="2525712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996448"/>
              </p:ext>
            </p:extLst>
          </p:nvPr>
        </p:nvGraphicFramePr>
        <p:xfrm>
          <a:off x="3478213" y="6037262"/>
          <a:ext cx="2478087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258" name="Equation" r:id="rId9" imgW="1218960" imgH="215640" progId="Equation.3">
                  <p:embed/>
                </p:oleObj>
              </mc:Choice>
              <mc:Fallback>
                <p:oleObj name="Equation" r:id="rId9" imgW="121896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8213" y="6037262"/>
                        <a:ext cx="2478087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2065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Definitions: </a:t>
            </a:r>
            <a:r>
              <a:rPr lang="en-US" dirty="0"/>
              <a:t>c</a:t>
            </a:r>
            <a:r>
              <a:rPr lang="en-US" dirty="0" smtClean="0"/>
              <a:t>ausality and time invariance</a:t>
            </a:r>
            <a:endParaRPr lang="en-US" dirty="0"/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system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 smtClean="0"/>
              <a:t> is </a:t>
            </a:r>
            <a:r>
              <a:rPr lang="en-US" b="1" dirty="0" smtClean="0"/>
              <a:t>causal</a:t>
            </a:r>
            <a:r>
              <a:rPr lang="en-US" dirty="0" smtClean="0"/>
              <a:t> if the output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/>
              <a:t> depends only on past and present values of the input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 smtClean="0"/>
              <a:t>.  For example, in continuous time we can write that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/>
              <a:t>time-invariant</a:t>
            </a:r>
            <a:r>
              <a:rPr lang="en-US" dirty="0"/>
              <a:t> system is one in which non of the system parameters vary as a function of time.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Are all physical systems causal? What about time invariant?</a:t>
            </a:r>
            <a:endParaRPr lang="en-US" dirty="0"/>
          </a:p>
        </p:txBody>
      </p:sp>
      <p:graphicFrame>
        <p:nvGraphicFramePr>
          <p:cNvPr id="4311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098451"/>
              </p:ext>
            </p:extLst>
          </p:nvPr>
        </p:nvGraphicFramePr>
        <p:xfrm>
          <a:off x="3124200" y="2438400"/>
          <a:ext cx="296862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10" name="Equation" r:id="rId3" imgW="1396800" imgH="330120" progId="Equation.3">
                  <p:embed/>
                </p:oleObj>
              </mc:Choice>
              <mc:Fallback>
                <p:oleObj name="Equation" r:id="rId3" imgW="139680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438400"/>
                        <a:ext cx="2968625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7319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Definitions: function, state, &amp; state trajectory</a:t>
            </a:r>
            <a:endParaRPr lang="en-US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“A </a:t>
            </a:r>
            <a:r>
              <a:rPr lang="en-US" b="1" dirty="0"/>
              <a:t>function</a:t>
            </a:r>
            <a:r>
              <a:rPr lang="en-US" dirty="0"/>
              <a:t> is a rule by which elements in one set are associated with elements in another set.”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state</a:t>
            </a:r>
            <a:r>
              <a:rPr lang="en-US" dirty="0"/>
              <a:t> “is a complete summary of the status of the system at a particular point in time.”</a:t>
            </a:r>
          </a:p>
          <a:p>
            <a:pPr lvl="1"/>
            <a:r>
              <a:rPr lang="en-US" dirty="0"/>
              <a:t>Monthly financial statements</a:t>
            </a:r>
          </a:p>
          <a:p>
            <a:pPr lvl="1"/>
            <a:r>
              <a:rPr lang="en-US" dirty="0"/>
              <a:t>State of the union address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consider only systems which require a finite number of state variables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state trajectory</a:t>
            </a:r>
            <a:r>
              <a:rPr lang="en-US" dirty="0"/>
              <a:t> is the graph of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/>
              <a:t> vs.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/>
              <a:t>.</a:t>
            </a:r>
          </a:p>
        </p:txBody>
      </p:sp>
      <p:graphicFrame>
        <p:nvGraphicFramePr>
          <p:cNvPr id="434180" name="Object 4"/>
          <p:cNvGraphicFramePr>
            <a:graphicFrameLocks noChangeAspect="1"/>
          </p:cNvGraphicFramePr>
          <p:nvPr/>
        </p:nvGraphicFramePr>
        <p:xfrm>
          <a:off x="3886200" y="1905000"/>
          <a:ext cx="12954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954" name="Equation" r:id="rId3" imgW="571320" imgH="215640" progId="Equation.3">
                  <p:embed/>
                </p:oleObj>
              </mc:Choice>
              <mc:Fallback>
                <p:oleObj name="Equation" r:id="rId3" imgW="5713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905000"/>
                        <a:ext cx="12954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8928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Definitions: eigenvalues </a:t>
            </a:r>
            <a:r>
              <a:rPr lang="en-US" dirty="0"/>
              <a:t>&amp; </a:t>
            </a:r>
            <a:r>
              <a:rPr lang="en-US" dirty="0" smtClean="0"/>
              <a:t>eigenvectors</a:t>
            </a:r>
            <a:endParaRPr lang="en-US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Given </a:t>
            </a:r>
            <a:r>
              <a:rPr lang="en-US" b="1" dirty="0">
                <a:latin typeface="Times New Roman" pitchFamily="18" charset="0"/>
              </a:rPr>
              <a:t>A</a:t>
            </a:r>
            <a:r>
              <a:rPr lang="en-US" dirty="0" smtClean="0"/>
              <a:t>, </a:t>
            </a:r>
            <a:r>
              <a:rPr lang="en-US" dirty="0"/>
              <a:t>if there exists scalar </a:t>
            </a:r>
            <a:r>
              <a:rPr lang="en-US" i="1" dirty="0">
                <a:latin typeface="Symbol" pitchFamily="18" charset="2"/>
              </a:rPr>
              <a:t>l</a:t>
            </a:r>
            <a:r>
              <a:rPr lang="en-US" dirty="0"/>
              <a:t> and vector </a:t>
            </a:r>
            <a:r>
              <a:rPr lang="en-US" b="1" dirty="0">
                <a:latin typeface="Times New Roman" pitchFamily="18" charset="0"/>
              </a:rPr>
              <a:t>x</a:t>
            </a:r>
            <a:r>
              <a:rPr lang="en-US" dirty="0" smtClean="0"/>
              <a:t> </a:t>
            </a:r>
            <a:r>
              <a:rPr lang="en-US" dirty="0">
                <a:cs typeface="Arial" charset="0"/>
              </a:rPr>
              <a:t>≠</a:t>
            </a:r>
            <a:r>
              <a:rPr lang="en-US" dirty="0"/>
              <a:t> 0 such that </a:t>
            </a:r>
            <a:r>
              <a:rPr lang="en-US" b="1" dirty="0" smtClean="0">
                <a:latin typeface="Times New Roman" pitchFamily="18" charset="0"/>
              </a:rPr>
              <a:t>Ax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i="1" dirty="0" smtClean="0">
                <a:latin typeface="Symbol" pitchFamily="18" charset="2"/>
              </a:rPr>
              <a:t>l</a:t>
            </a:r>
            <a:r>
              <a:rPr lang="en-US" b="1" dirty="0">
                <a:latin typeface="Times New Roman" pitchFamily="18" charset="0"/>
              </a:rPr>
              <a:t>x</a:t>
            </a:r>
            <a:r>
              <a:rPr lang="en-US" dirty="0" smtClean="0"/>
              <a:t>, </a:t>
            </a:r>
            <a:r>
              <a:rPr lang="en-US" dirty="0"/>
              <a:t>then </a:t>
            </a:r>
            <a:r>
              <a:rPr lang="en-US" i="1" dirty="0">
                <a:latin typeface="Symbol" pitchFamily="18" charset="2"/>
              </a:rPr>
              <a:t>l</a:t>
            </a:r>
            <a:r>
              <a:rPr lang="en-US" dirty="0"/>
              <a:t> is an </a:t>
            </a:r>
            <a:r>
              <a:rPr lang="en-US" b="1" dirty="0"/>
              <a:t>eigenvalue</a:t>
            </a:r>
            <a:r>
              <a:rPr lang="en-US" dirty="0"/>
              <a:t> of </a:t>
            </a:r>
            <a:r>
              <a:rPr lang="en-US" i="1" dirty="0">
                <a:latin typeface="Times New Roman" pitchFamily="18" charset="0"/>
              </a:rPr>
              <a:t>A</a:t>
            </a:r>
            <a:r>
              <a:rPr lang="en-US" dirty="0"/>
              <a:t> and </a:t>
            </a:r>
            <a:r>
              <a:rPr lang="en-US" b="1" dirty="0">
                <a:latin typeface="Times New Roman" pitchFamily="18" charset="0"/>
              </a:rPr>
              <a:t>x</a:t>
            </a:r>
            <a:r>
              <a:rPr lang="en-US" dirty="0" smtClean="0"/>
              <a:t> </a:t>
            </a:r>
            <a:r>
              <a:rPr lang="en-US" dirty="0"/>
              <a:t>is an </a:t>
            </a:r>
            <a:r>
              <a:rPr lang="en-US" b="1" dirty="0"/>
              <a:t>eigenvector</a:t>
            </a:r>
            <a:r>
              <a:rPr lang="en-US" dirty="0"/>
              <a:t> of </a:t>
            </a:r>
            <a:r>
              <a:rPr lang="en-US" b="1" dirty="0">
                <a:latin typeface="Times New Roman" pitchFamily="18" charset="0"/>
              </a:rPr>
              <a:t>A</a:t>
            </a:r>
            <a:r>
              <a:rPr lang="en-US" dirty="0" smtClean="0"/>
              <a:t>.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Property: the </a:t>
            </a:r>
            <a:r>
              <a:rPr lang="en-US" dirty="0"/>
              <a:t>eigenvalues of </a:t>
            </a:r>
            <a:r>
              <a:rPr lang="en-US" b="1" dirty="0">
                <a:latin typeface="Times New Roman" pitchFamily="18" charset="0"/>
              </a:rPr>
              <a:t>A</a:t>
            </a:r>
            <a:r>
              <a:rPr lang="en-US" dirty="0"/>
              <a:t> satisfy </a:t>
            </a:r>
            <a:r>
              <a:rPr lang="en-US" dirty="0" err="1" smtClean="0"/>
              <a:t>det</a:t>
            </a:r>
            <a:r>
              <a:rPr lang="en-US" dirty="0" smtClean="0"/>
              <a:t>(</a:t>
            </a:r>
            <a:r>
              <a:rPr lang="en-US" b="1" dirty="0">
                <a:latin typeface="Times New Roman" pitchFamily="18" charset="0"/>
              </a:rPr>
              <a:t>A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i="1" dirty="0" err="1">
                <a:latin typeface="Symbol" pitchFamily="18" charset="2"/>
              </a:rPr>
              <a:t>l</a:t>
            </a:r>
            <a:r>
              <a:rPr lang="en-US" b="1" dirty="0" err="1">
                <a:latin typeface="Times New Roman" pitchFamily="18" charset="0"/>
              </a:rPr>
              <a:t>I</a:t>
            </a:r>
            <a:r>
              <a:rPr lang="en-US" dirty="0"/>
              <a:t>) = 0.</a:t>
            </a:r>
          </a:p>
        </p:txBody>
      </p:sp>
    </p:spTree>
    <p:extLst>
      <p:ext uri="{BB962C8B-B14F-4D97-AF65-F5344CB8AC3E}">
        <p14:creationId xmlns:p14="http://schemas.microsoft.com/office/powerpoint/2010/main" val="3600496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LODE’s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have a system (input-output relationship) described by a </a:t>
            </a:r>
            <a:r>
              <a:rPr lang="en-US" b="1" dirty="0"/>
              <a:t>linear</a:t>
            </a:r>
            <a:r>
              <a:rPr lang="en-US" dirty="0"/>
              <a:t> ordinary differential </a:t>
            </a:r>
            <a:r>
              <a:rPr lang="en-US" dirty="0" smtClean="0"/>
              <a:t>equation (LODE), </a:t>
            </a:r>
            <a:r>
              <a:rPr lang="en-US" dirty="0"/>
              <a:t>and we also know the input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/>
              <a:t>, how can we find the output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i="1" dirty="0" smtClean="0"/>
              <a:t> </a:t>
            </a:r>
            <a:r>
              <a:rPr lang="en-US" dirty="0"/>
              <a:t>as a function of time?</a:t>
            </a:r>
          </a:p>
          <a:p>
            <a:pPr lvl="1"/>
            <a:r>
              <a:rPr lang="en-US" dirty="0"/>
              <a:t>Differential equations: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2"/>
            <a:r>
              <a:rPr lang="en-US" dirty="0"/>
              <a:t>Particular solution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/>
              <a:t> </a:t>
            </a:r>
            <a:r>
              <a:rPr lang="en-US" dirty="0"/>
              <a:t>depends on the input</a:t>
            </a:r>
          </a:p>
          <a:p>
            <a:pPr lvl="1"/>
            <a:r>
              <a:rPr lang="en-US" dirty="0"/>
              <a:t>Laplace transform techniques: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}</a:t>
            </a:r>
            <a:r>
              <a:rPr lang="en-US" dirty="0"/>
              <a:t>, where </a:t>
            </a:r>
            <a:br>
              <a:rPr lang="en-US" dirty="0"/>
            </a:br>
            <a:r>
              <a:rPr lang="en-US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)/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2"/>
            <a:r>
              <a:rPr lang="en-US" dirty="0"/>
              <a:t>Can find info about several “standard” responses (impulse, step, ramp) easily given pole locations, structure of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G</a:t>
            </a:r>
            <a:endParaRPr lang="en-US" dirty="0"/>
          </a:p>
          <a:p>
            <a:pPr lvl="1"/>
            <a:r>
              <a:rPr lang="en-US" dirty="0"/>
              <a:t>State-space techniques</a:t>
            </a:r>
          </a:p>
          <a:p>
            <a:pPr lvl="2"/>
            <a:r>
              <a:rPr lang="en-US" dirty="0"/>
              <a:t>Back to time domain, but matrix math tells us the poles (and thus the same info as Laplace techniques) without needing Laplace transforms</a:t>
            </a:r>
          </a:p>
        </p:txBody>
      </p:sp>
    </p:spTree>
    <p:extLst>
      <p:ext uri="{BB962C8B-B14F-4D97-AF65-F5344CB8AC3E}">
        <p14:creationId xmlns:p14="http://schemas.microsoft.com/office/powerpoint/2010/main" val="1617915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State-space </a:t>
            </a:r>
            <a:r>
              <a:rPr lang="en-US" dirty="0" smtClean="0"/>
              <a:t>representation and nomenclature</a:t>
            </a:r>
            <a:endParaRPr lang="en-US" dirty="0"/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286000"/>
            <a:ext cx="7772400" cy="4038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x</a:t>
            </a:r>
            <a:r>
              <a:rPr lang="en-US" dirty="0"/>
              <a:t>(</a:t>
            </a:r>
            <a:r>
              <a:rPr lang="en-US" i="1" dirty="0">
                <a:latin typeface="Times New Roman" pitchFamily="18" charset="0"/>
              </a:rPr>
              <a:t>t</a:t>
            </a:r>
            <a:r>
              <a:rPr lang="en-US" dirty="0"/>
              <a:t>) is the </a:t>
            </a:r>
            <a:r>
              <a:rPr lang="en-US" b="1" dirty="0"/>
              <a:t>state vector</a:t>
            </a:r>
          </a:p>
          <a:p>
            <a:pPr>
              <a:lnSpc>
                <a:spcPct val="90000"/>
              </a:lnSpc>
            </a:pPr>
            <a:r>
              <a:rPr lang="en-US" b="1" dirty="0" smtClean="0">
                <a:latin typeface="Times New Roman" pitchFamily="18" charset="0"/>
              </a:rPr>
              <a:t>A</a:t>
            </a:r>
            <a:r>
              <a:rPr lang="en-US" dirty="0"/>
              <a:t>(</a:t>
            </a:r>
            <a:r>
              <a:rPr lang="en-US" i="1" dirty="0">
                <a:latin typeface="Times New Roman" pitchFamily="18" charset="0"/>
              </a:rPr>
              <a:t>t</a:t>
            </a:r>
            <a:r>
              <a:rPr lang="en-US" dirty="0"/>
              <a:t>)</a:t>
            </a:r>
            <a:r>
              <a:rPr lang="en-US" dirty="0" smtClean="0"/>
              <a:t> </a:t>
            </a:r>
            <a:r>
              <a:rPr lang="en-US" dirty="0"/>
              <a:t>is the </a:t>
            </a:r>
            <a:r>
              <a:rPr lang="en-US" b="1" dirty="0"/>
              <a:t>system matrix</a:t>
            </a:r>
          </a:p>
          <a:p>
            <a:pPr>
              <a:lnSpc>
                <a:spcPct val="90000"/>
              </a:lnSpc>
            </a:pPr>
            <a:r>
              <a:rPr lang="en-US" b="1" dirty="0" smtClean="0">
                <a:latin typeface="Times New Roman" pitchFamily="18" charset="0"/>
              </a:rPr>
              <a:t>B</a:t>
            </a:r>
            <a:r>
              <a:rPr lang="en-US" dirty="0"/>
              <a:t>(</a:t>
            </a:r>
            <a:r>
              <a:rPr lang="en-US" i="1" dirty="0">
                <a:latin typeface="Times New Roman" pitchFamily="18" charset="0"/>
              </a:rPr>
              <a:t>t</a:t>
            </a:r>
            <a:r>
              <a:rPr lang="en-US" dirty="0"/>
              <a:t>)</a:t>
            </a:r>
            <a:r>
              <a:rPr lang="en-US" dirty="0" smtClean="0"/>
              <a:t> </a:t>
            </a:r>
            <a:r>
              <a:rPr lang="en-US" dirty="0"/>
              <a:t>is the </a:t>
            </a:r>
            <a:r>
              <a:rPr lang="en-US" b="1" dirty="0"/>
              <a:t>input matrix</a:t>
            </a:r>
          </a:p>
          <a:p>
            <a:pPr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u</a:t>
            </a:r>
            <a:r>
              <a:rPr lang="en-US" dirty="0"/>
              <a:t>(</a:t>
            </a:r>
            <a:r>
              <a:rPr lang="en-US" i="1" dirty="0">
                <a:latin typeface="Times New Roman" pitchFamily="18" charset="0"/>
              </a:rPr>
              <a:t>t</a:t>
            </a:r>
            <a:r>
              <a:rPr lang="en-US" dirty="0"/>
              <a:t>) is the </a:t>
            </a:r>
            <a:r>
              <a:rPr lang="en-US" b="1" dirty="0"/>
              <a:t>input vector</a:t>
            </a:r>
          </a:p>
          <a:p>
            <a:pPr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y</a:t>
            </a:r>
            <a:r>
              <a:rPr lang="en-US" dirty="0"/>
              <a:t>(</a:t>
            </a:r>
            <a:r>
              <a:rPr lang="en-US" i="1" dirty="0">
                <a:latin typeface="Times New Roman" pitchFamily="18" charset="0"/>
              </a:rPr>
              <a:t>t</a:t>
            </a:r>
            <a:r>
              <a:rPr lang="en-US" dirty="0"/>
              <a:t>) is the </a:t>
            </a:r>
            <a:r>
              <a:rPr lang="en-US" b="1" dirty="0"/>
              <a:t>output vector</a:t>
            </a:r>
          </a:p>
          <a:p>
            <a:pPr>
              <a:lnSpc>
                <a:spcPct val="90000"/>
              </a:lnSpc>
            </a:pPr>
            <a:r>
              <a:rPr lang="en-US" b="1" dirty="0" smtClean="0">
                <a:latin typeface="Times New Roman" pitchFamily="18" charset="0"/>
              </a:rPr>
              <a:t>C</a:t>
            </a:r>
            <a:r>
              <a:rPr lang="en-US" dirty="0"/>
              <a:t>(</a:t>
            </a:r>
            <a:r>
              <a:rPr lang="en-US" i="1" dirty="0">
                <a:latin typeface="Times New Roman" pitchFamily="18" charset="0"/>
              </a:rPr>
              <a:t>t</a:t>
            </a:r>
            <a:r>
              <a:rPr lang="en-US" dirty="0"/>
              <a:t>)</a:t>
            </a:r>
            <a:r>
              <a:rPr lang="en-US" dirty="0" smtClean="0"/>
              <a:t> </a:t>
            </a:r>
            <a:r>
              <a:rPr lang="en-US" dirty="0"/>
              <a:t>is the </a:t>
            </a:r>
            <a:r>
              <a:rPr lang="en-US" b="1" dirty="0"/>
              <a:t>output matrix</a:t>
            </a:r>
          </a:p>
          <a:p>
            <a:pPr>
              <a:lnSpc>
                <a:spcPct val="90000"/>
              </a:lnSpc>
            </a:pPr>
            <a:r>
              <a:rPr lang="en-US" b="1" dirty="0" smtClean="0">
                <a:latin typeface="Times New Roman" pitchFamily="18" charset="0"/>
              </a:rPr>
              <a:t>D</a:t>
            </a:r>
            <a:r>
              <a:rPr lang="en-US" dirty="0"/>
              <a:t>(</a:t>
            </a:r>
            <a:r>
              <a:rPr lang="en-US" i="1" dirty="0">
                <a:latin typeface="Times New Roman" pitchFamily="18" charset="0"/>
              </a:rPr>
              <a:t>t</a:t>
            </a:r>
            <a:r>
              <a:rPr lang="en-US" dirty="0"/>
              <a:t>)</a:t>
            </a:r>
            <a:r>
              <a:rPr lang="en-US" dirty="0" smtClean="0"/>
              <a:t> </a:t>
            </a:r>
            <a:r>
              <a:rPr lang="en-US" dirty="0"/>
              <a:t>is the matrix that represents direct coupling between the input and the output</a:t>
            </a:r>
          </a:p>
          <a:p>
            <a:pPr>
              <a:lnSpc>
                <a:spcPct val="90000"/>
              </a:lnSpc>
            </a:pPr>
            <a:r>
              <a:rPr lang="en-US" dirty="0"/>
              <a:t>The first equation is called the </a:t>
            </a:r>
            <a:r>
              <a:rPr lang="en-US" b="1" dirty="0"/>
              <a:t>state equation</a:t>
            </a:r>
          </a:p>
          <a:p>
            <a:pPr>
              <a:lnSpc>
                <a:spcPct val="90000"/>
              </a:lnSpc>
            </a:pPr>
            <a:r>
              <a:rPr lang="en-US" dirty="0"/>
              <a:t>The second equation is called the </a:t>
            </a:r>
            <a:r>
              <a:rPr lang="en-US" b="1" dirty="0"/>
              <a:t>output equation</a:t>
            </a:r>
            <a:endParaRPr lang="en-US" dirty="0"/>
          </a:p>
        </p:txBody>
      </p:sp>
      <p:graphicFrame>
        <p:nvGraphicFramePr>
          <p:cNvPr id="4126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4870207"/>
              </p:ext>
            </p:extLst>
          </p:nvPr>
        </p:nvGraphicFramePr>
        <p:xfrm>
          <a:off x="1373187" y="1143000"/>
          <a:ext cx="3656013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03" name="Equation" r:id="rId3" imgW="1498320" imgH="431640" progId="Equation.3">
                  <p:embed/>
                </p:oleObj>
              </mc:Choice>
              <mc:Fallback>
                <p:oleObj name="Equation" r:id="rId3" imgW="14983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187" y="1143000"/>
                        <a:ext cx="3656013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Left Arrow 1"/>
          <p:cNvSpPr/>
          <p:nvPr/>
        </p:nvSpPr>
        <p:spPr bwMode="auto">
          <a:xfrm>
            <a:off x="5410200" y="1066800"/>
            <a:ext cx="2895600" cy="1219200"/>
          </a:xfrm>
          <a:prstGeom prst="leftArrow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91200" y="13716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Note: linear, time-varying, MIMO</a:t>
            </a:r>
            <a:endParaRPr lang="en-US" sz="1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25361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1</a:t>
            </a:r>
          </a:p>
        </p:txBody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82000" cy="28495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Using the state variables</a:t>
            </a:r>
          </a:p>
          <a:p>
            <a:pPr>
              <a:lnSpc>
                <a:spcPct val="80000"/>
              </a:lnSpc>
            </a:pPr>
            <a:endParaRPr lang="en-US"/>
          </a:p>
          <a:p>
            <a:pPr>
              <a:lnSpc>
                <a:spcPct val="80000"/>
              </a:lnSpc>
            </a:pPr>
            <a:endParaRPr lang="en-US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/>
              <a:t>	find the matrices </a:t>
            </a:r>
            <a:r>
              <a:rPr lang="en-US" b="1">
                <a:latin typeface="Times New Roman" pitchFamily="18" charset="0"/>
              </a:rPr>
              <a:t>A</a:t>
            </a:r>
            <a:r>
              <a:rPr lang="en-US"/>
              <a:t>, </a:t>
            </a:r>
            <a:r>
              <a:rPr lang="en-US" b="1">
                <a:latin typeface="Times New Roman" pitchFamily="18" charset="0"/>
              </a:rPr>
              <a:t>B</a:t>
            </a:r>
            <a:r>
              <a:rPr lang="en-US"/>
              <a:t>, </a:t>
            </a:r>
            <a:r>
              <a:rPr lang="en-US" b="1">
                <a:latin typeface="Times New Roman" pitchFamily="18" charset="0"/>
              </a:rPr>
              <a:t>C</a:t>
            </a:r>
            <a:r>
              <a:rPr lang="en-US"/>
              <a:t>, and </a:t>
            </a:r>
            <a:r>
              <a:rPr lang="en-US" b="1">
                <a:latin typeface="Times New Roman" pitchFamily="18" charset="0"/>
              </a:rPr>
              <a:t>D</a:t>
            </a:r>
            <a:r>
              <a:rPr lang="en-US"/>
              <a:t> for the mechanical mass-spring-damper system</a:t>
            </a:r>
          </a:p>
        </p:txBody>
      </p:sp>
      <p:grpSp>
        <p:nvGrpSpPr>
          <p:cNvPr id="413700" name="Group 4"/>
          <p:cNvGrpSpPr>
            <a:grpSpLocks/>
          </p:cNvGrpSpPr>
          <p:nvPr/>
        </p:nvGrpSpPr>
        <p:grpSpPr bwMode="auto">
          <a:xfrm>
            <a:off x="2438400" y="2947988"/>
            <a:ext cx="4267200" cy="1624012"/>
            <a:chOff x="1680" y="2371"/>
            <a:chExt cx="2016" cy="845"/>
          </a:xfrm>
        </p:grpSpPr>
        <p:sp>
          <p:nvSpPr>
            <p:cNvPr id="413701" name="Text Box 5"/>
            <p:cNvSpPr txBox="1">
              <a:spLocks noChangeArrowheads="1"/>
            </p:cNvSpPr>
            <p:nvPr/>
          </p:nvSpPr>
          <p:spPr bwMode="auto">
            <a:xfrm>
              <a:off x="2544" y="2736"/>
              <a:ext cx="480" cy="38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82880" bIns="18288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 i="1"/>
                <a:t>m</a:t>
              </a:r>
            </a:p>
          </p:txBody>
        </p:sp>
        <p:grpSp>
          <p:nvGrpSpPr>
            <p:cNvPr id="413702" name="Group 6"/>
            <p:cNvGrpSpPr>
              <a:grpSpLocks/>
            </p:cNvGrpSpPr>
            <p:nvPr/>
          </p:nvGrpSpPr>
          <p:grpSpPr bwMode="auto">
            <a:xfrm>
              <a:off x="1680" y="2640"/>
              <a:ext cx="1584" cy="576"/>
              <a:chOff x="1680" y="2640"/>
              <a:chExt cx="1584" cy="576"/>
            </a:xfrm>
          </p:grpSpPr>
          <p:sp>
            <p:nvSpPr>
              <p:cNvPr id="413703" name="Line 7"/>
              <p:cNvSpPr>
                <a:spLocks noChangeShapeType="1"/>
              </p:cNvSpPr>
              <p:nvPr/>
            </p:nvSpPr>
            <p:spPr bwMode="auto">
              <a:xfrm>
                <a:off x="1680" y="2640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704" name="Line 8"/>
              <p:cNvSpPr>
                <a:spLocks noChangeShapeType="1"/>
              </p:cNvSpPr>
              <p:nvPr/>
            </p:nvSpPr>
            <p:spPr bwMode="auto">
              <a:xfrm>
                <a:off x="1680" y="3216"/>
                <a:ext cx="15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3705" name="Group 9"/>
            <p:cNvGrpSpPr>
              <a:grpSpLocks/>
            </p:cNvGrpSpPr>
            <p:nvPr/>
          </p:nvGrpSpPr>
          <p:grpSpPr bwMode="auto">
            <a:xfrm>
              <a:off x="3024" y="2371"/>
              <a:ext cx="384" cy="317"/>
              <a:chOff x="3024" y="2371"/>
              <a:chExt cx="384" cy="317"/>
            </a:xfrm>
          </p:grpSpPr>
          <p:sp>
            <p:nvSpPr>
              <p:cNvPr id="413706" name="Line 10"/>
              <p:cNvSpPr>
                <a:spLocks noChangeShapeType="1"/>
              </p:cNvSpPr>
              <p:nvPr/>
            </p:nvSpPr>
            <p:spPr bwMode="auto">
              <a:xfrm>
                <a:off x="302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707" name="Line 11"/>
              <p:cNvSpPr>
                <a:spLocks noChangeShapeType="1"/>
              </p:cNvSpPr>
              <p:nvPr/>
            </p:nvSpPr>
            <p:spPr bwMode="auto">
              <a:xfrm>
                <a:off x="3024" y="259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708" name="Text Box 12"/>
              <p:cNvSpPr txBox="1">
                <a:spLocks noChangeArrowheads="1"/>
              </p:cNvSpPr>
              <p:nvPr/>
            </p:nvSpPr>
            <p:spPr bwMode="auto">
              <a:xfrm>
                <a:off x="3132" y="2371"/>
                <a:ext cx="151" cy="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0">
                <a:spAutoFit/>
              </a:bodyPr>
              <a:lstStyle/>
              <a:p>
                <a:pPr algn="l"/>
                <a:r>
                  <a:rPr lang="en-US" b="0" i="1"/>
                  <a:t>y</a:t>
                </a:r>
              </a:p>
            </p:txBody>
          </p:sp>
        </p:grpSp>
        <p:grpSp>
          <p:nvGrpSpPr>
            <p:cNvPr id="413709" name="Group 13"/>
            <p:cNvGrpSpPr>
              <a:grpSpLocks/>
            </p:cNvGrpSpPr>
            <p:nvPr/>
          </p:nvGrpSpPr>
          <p:grpSpPr bwMode="auto">
            <a:xfrm>
              <a:off x="3024" y="2746"/>
              <a:ext cx="672" cy="230"/>
              <a:chOff x="3024" y="2746"/>
              <a:chExt cx="672" cy="230"/>
            </a:xfrm>
          </p:grpSpPr>
          <p:sp>
            <p:nvSpPr>
              <p:cNvPr id="413710" name="Line 14"/>
              <p:cNvSpPr>
                <a:spLocks noChangeShapeType="1"/>
              </p:cNvSpPr>
              <p:nvPr/>
            </p:nvSpPr>
            <p:spPr bwMode="auto">
              <a:xfrm>
                <a:off x="3024" y="2976"/>
                <a:ext cx="67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711" name="Text Box 15"/>
              <p:cNvSpPr txBox="1">
                <a:spLocks noChangeArrowheads="1"/>
              </p:cNvSpPr>
              <p:nvPr/>
            </p:nvSpPr>
            <p:spPr bwMode="auto">
              <a:xfrm>
                <a:off x="3300" y="2746"/>
                <a:ext cx="159" cy="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0">
                <a:spAutoFit/>
              </a:bodyPr>
              <a:lstStyle/>
              <a:p>
                <a:pPr algn="l"/>
                <a:r>
                  <a:rPr lang="en-US" b="0" i="1"/>
                  <a:t>u</a:t>
                </a:r>
              </a:p>
            </p:txBody>
          </p:sp>
        </p:grpSp>
        <p:grpSp>
          <p:nvGrpSpPr>
            <p:cNvPr id="413712" name="Group 16"/>
            <p:cNvGrpSpPr>
              <a:grpSpLocks/>
            </p:cNvGrpSpPr>
            <p:nvPr/>
          </p:nvGrpSpPr>
          <p:grpSpPr bwMode="auto">
            <a:xfrm>
              <a:off x="1680" y="2976"/>
              <a:ext cx="864" cy="144"/>
              <a:chOff x="1680" y="2928"/>
              <a:chExt cx="864" cy="144"/>
            </a:xfrm>
          </p:grpSpPr>
          <p:grpSp>
            <p:nvGrpSpPr>
              <p:cNvPr id="413713" name="Group 17"/>
              <p:cNvGrpSpPr>
                <a:grpSpLocks/>
              </p:cNvGrpSpPr>
              <p:nvPr/>
            </p:nvGrpSpPr>
            <p:grpSpPr bwMode="auto">
              <a:xfrm>
                <a:off x="1920" y="2928"/>
                <a:ext cx="384" cy="144"/>
                <a:chOff x="672" y="3408"/>
                <a:chExt cx="384" cy="144"/>
              </a:xfrm>
            </p:grpSpPr>
            <p:sp>
              <p:nvSpPr>
                <p:cNvPr id="413714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672" y="3408"/>
                  <a:ext cx="48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3715" name="Line 19"/>
                <p:cNvSpPr>
                  <a:spLocks noChangeShapeType="1"/>
                </p:cNvSpPr>
                <p:nvPr/>
              </p:nvSpPr>
              <p:spPr bwMode="auto">
                <a:xfrm>
                  <a:off x="720" y="3408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3716" name="Line 20"/>
                <p:cNvSpPr>
                  <a:spLocks noChangeShapeType="1"/>
                </p:cNvSpPr>
                <p:nvPr/>
              </p:nvSpPr>
              <p:spPr bwMode="auto">
                <a:xfrm flipH="1" flipV="1">
                  <a:off x="1008" y="3408"/>
                  <a:ext cx="48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3717" name="Line 21"/>
                <p:cNvSpPr>
                  <a:spLocks noChangeShapeType="1"/>
                </p:cNvSpPr>
                <p:nvPr/>
              </p:nvSpPr>
              <p:spPr bwMode="auto">
                <a:xfrm>
                  <a:off x="816" y="3408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3718" name="Line 22"/>
                <p:cNvSpPr>
                  <a:spLocks noChangeShapeType="1"/>
                </p:cNvSpPr>
                <p:nvPr/>
              </p:nvSpPr>
              <p:spPr bwMode="auto">
                <a:xfrm>
                  <a:off x="912" y="3408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3719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768" y="3408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3720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864" y="3408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3721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960" y="3408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3722" name="Line 26"/>
              <p:cNvSpPr>
                <a:spLocks noChangeShapeType="1"/>
              </p:cNvSpPr>
              <p:nvPr/>
            </p:nvSpPr>
            <p:spPr bwMode="auto">
              <a:xfrm flipH="1">
                <a:off x="1680" y="302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723" name="Line 27"/>
              <p:cNvSpPr>
                <a:spLocks noChangeShapeType="1"/>
              </p:cNvSpPr>
              <p:nvPr/>
            </p:nvSpPr>
            <p:spPr bwMode="auto">
              <a:xfrm flipH="1">
                <a:off x="2304" y="302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3724" name="Group 28"/>
            <p:cNvGrpSpPr>
              <a:grpSpLocks/>
            </p:cNvGrpSpPr>
            <p:nvPr/>
          </p:nvGrpSpPr>
          <p:grpSpPr bwMode="auto">
            <a:xfrm>
              <a:off x="1680" y="2736"/>
              <a:ext cx="864" cy="192"/>
              <a:chOff x="1680" y="2736"/>
              <a:chExt cx="864" cy="192"/>
            </a:xfrm>
          </p:grpSpPr>
          <p:grpSp>
            <p:nvGrpSpPr>
              <p:cNvPr id="413725" name="Group 29"/>
              <p:cNvGrpSpPr>
                <a:grpSpLocks/>
              </p:cNvGrpSpPr>
              <p:nvPr/>
            </p:nvGrpSpPr>
            <p:grpSpPr bwMode="auto">
              <a:xfrm>
                <a:off x="2064" y="2736"/>
                <a:ext cx="144" cy="192"/>
                <a:chOff x="528" y="2976"/>
                <a:chExt cx="144" cy="240"/>
              </a:xfrm>
            </p:grpSpPr>
            <p:sp>
              <p:nvSpPr>
                <p:cNvPr id="413726" name="Line 30"/>
                <p:cNvSpPr>
                  <a:spLocks noChangeShapeType="1"/>
                </p:cNvSpPr>
                <p:nvPr/>
              </p:nvSpPr>
              <p:spPr bwMode="auto">
                <a:xfrm>
                  <a:off x="576" y="3024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3727" name="Line 31"/>
                <p:cNvSpPr>
                  <a:spLocks noChangeShapeType="1"/>
                </p:cNvSpPr>
                <p:nvPr/>
              </p:nvSpPr>
              <p:spPr bwMode="auto">
                <a:xfrm>
                  <a:off x="672" y="2976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3728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528" y="3216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3729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528" y="2976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3730" name="Line 34"/>
              <p:cNvSpPr>
                <a:spLocks noChangeShapeType="1"/>
              </p:cNvSpPr>
              <p:nvPr/>
            </p:nvSpPr>
            <p:spPr bwMode="auto">
              <a:xfrm>
                <a:off x="2208" y="2832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731" name="Line 35"/>
              <p:cNvSpPr>
                <a:spLocks noChangeShapeType="1"/>
              </p:cNvSpPr>
              <p:nvPr/>
            </p:nvSpPr>
            <p:spPr bwMode="auto">
              <a:xfrm flipH="1">
                <a:off x="1680" y="2832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3732" name="Text Box 36"/>
            <p:cNvSpPr txBox="1">
              <a:spLocks noChangeArrowheads="1"/>
            </p:cNvSpPr>
            <p:nvPr/>
          </p:nvSpPr>
          <p:spPr bwMode="auto">
            <a:xfrm>
              <a:off x="2198" y="2563"/>
              <a:ext cx="159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b="0" i="1"/>
                <a:t>b</a:t>
              </a:r>
            </a:p>
          </p:txBody>
        </p:sp>
        <p:sp>
          <p:nvSpPr>
            <p:cNvPr id="413733" name="Text Box 37"/>
            <p:cNvSpPr txBox="1">
              <a:spLocks noChangeArrowheads="1"/>
            </p:cNvSpPr>
            <p:nvPr/>
          </p:nvSpPr>
          <p:spPr bwMode="auto">
            <a:xfrm>
              <a:off x="2304" y="2842"/>
              <a:ext cx="151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>
              <a:spAutoFit/>
            </a:bodyPr>
            <a:lstStyle/>
            <a:p>
              <a:pPr algn="l"/>
              <a:r>
                <a:rPr lang="en-US" b="0" i="1"/>
                <a:t>k</a:t>
              </a:r>
            </a:p>
          </p:txBody>
        </p:sp>
      </p:grpSp>
      <p:graphicFrame>
        <p:nvGraphicFramePr>
          <p:cNvPr id="413734" name="Object 38"/>
          <p:cNvGraphicFramePr>
            <a:graphicFrameLocks noChangeAspect="1"/>
          </p:cNvGraphicFramePr>
          <p:nvPr/>
        </p:nvGraphicFramePr>
        <p:xfrm>
          <a:off x="2971800" y="5181600"/>
          <a:ext cx="3284538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064" name="Equation" r:id="rId3" imgW="1206360" imgH="431640" progId="Equation.3">
                  <p:embed/>
                </p:oleObj>
              </mc:Choice>
              <mc:Fallback>
                <p:oleObj name="Equation" r:id="rId3" imgW="12063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181600"/>
                        <a:ext cx="3284538" cy="1176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35" name="Object 39"/>
          <p:cNvGraphicFramePr>
            <a:graphicFrameLocks noChangeAspect="1"/>
          </p:cNvGraphicFramePr>
          <p:nvPr/>
        </p:nvGraphicFramePr>
        <p:xfrm>
          <a:off x="3078163" y="1441450"/>
          <a:ext cx="28797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065" name="Equation" r:id="rId5" imgW="901440" imgH="215640" progId="Equation.3">
                  <p:embed/>
                </p:oleObj>
              </mc:Choice>
              <mc:Fallback>
                <p:oleObj name="Equation" r:id="rId5" imgW="9014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8163" y="1441450"/>
                        <a:ext cx="2879725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7271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1 (2)</a:t>
            </a:r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82000" cy="28495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The 2</a:t>
            </a:r>
            <a:r>
              <a:rPr lang="en-US" baseline="30000"/>
              <a:t>nd</a:t>
            </a:r>
            <a:r>
              <a:rPr lang="en-US"/>
              <a:t>-order differential equation representing the system is</a:t>
            </a:r>
          </a:p>
        </p:txBody>
      </p:sp>
      <p:graphicFrame>
        <p:nvGraphicFramePr>
          <p:cNvPr id="418820" name="Object 4"/>
          <p:cNvGraphicFramePr>
            <a:graphicFrameLocks noChangeAspect="1"/>
          </p:cNvGraphicFramePr>
          <p:nvPr/>
        </p:nvGraphicFramePr>
        <p:xfrm>
          <a:off x="3276600" y="1600200"/>
          <a:ext cx="255905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088" name="Equation" r:id="rId3" imgW="1015920" imgH="203040" progId="Equation.3">
                  <p:embed/>
                </p:oleObj>
              </mc:Choice>
              <mc:Fallback>
                <p:oleObj name="Equation" r:id="rId3" imgW="10159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600200"/>
                        <a:ext cx="255905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21" name="Object 5"/>
          <p:cNvGraphicFramePr>
            <a:graphicFrameLocks noChangeAspect="1"/>
          </p:cNvGraphicFramePr>
          <p:nvPr/>
        </p:nvGraphicFramePr>
        <p:xfrm>
          <a:off x="1493838" y="2122488"/>
          <a:ext cx="6202362" cy="424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089" name="Equation" r:id="rId5" imgW="2819160" imgH="1930320" progId="Equation.3">
                  <p:embed/>
                </p:oleObj>
              </mc:Choice>
              <mc:Fallback>
                <p:oleObj name="Equation" r:id="rId5" imgW="2819160" imgH="1930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38" y="2122488"/>
                        <a:ext cx="6202362" cy="424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8739314"/>
      </p:ext>
    </p:extLst>
  </p:cSld>
  <p:clrMapOvr>
    <a:masterClrMapping/>
  </p:clrMapOvr>
</p:sld>
</file>

<file path=ppt/theme/theme1.xml><?xml version="1.0" encoding="utf-8"?>
<a:theme xmlns:a="http://schemas.openxmlformats.org/drawingml/2006/main" name="1_CSM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1_CS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CS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M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SM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M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M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M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M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 Notes</Template>
  <TotalTime>3101</TotalTime>
  <Pages>21</Pages>
  <Words>738</Words>
  <Application>Microsoft Office PowerPoint</Application>
  <PresentationFormat>On-screen Show (4:3)</PresentationFormat>
  <Paragraphs>179</Paragraphs>
  <Slides>26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1_CSM</vt:lpstr>
      <vt:lpstr>Equation</vt:lpstr>
      <vt:lpstr>Lecture 2: ODEs and state space</vt:lpstr>
      <vt:lpstr>Definition: linearity</vt:lpstr>
      <vt:lpstr>Definitions: causality and time invariance</vt:lpstr>
      <vt:lpstr>Definitions: function, state, &amp; state trajectory</vt:lpstr>
      <vt:lpstr>Definitions: eigenvalues &amp; eigenvectors</vt:lpstr>
      <vt:lpstr>LODE’s</vt:lpstr>
      <vt:lpstr>State-space representation and nomenclature</vt:lpstr>
      <vt:lpstr>Example 1</vt:lpstr>
      <vt:lpstr>Example 1 (2)</vt:lpstr>
      <vt:lpstr>MIMO state space dimensions</vt:lpstr>
      <vt:lpstr>State equations and MIMO systems</vt:lpstr>
      <vt:lpstr>A way to think about MIMO state equations</vt:lpstr>
      <vt:lpstr>State-space solution</vt:lpstr>
      <vt:lpstr>Example 2</vt:lpstr>
      <vt:lpstr>Example 2 (2)</vt:lpstr>
      <vt:lpstr>Example 2 (3)</vt:lpstr>
      <vt:lpstr>Example 2 (4)</vt:lpstr>
      <vt:lpstr>Example 2 (5)</vt:lpstr>
      <vt:lpstr>Example 2 (6)</vt:lpstr>
      <vt:lpstr>Example 2 (7)</vt:lpstr>
      <vt:lpstr>Nonlinear state-space representation</vt:lpstr>
      <vt:lpstr>Lecture 2 supplement</vt:lpstr>
      <vt:lpstr>The matrix exponential</vt:lpstr>
      <vt:lpstr>Solution Proof via Laplace Transform</vt:lpstr>
      <vt:lpstr>Solution Proof via Laplace Transform - 2</vt:lpstr>
      <vt:lpstr>Solution Proof via Laplace Transform - 3</vt:lpstr>
    </vt:vector>
  </TitlesOfParts>
  <Company>Colorado School of Mines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EGGN 407 Introduction to Feedback Control</dc:title>
  <dc:creator>Tyrone Vincent</dc:creator>
  <cp:lastModifiedBy>kmoore</cp:lastModifiedBy>
  <cp:revision>154</cp:revision>
  <cp:lastPrinted>2011-01-12T15:39:38Z</cp:lastPrinted>
  <dcterms:created xsi:type="dcterms:W3CDTF">2004-08-03T22:49:26Z</dcterms:created>
  <dcterms:modified xsi:type="dcterms:W3CDTF">2016-01-29T19:19:48Z</dcterms:modified>
</cp:coreProperties>
</file>