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6" r:id="rId3"/>
    <p:sldId id="26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9"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p:scale>
          <a:sx n="50" d="100"/>
          <a:sy n="50" d="100"/>
        </p:scale>
        <p:origin x="68" y="37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4/5/2016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54000">
              <a:schemeClr val="accent6">
                <a:lumMod val="60000"/>
                <a:lumOff val="40000"/>
              </a:schemeClr>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4/5/2016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emf"/><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4.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6000" t="-22000" r="-13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Modeling and Control of a Limited Degree of Freedom Helicopter</a:t>
            </a:r>
            <a:endParaRPr dirty="0"/>
          </a:p>
        </p:txBody>
      </p:sp>
      <p:sp>
        <p:nvSpPr>
          <p:cNvPr id="3" name="Subtitle 2"/>
          <p:cNvSpPr>
            <a:spLocks noGrp="1"/>
          </p:cNvSpPr>
          <p:nvPr>
            <p:ph type="subTitle" idx="1"/>
          </p:nvPr>
        </p:nvSpPr>
        <p:spPr/>
        <p:txBody>
          <a:bodyPr/>
          <a:lstStyle/>
          <a:p>
            <a:r>
              <a:rPr lang="en-US" dirty="0" smtClean="0">
                <a:solidFill>
                  <a:schemeClr val="accent6">
                    <a:lumMod val="75000"/>
                  </a:schemeClr>
                </a:solidFill>
              </a:rPr>
              <a:t>Dana Martin, EEGN517</a:t>
            </a:r>
            <a:endParaRPr dirty="0">
              <a:solidFill>
                <a:schemeClr val="accent6">
                  <a:lumMod val="75000"/>
                </a:schemeClr>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957029"/>
            <a:ext cx="9144000" cy="643170"/>
          </a:xfrm>
        </p:spPr>
        <p:txBody>
          <a:bodyPr/>
          <a:lstStyle/>
          <a:p>
            <a:pPr algn="ctr"/>
            <a:r>
              <a:rPr lang="en-US" dirty="0" smtClean="0">
                <a:solidFill>
                  <a:schemeClr val="bg1"/>
                </a:solidFill>
              </a:rPr>
              <a:t>Transfer Matrix</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ClrTx/>
                </a:pPr>
                <a:r>
                  <a:rPr lang="en-US" dirty="0" smtClean="0">
                    <a:solidFill>
                      <a:schemeClr val="bg1"/>
                    </a:solidFill>
                  </a:rPr>
                  <a:t>In order to compute the transfer matrix, the MATLAB command </a:t>
                </a:r>
              </a:p>
              <a:p>
                <a:pPr marL="0" indent="0">
                  <a:buClrTx/>
                  <a:buNone/>
                </a:pPr>
                <a:r>
                  <a:rPr lang="en-US" dirty="0" smtClean="0">
                    <a:solidFill>
                      <a:schemeClr val="bg1"/>
                    </a:solidFill>
                  </a:rPr>
                  <a:t>[</a:t>
                </a:r>
                <a:r>
                  <a:rPr lang="en-US" dirty="0" err="1">
                    <a:solidFill>
                      <a:schemeClr val="bg1"/>
                    </a:solidFill>
                  </a:rPr>
                  <a:t>num</a:t>
                </a:r>
                <a:r>
                  <a:rPr lang="en-US" dirty="0">
                    <a:solidFill>
                      <a:schemeClr val="bg1"/>
                    </a:solidFill>
                  </a:rPr>
                  <a:t>, den]=ss2tf(A, B, C, D</a:t>
                </a:r>
                <a:r>
                  <a:rPr lang="en-US" dirty="0" smtClean="0">
                    <a:solidFill>
                      <a:schemeClr val="bg1"/>
                    </a:solidFill>
                  </a:rPr>
                  <a:t>) was used, resulting in the transfer matrix</a:t>
                </a:r>
              </a:p>
              <a:p>
                <a:pPr marL="0" indent="0">
                  <a:buClrTx/>
                  <a:buNone/>
                </a:pPr>
                <a:endParaRPr lang="en-US" dirty="0" smtClean="0">
                  <a:solidFill>
                    <a:schemeClr val="bg1"/>
                  </a:solidFill>
                </a:endParaRPr>
              </a:p>
              <a:p>
                <a:pPr marL="0" indent="0">
                  <a:buClrTx/>
                  <a:buNone/>
                </a:pPr>
                <a14:m>
                  <m:oMathPara xmlns:m="http://schemas.openxmlformats.org/officeDocument/2006/math">
                    <m:oMathParaPr>
                      <m:jc m:val="centerGroup"/>
                    </m:oMathParaPr>
                    <m:oMath xmlns:m="http://schemas.openxmlformats.org/officeDocument/2006/math">
                      <m:r>
                        <a:rPr lang="en-US" i="1" smtClean="0">
                          <a:solidFill>
                            <a:schemeClr val="bg1"/>
                          </a:solidFill>
                        </a:rPr>
                        <m:t>𝐻</m:t>
                      </m:r>
                      <m:d>
                        <m:dPr>
                          <m:ctrlPr>
                            <a:rPr lang="en-US" i="1">
                              <a:solidFill>
                                <a:schemeClr val="bg1"/>
                              </a:solidFill>
                            </a:rPr>
                          </m:ctrlPr>
                        </m:dPr>
                        <m:e>
                          <m:r>
                            <a:rPr lang="en-US" i="1">
                              <a:solidFill>
                                <a:schemeClr val="bg1"/>
                              </a:solidFill>
                            </a:rPr>
                            <m:t>𝑠</m:t>
                          </m:r>
                        </m:e>
                      </m:d>
                      <m:r>
                        <a:rPr lang="en-US" i="1">
                          <a:solidFill>
                            <a:schemeClr val="bg1"/>
                          </a:solidFill>
                        </a:rPr>
                        <m:t>=</m:t>
                      </m:r>
                      <m:d>
                        <m:dPr>
                          <m:ctrlPr>
                            <a:rPr lang="en-US" i="1">
                              <a:solidFill>
                                <a:schemeClr val="bg1"/>
                              </a:solidFill>
                            </a:rPr>
                          </m:ctrlPr>
                        </m:dPr>
                        <m:e>
                          <m:r>
                            <m:rPr>
                              <m:nor/>
                            </m:rPr>
                            <a:rPr lang="en-US">
                              <a:solidFill>
                                <a:schemeClr val="bg1"/>
                              </a:solidFill>
                            </a:rPr>
                            <m:t>⁠</m:t>
                          </m:r>
                          <m:m>
                            <m:mPr>
                              <m:plcHide m:val="on"/>
                              <m:mcs>
                                <m:mc>
                                  <m:mcPr>
                                    <m:count m:val="2"/>
                                    <m:mcJc m:val="center"/>
                                  </m:mcPr>
                                </m:mc>
                              </m:mcs>
                              <m:ctrlPr>
                                <a:rPr lang="en-US" i="1">
                                  <a:solidFill>
                                    <a:schemeClr val="bg1"/>
                                  </a:solidFill>
                                </a:rPr>
                              </m:ctrlPr>
                            </m:mPr>
                            <m:mr>
                              <m:e>
                                <m:f>
                                  <m:fPr>
                                    <m:ctrlPr>
                                      <a:rPr lang="en-US" i="1">
                                        <a:solidFill>
                                          <a:schemeClr val="bg1"/>
                                        </a:solidFill>
                                      </a:rPr>
                                    </m:ctrlPr>
                                  </m:fPr>
                                  <m:num>
                                    <m:r>
                                      <a:rPr lang="en-US" i="1">
                                        <a:solidFill>
                                          <a:schemeClr val="bg1"/>
                                        </a:solidFill>
                                      </a:rPr>
                                      <m:t>6</m:t>
                                    </m:r>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−6172</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num>
                                  <m:den>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−976</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den>
                                </m:f>
                              </m:e>
                              <m:e>
                                <m:f>
                                  <m:fPr>
                                    <m:ctrlPr>
                                      <a:rPr lang="en-US" i="1">
                                        <a:solidFill>
                                          <a:schemeClr val="bg1"/>
                                        </a:solidFill>
                                      </a:rPr>
                                    </m:ctrlPr>
                                  </m:fPr>
                                  <m:num>
                                    <m:r>
                                      <a:rPr lang="en-US" i="1">
                                        <a:solidFill>
                                          <a:schemeClr val="bg1"/>
                                        </a:solidFill>
                                      </a:rPr>
                                      <m:t>6172</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num>
                                  <m:den>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−976</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den>
                                </m:f>
                              </m:e>
                            </m:mr>
                            <m:mr>
                              <m:e>
                                <m:r>
                                  <a:rPr lang="en-US" i="1">
                                    <a:solidFill>
                                      <a:schemeClr val="bg1"/>
                                    </a:solidFill>
                                  </a:rPr>
                                  <m:t>−</m:t>
                                </m:r>
                                <m:f>
                                  <m:fPr>
                                    <m:ctrlPr>
                                      <a:rPr lang="en-US" i="1">
                                        <a:solidFill>
                                          <a:schemeClr val="bg1"/>
                                        </a:solidFill>
                                      </a:rPr>
                                    </m:ctrlPr>
                                  </m:fPr>
                                  <m:num>
                                    <m:r>
                                      <a:rPr lang="en-US" i="1">
                                        <a:solidFill>
                                          <a:schemeClr val="bg1"/>
                                        </a:solidFill>
                                      </a:rPr>
                                      <m:t>17</m:t>
                                    </m:r>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−16273</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num>
                                  <m:den>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−976</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den>
                                </m:f>
                              </m:e>
                              <m:e>
                                <m:f>
                                  <m:fPr>
                                    <m:ctrlPr>
                                      <a:rPr lang="en-US" i="1">
                                        <a:solidFill>
                                          <a:schemeClr val="bg1"/>
                                        </a:solidFill>
                                      </a:rPr>
                                    </m:ctrlPr>
                                  </m:fPr>
                                  <m:num>
                                    <m:r>
                                      <a:rPr lang="en-US" i="1">
                                        <a:solidFill>
                                          <a:schemeClr val="bg1"/>
                                        </a:solidFill>
                                      </a:rPr>
                                      <m:t>21</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num>
                                  <m:den>
                                    <m:sSup>
                                      <m:sSupPr>
                                        <m:ctrlPr>
                                          <a:rPr lang="en-US" i="1">
                                            <a:solidFill>
                                              <a:schemeClr val="bg1"/>
                                            </a:solidFill>
                                          </a:rPr>
                                        </m:ctrlPr>
                                      </m:sSupPr>
                                      <m:e>
                                        <m:r>
                                          <a:rPr lang="en-US" i="1">
                                            <a:solidFill>
                                              <a:schemeClr val="bg1"/>
                                            </a:solidFill>
                                          </a:rPr>
                                          <m:t>𝑠</m:t>
                                        </m:r>
                                      </m:e>
                                      <m:sup>
                                        <m:r>
                                          <a:rPr lang="en-US" i="1">
                                            <a:solidFill>
                                              <a:schemeClr val="bg1"/>
                                            </a:solidFill>
                                          </a:rPr>
                                          <m:t>4</m:t>
                                        </m:r>
                                      </m:sup>
                                    </m:sSup>
                                    <m:r>
                                      <a:rPr lang="en-US" i="1">
                                        <a:solidFill>
                                          <a:schemeClr val="bg1"/>
                                        </a:solidFill>
                                      </a:rPr>
                                      <m:t>−976</m:t>
                                    </m:r>
                                    <m:sSup>
                                      <m:sSupPr>
                                        <m:ctrlPr>
                                          <a:rPr lang="en-US" i="1">
                                            <a:solidFill>
                                              <a:schemeClr val="bg1"/>
                                            </a:solidFill>
                                          </a:rPr>
                                        </m:ctrlPr>
                                      </m:sSupPr>
                                      <m:e>
                                        <m:r>
                                          <a:rPr lang="en-US" i="1">
                                            <a:solidFill>
                                              <a:schemeClr val="bg1"/>
                                            </a:solidFill>
                                          </a:rPr>
                                          <m:t>𝑠</m:t>
                                        </m:r>
                                      </m:e>
                                      <m:sup>
                                        <m:r>
                                          <a:rPr lang="en-US" i="1">
                                            <a:solidFill>
                                              <a:schemeClr val="bg1"/>
                                            </a:solidFill>
                                          </a:rPr>
                                          <m:t>3</m:t>
                                        </m:r>
                                      </m:sup>
                                    </m:sSup>
                                  </m:den>
                                </m:f>
                              </m:e>
                            </m:mr>
                          </m:m>
                        </m:e>
                      </m:d>
                    </m:oMath>
                  </m:oMathPara>
                </a14:m>
                <a:endParaRPr lang="en-US" dirty="0"/>
              </a:p>
              <a:p>
                <a:pPr marL="0" indent="0">
                  <a:buClrTx/>
                  <a:buNone/>
                </a:pPr>
                <a:endParaRPr lang="en-US" dirty="0"/>
              </a:p>
              <a:p>
                <a:pPr marL="0" indent="0">
                  <a:buClrTx/>
                  <a:buNone/>
                </a:pPr>
                <a:endParaRPr lang="en-US" dirty="0" smtClean="0">
                  <a:solidFill>
                    <a:schemeClr val="bg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1429"/>
                </a:stretch>
              </a:blipFill>
            </p:spPr>
            <p:txBody>
              <a:bodyPr/>
              <a:lstStyle/>
              <a:p>
                <a:r>
                  <a:rPr lang="en-US">
                    <a:noFill/>
                  </a:rPr>
                  <a:t> </a:t>
                </a:r>
              </a:p>
            </p:txBody>
          </p:sp>
        </mc:Fallback>
      </mc:AlternateContent>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843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SISO Control</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lnSpcReduction="10000"/>
              </a:bodyPr>
              <a:lstStyle/>
              <a:p>
                <a:pPr>
                  <a:buClrTx/>
                </a:pPr>
                <a:r>
                  <a:rPr lang="en-US" dirty="0" smtClean="0">
                    <a:solidFill>
                      <a:schemeClr val="bg1"/>
                    </a:solidFill>
                  </a:rPr>
                  <a:t>The (1,1) element of the Transfer Matrix was used to design a Single Input, Single Output Controller that could track step changes and sinusoids of various frequencies.</a:t>
                </a:r>
              </a:p>
              <a:p>
                <a:pPr>
                  <a:buClrTx/>
                </a:pPr>
                <a:r>
                  <a:rPr lang="en-US" dirty="0" smtClean="0">
                    <a:solidFill>
                      <a:schemeClr val="bg1"/>
                    </a:solidFill>
                  </a:rPr>
                  <a:t>Initially a controller of the form </a:t>
                </a:r>
                <a14:m>
                  <m:oMath xmlns:m="http://schemas.openxmlformats.org/officeDocument/2006/math">
                    <m:r>
                      <m:rPr>
                        <m:sty m:val="p"/>
                      </m:rPr>
                      <a:rPr lang="en-US" b="0" i="0" smtClean="0">
                        <a:solidFill>
                          <a:schemeClr val="bg1"/>
                        </a:solidFill>
                        <a:latin typeface="Cambria Math" panose="02040503050406030204" pitchFamily="18" charset="0"/>
                      </a:rPr>
                      <m:t>C</m:t>
                    </m:r>
                    <m:d>
                      <m:dPr>
                        <m:ctrlPr>
                          <a:rPr lang="en-US" b="0" i="0"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s</m:t>
                        </m:r>
                      </m:e>
                    </m:d>
                    <m:r>
                      <a:rPr lang="en-US" b="0" i="0" smtClean="0">
                        <a:solidFill>
                          <a:schemeClr val="bg1"/>
                        </a:solidFill>
                        <a:latin typeface="Cambria Math" panose="02040503050406030204" pitchFamily="18" charset="0"/>
                      </a:rPr>
                      <m:t>=</m:t>
                    </m:r>
                    <m:f>
                      <m:fPr>
                        <m:ctrlPr>
                          <a:rPr lang="en-US" i="1">
                            <a:solidFill>
                              <a:schemeClr val="bg1"/>
                            </a:solidFill>
                          </a:rPr>
                        </m:ctrlPr>
                      </m:fPr>
                      <m:num>
                        <m:sSub>
                          <m:sSubPr>
                            <m:ctrlPr>
                              <a:rPr lang="en-US" i="1">
                                <a:solidFill>
                                  <a:schemeClr val="bg1"/>
                                </a:solidFill>
                              </a:rPr>
                            </m:ctrlPr>
                          </m:sSubPr>
                          <m:e>
                            <m:r>
                              <a:rPr lang="en-US" i="1">
                                <a:solidFill>
                                  <a:schemeClr val="bg1"/>
                                </a:solidFill>
                              </a:rPr>
                              <m:t>𝛽</m:t>
                            </m:r>
                          </m:e>
                          <m:sub>
                            <m:r>
                              <a:rPr lang="en-US" i="1">
                                <a:solidFill>
                                  <a:schemeClr val="bg1"/>
                                </a:solidFill>
                              </a:rPr>
                              <m:t>1</m:t>
                            </m:r>
                          </m:sub>
                        </m:sSub>
                        <m:r>
                          <a:rPr lang="en-US" i="1">
                            <a:solidFill>
                              <a:schemeClr val="bg1"/>
                            </a:solidFill>
                          </a:rPr>
                          <m:t>𝑠</m:t>
                        </m:r>
                        <m:r>
                          <a:rPr lang="en-US" i="1">
                            <a:solidFill>
                              <a:schemeClr val="bg1"/>
                            </a:solidFill>
                          </a:rPr>
                          <m:t>+</m:t>
                        </m:r>
                        <m:sSub>
                          <m:sSubPr>
                            <m:ctrlPr>
                              <a:rPr lang="en-US" i="1">
                                <a:solidFill>
                                  <a:schemeClr val="bg1"/>
                                </a:solidFill>
                              </a:rPr>
                            </m:ctrlPr>
                          </m:sSubPr>
                          <m:e>
                            <m:r>
                              <a:rPr lang="en-US" i="1">
                                <a:solidFill>
                                  <a:schemeClr val="bg1"/>
                                </a:solidFill>
                              </a:rPr>
                              <m:t>𝛽</m:t>
                            </m:r>
                          </m:e>
                          <m:sub>
                            <m:r>
                              <a:rPr lang="en-US" i="1">
                                <a:solidFill>
                                  <a:schemeClr val="bg1"/>
                                </a:solidFill>
                              </a:rPr>
                              <m:t>𝑜</m:t>
                            </m:r>
                          </m:sub>
                        </m:sSub>
                      </m:num>
                      <m:den>
                        <m:r>
                          <a:rPr lang="en-US" i="1">
                            <a:solidFill>
                              <a:schemeClr val="bg1"/>
                            </a:solidFill>
                          </a:rPr>
                          <m:t>𝑠</m:t>
                        </m:r>
                        <m:sSub>
                          <m:sSubPr>
                            <m:ctrlPr>
                              <a:rPr lang="en-US" i="1">
                                <a:solidFill>
                                  <a:schemeClr val="bg1"/>
                                </a:solidFill>
                              </a:rPr>
                            </m:ctrlPr>
                          </m:sSubPr>
                          <m:e>
                            <m:r>
                              <a:rPr lang="en-US" i="1">
                                <a:solidFill>
                                  <a:schemeClr val="bg1"/>
                                </a:solidFill>
                              </a:rPr>
                              <m:t>+</m:t>
                            </m:r>
                            <m:r>
                              <a:rPr lang="en-US" i="1">
                                <a:solidFill>
                                  <a:schemeClr val="bg1"/>
                                </a:solidFill>
                              </a:rPr>
                              <m:t>𝛼</m:t>
                            </m:r>
                          </m:e>
                          <m:sub>
                            <m:r>
                              <a:rPr lang="en-US" i="1">
                                <a:solidFill>
                                  <a:schemeClr val="bg1"/>
                                </a:solidFill>
                              </a:rPr>
                              <m:t>𝑜</m:t>
                            </m:r>
                          </m:sub>
                        </m:sSub>
                      </m:den>
                    </m:f>
                  </m:oMath>
                </a14:m>
                <a:r>
                  <a:rPr lang="en-US" dirty="0" smtClean="0">
                    <a:solidFill>
                      <a:schemeClr val="bg1"/>
                    </a:solidFill>
                  </a:rPr>
                  <a:t> was used to place the poles in the open left half plane  using the Sylvester Matrix technique.  The system was simulated in Simulink and figures shown to the right were generated. The controller was not able to track steps or sinusoids without steady state error</a:t>
                </a:r>
              </a:p>
              <a:p>
                <a:pPr marL="0" indent="0">
                  <a:buClrTx/>
                  <a:buNone/>
                </a:pPr>
                <a:endParaRPr lang="en-US" dirty="0">
                  <a:solidFill>
                    <a:schemeClr val="bg1"/>
                  </a:solidFill>
                </a:endParaRPr>
              </a:p>
              <a:p>
                <a:pPr marL="0" indent="0">
                  <a:buClrTx/>
                  <a:buNone/>
                </a:pPr>
                <a:endParaRPr lang="en-US" dirty="0"/>
              </a:p>
              <a:p>
                <a:pPr marL="0" indent="0">
                  <a:buClrTx/>
                  <a:buNone/>
                </a:pPr>
                <a:endParaRPr lang="en-US" dirty="0" smtClean="0">
                  <a:solidFill>
                    <a:schemeClr val="bg1"/>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262" t="-1997" r="-140"/>
                </a:stretch>
              </a:blipFill>
            </p:spPr>
            <p:txBody>
              <a:bodyPr/>
              <a:lstStyle/>
              <a:p>
                <a:r>
                  <a:rPr lang="en-US">
                    <a:noFill/>
                  </a:rPr>
                  <a:t> </a:t>
                </a:r>
              </a:p>
            </p:txBody>
          </p:sp>
        </mc:Fallback>
      </mc:AlternateContent>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Content Placeholder 9"/>
          <p:cNvPicPr>
            <a:picLocks noGrp="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bwMode="auto">
          <a:xfrm>
            <a:off x="6667500" y="1688068"/>
            <a:ext cx="4343400" cy="1989530"/>
          </a:xfrm>
          <a:prstGeom prst="rect">
            <a:avLst/>
          </a:prstGeom>
          <a:noFill/>
          <a:ln>
            <a:noFill/>
          </a:ln>
        </p:spPr>
      </p:pic>
      <p:pic>
        <p:nvPicPr>
          <p:cNvPr id="11" name="Picture 10"/>
          <p:cNvPicPr/>
          <p:nvPr/>
        </p:nvPicPr>
        <p:blipFill>
          <a:blip r:embed="rId6"/>
          <a:stretch>
            <a:fillRect/>
          </a:stretch>
        </p:blipFill>
        <p:spPr>
          <a:xfrm>
            <a:off x="6667500" y="3765466"/>
            <a:ext cx="4343400" cy="2330534"/>
          </a:xfrm>
          <a:prstGeom prst="rect">
            <a:avLst/>
          </a:prstGeom>
        </p:spPr>
      </p:pic>
    </p:spTree>
    <p:extLst>
      <p:ext uri="{BB962C8B-B14F-4D97-AF65-F5344CB8AC3E}">
        <p14:creationId xmlns:p14="http://schemas.microsoft.com/office/powerpoint/2010/main" val="75347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SISO Control</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a:bodyPr>
              <a:lstStyle/>
              <a:p>
                <a:pPr>
                  <a:buClrTx/>
                </a:pPr>
                <a:r>
                  <a:rPr lang="en-US" dirty="0" smtClean="0">
                    <a:solidFill>
                      <a:schemeClr val="bg1"/>
                    </a:solidFill>
                  </a:rPr>
                  <a:t>A new controller of the form </a:t>
                </a:r>
                <a:endParaRPr lang="en-US" i="1" dirty="0" smtClean="0"/>
              </a:p>
              <a:p>
                <a:pPr marL="0" indent="0">
                  <a:buClrTx/>
                  <a:buNone/>
                </a:pPr>
                <a14:m>
                  <m:oMathPara xmlns:m="http://schemas.openxmlformats.org/officeDocument/2006/math">
                    <m:oMathParaPr>
                      <m:jc m:val="centerGroup"/>
                    </m:oMathParaPr>
                    <m:oMath xmlns:m="http://schemas.openxmlformats.org/officeDocument/2006/math">
                      <m:r>
                        <a:rPr lang="en-US" i="1" smtClean="0">
                          <a:solidFill>
                            <a:schemeClr val="bg1"/>
                          </a:solidFill>
                        </a:rPr>
                        <m:t>𝐶</m:t>
                      </m:r>
                      <m:d>
                        <m:dPr>
                          <m:ctrlPr>
                            <a:rPr lang="en-US" i="1">
                              <a:solidFill>
                                <a:schemeClr val="bg1"/>
                              </a:solidFill>
                            </a:rPr>
                          </m:ctrlPr>
                        </m:dPr>
                        <m:e>
                          <m:r>
                            <a:rPr lang="en-US" i="1">
                              <a:solidFill>
                                <a:schemeClr val="bg1"/>
                              </a:solidFill>
                            </a:rPr>
                            <m:t>𝑠</m:t>
                          </m:r>
                        </m:e>
                      </m:d>
                      <m:r>
                        <a:rPr lang="en-US" i="1">
                          <a:solidFill>
                            <a:schemeClr val="bg1"/>
                          </a:solidFill>
                        </a:rPr>
                        <m:t>=</m:t>
                      </m:r>
                      <m:f>
                        <m:fPr>
                          <m:ctrlPr>
                            <a:rPr lang="en-US" i="1">
                              <a:solidFill>
                                <a:schemeClr val="bg1"/>
                              </a:solidFill>
                            </a:rPr>
                          </m:ctrlPr>
                        </m:fPr>
                        <m:num>
                          <m:sSub>
                            <m:sSubPr>
                              <m:ctrlPr>
                                <a:rPr lang="en-US" i="1">
                                  <a:solidFill>
                                    <a:schemeClr val="bg1"/>
                                  </a:solidFill>
                                </a:rPr>
                              </m:ctrlPr>
                            </m:sSubPr>
                            <m:e>
                              <m:r>
                                <a:rPr lang="en-US" i="1">
                                  <a:solidFill>
                                    <a:schemeClr val="bg1"/>
                                  </a:solidFill>
                                </a:rPr>
                                <m:t>𝛽</m:t>
                              </m:r>
                            </m:e>
                            <m:sub>
                              <m:r>
                                <a:rPr lang="en-US" i="1">
                                  <a:solidFill>
                                    <a:schemeClr val="bg1"/>
                                  </a:solidFill>
                                </a:rPr>
                                <m:t>2</m:t>
                              </m:r>
                            </m:sub>
                          </m:sSub>
                          <m:sSup>
                            <m:sSupPr>
                              <m:ctrlPr>
                                <a:rPr lang="en-US" i="1">
                                  <a:solidFill>
                                    <a:schemeClr val="bg1"/>
                                  </a:solidFill>
                                </a:rPr>
                              </m:ctrlPr>
                            </m:sSupPr>
                            <m:e>
                              <m:r>
                                <a:rPr lang="en-US" i="1">
                                  <a:solidFill>
                                    <a:schemeClr val="bg1"/>
                                  </a:solidFill>
                                </a:rPr>
                                <m:t>𝑠</m:t>
                              </m:r>
                            </m:e>
                            <m:sup>
                              <m:r>
                                <a:rPr lang="en-US" i="1">
                                  <a:solidFill>
                                    <a:schemeClr val="bg1"/>
                                  </a:solidFill>
                                </a:rPr>
                                <m:t>2</m:t>
                              </m:r>
                            </m:sup>
                          </m:sSup>
                          <m:r>
                            <a:rPr lang="en-US" i="1">
                              <a:solidFill>
                                <a:schemeClr val="bg1"/>
                              </a:solidFill>
                            </a:rPr>
                            <m:t>+</m:t>
                          </m:r>
                          <m:sSub>
                            <m:sSubPr>
                              <m:ctrlPr>
                                <a:rPr lang="en-US" i="1">
                                  <a:solidFill>
                                    <a:schemeClr val="bg1"/>
                                  </a:solidFill>
                                </a:rPr>
                              </m:ctrlPr>
                            </m:sSubPr>
                            <m:e>
                              <m:r>
                                <a:rPr lang="en-US" i="1">
                                  <a:solidFill>
                                    <a:schemeClr val="bg1"/>
                                  </a:solidFill>
                                </a:rPr>
                                <m:t>𝛽</m:t>
                              </m:r>
                            </m:e>
                            <m:sub>
                              <m:r>
                                <a:rPr lang="en-US" i="1">
                                  <a:solidFill>
                                    <a:schemeClr val="bg1"/>
                                  </a:solidFill>
                                </a:rPr>
                                <m:t>1</m:t>
                              </m:r>
                            </m:sub>
                          </m:sSub>
                          <m:r>
                            <a:rPr lang="en-US" i="1">
                              <a:solidFill>
                                <a:schemeClr val="bg1"/>
                              </a:solidFill>
                            </a:rPr>
                            <m:t>𝑠</m:t>
                          </m:r>
                          <m:r>
                            <a:rPr lang="en-US" i="1">
                              <a:solidFill>
                                <a:schemeClr val="bg1"/>
                              </a:solidFill>
                            </a:rPr>
                            <m:t>+</m:t>
                          </m:r>
                          <m:sSub>
                            <m:sSubPr>
                              <m:ctrlPr>
                                <a:rPr lang="en-US" i="1">
                                  <a:solidFill>
                                    <a:schemeClr val="bg1"/>
                                  </a:solidFill>
                                </a:rPr>
                              </m:ctrlPr>
                            </m:sSubPr>
                            <m:e>
                              <m:r>
                                <a:rPr lang="en-US" i="1">
                                  <a:solidFill>
                                    <a:schemeClr val="bg1"/>
                                  </a:solidFill>
                                </a:rPr>
                                <m:t>𝛽</m:t>
                              </m:r>
                            </m:e>
                            <m:sub>
                              <m:r>
                                <a:rPr lang="en-US" i="1">
                                  <a:solidFill>
                                    <a:schemeClr val="bg1"/>
                                  </a:solidFill>
                                </a:rPr>
                                <m:t>0</m:t>
                              </m:r>
                            </m:sub>
                          </m:sSub>
                        </m:num>
                        <m:den>
                          <m:sSup>
                            <m:sSupPr>
                              <m:ctrlPr>
                                <a:rPr lang="en-US" i="1">
                                  <a:solidFill>
                                    <a:schemeClr val="bg1"/>
                                  </a:solidFill>
                                </a:rPr>
                              </m:ctrlPr>
                            </m:sSupPr>
                            <m:e>
                              <m:r>
                                <a:rPr lang="en-US" i="1">
                                  <a:solidFill>
                                    <a:schemeClr val="bg1"/>
                                  </a:solidFill>
                                </a:rPr>
                                <m:t>𝑠</m:t>
                              </m:r>
                            </m:e>
                            <m:sup>
                              <m:r>
                                <a:rPr lang="en-US" i="1">
                                  <a:solidFill>
                                    <a:schemeClr val="bg1"/>
                                  </a:solidFill>
                                </a:rPr>
                                <m:t>2</m:t>
                              </m:r>
                            </m:sup>
                          </m:sSup>
                          <m:r>
                            <a:rPr lang="en-US" i="1">
                              <a:solidFill>
                                <a:schemeClr val="bg1"/>
                              </a:solidFill>
                            </a:rPr>
                            <m:t>+</m:t>
                          </m:r>
                          <m:sSub>
                            <m:sSubPr>
                              <m:ctrlPr>
                                <a:rPr lang="en-US" i="1">
                                  <a:solidFill>
                                    <a:schemeClr val="bg1"/>
                                  </a:solidFill>
                                </a:rPr>
                              </m:ctrlPr>
                            </m:sSubPr>
                            <m:e>
                              <m:r>
                                <a:rPr lang="en-US" i="1">
                                  <a:solidFill>
                                    <a:schemeClr val="bg1"/>
                                  </a:solidFill>
                                </a:rPr>
                                <m:t>𝛼</m:t>
                              </m:r>
                            </m:e>
                            <m:sub>
                              <m:r>
                                <a:rPr lang="en-US" i="1">
                                  <a:solidFill>
                                    <a:schemeClr val="bg1"/>
                                  </a:solidFill>
                                </a:rPr>
                                <m:t>1</m:t>
                              </m:r>
                            </m:sub>
                          </m:sSub>
                          <m:r>
                            <a:rPr lang="en-US" i="1">
                              <a:solidFill>
                                <a:schemeClr val="bg1"/>
                              </a:solidFill>
                            </a:rPr>
                            <m:t>𝑠</m:t>
                          </m:r>
                          <m:r>
                            <a:rPr lang="en-US" i="1">
                              <a:solidFill>
                                <a:schemeClr val="bg1"/>
                              </a:solidFill>
                            </a:rPr>
                            <m:t>+</m:t>
                          </m:r>
                          <m:sSub>
                            <m:sSubPr>
                              <m:ctrlPr>
                                <a:rPr lang="en-US" i="1">
                                  <a:solidFill>
                                    <a:schemeClr val="bg1"/>
                                  </a:solidFill>
                                </a:rPr>
                              </m:ctrlPr>
                            </m:sSubPr>
                            <m:e>
                              <m:r>
                                <a:rPr lang="en-US" i="1">
                                  <a:solidFill>
                                    <a:schemeClr val="bg1"/>
                                  </a:solidFill>
                                </a:rPr>
                                <m:t>𝛼</m:t>
                              </m:r>
                            </m:e>
                            <m:sub>
                              <m:r>
                                <a:rPr lang="en-US" i="1">
                                  <a:solidFill>
                                    <a:schemeClr val="bg1"/>
                                  </a:solidFill>
                                </a:rPr>
                                <m:t>0</m:t>
                              </m:r>
                            </m:sub>
                          </m:sSub>
                        </m:den>
                      </m:f>
                    </m:oMath>
                  </m:oMathPara>
                </a14:m>
                <a:endParaRPr lang="en-US" dirty="0"/>
              </a:p>
              <a:p>
                <a:pPr marL="365760" lvl="1" indent="0">
                  <a:buClrTx/>
                  <a:buNone/>
                </a:pPr>
                <a:r>
                  <a:rPr lang="en-US" sz="2000" dirty="0" smtClean="0">
                    <a:solidFill>
                      <a:schemeClr val="bg1"/>
                    </a:solidFill>
                  </a:rPr>
                  <a:t>was designed using the Sylvester         Matrix approach</a:t>
                </a:r>
                <a:r>
                  <a:rPr lang="en-US" dirty="0" smtClean="0">
                    <a:solidFill>
                      <a:schemeClr val="bg1"/>
                    </a:solidFill>
                  </a:rPr>
                  <a:t>.</a:t>
                </a:r>
                <a:endParaRPr lang="en-US" dirty="0">
                  <a:solidFill>
                    <a:schemeClr val="bg1"/>
                  </a:solidFill>
                </a:endParaRPr>
              </a:p>
              <a:p>
                <a:pPr>
                  <a:buClrTx/>
                </a:pPr>
                <a:r>
                  <a:rPr lang="en-US" dirty="0" smtClean="0">
                    <a:solidFill>
                      <a:schemeClr val="bg1"/>
                    </a:solidFill>
                  </a:rPr>
                  <a:t>The controller successfully tracked step inputs and sinusoids of different frequencies as shown to the right</a:t>
                </a:r>
                <a:endParaRPr lang="en-US" dirty="0">
                  <a:solidFill>
                    <a:schemeClr val="bg1"/>
                  </a:solidFill>
                </a:endParaRPr>
              </a:p>
              <a:p>
                <a:pPr marL="0" indent="0">
                  <a:buClrTx/>
                  <a:buNone/>
                </a:pPr>
                <a:endParaRPr lang="en-US" dirty="0" smtClean="0">
                  <a:solidFill>
                    <a:schemeClr val="bg1"/>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262" t="-1427" r="-6872"/>
                </a:stretch>
              </a:blipFill>
            </p:spPr>
            <p:txBody>
              <a:bodyPr/>
              <a:lstStyle/>
              <a:p>
                <a:r>
                  <a:rPr lang="en-US">
                    <a:noFill/>
                  </a:rPr>
                  <a:t> </a:t>
                </a:r>
              </a:p>
            </p:txBody>
          </p:sp>
        </mc:Fallback>
      </mc:AlternateContent>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Content Placeholder 11"/>
          <p:cNvPicPr>
            <a:picLocks noGrp="1"/>
          </p:cNvPicPr>
          <p:nvPr>
            <p:ph sz="half" idx="2"/>
          </p:nvPr>
        </p:nvPicPr>
        <p:blipFill>
          <a:blip r:embed="rId5"/>
          <a:stretch>
            <a:fillRect/>
          </a:stretch>
        </p:blipFill>
        <p:spPr>
          <a:xfrm>
            <a:off x="6477000" y="1600200"/>
            <a:ext cx="4343400" cy="1347644"/>
          </a:xfrm>
          <a:prstGeom prst="rect">
            <a:avLst/>
          </a:prstGeom>
        </p:spPr>
      </p:pic>
      <p:pic>
        <p:nvPicPr>
          <p:cNvPr id="14" name="Picture 13"/>
          <p:cNvPicPr/>
          <p:nvPr/>
        </p:nvPicPr>
        <p:blipFill>
          <a:blip r:embed="rId6"/>
          <a:stretch>
            <a:fillRect/>
          </a:stretch>
        </p:blipFill>
        <p:spPr>
          <a:xfrm>
            <a:off x="6477000" y="3188112"/>
            <a:ext cx="4343400" cy="1536288"/>
          </a:xfrm>
          <a:prstGeom prst="rect">
            <a:avLst/>
          </a:prstGeom>
        </p:spPr>
      </p:pic>
      <p:pic>
        <p:nvPicPr>
          <p:cNvPr id="15" name="Picture 14"/>
          <p:cNvPicPr/>
          <p:nvPr/>
        </p:nvPicPr>
        <p:blipFill>
          <a:blip r:embed="rId7"/>
          <a:stretch>
            <a:fillRect/>
          </a:stretch>
        </p:blipFill>
        <p:spPr>
          <a:xfrm>
            <a:off x="6438900" y="4998720"/>
            <a:ext cx="4381500" cy="1783080"/>
          </a:xfrm>
          <a:prstGeom prst="rect">
            <a:avLst/>
          </a:prstGeom>
        </p:spPr>
      </p:pic>
    </p:spTree>
    <p:extLst>
      <p:ext uri="{BB962C8B-B14F-4D97-AF65-F5344CB8AC3E}">
        <p14:creationId xmlns:p14="http://schemas.microsoft.com/office/powerpoint/2010/main" val="416982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MIMO Control</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ClrTx/>
                </a:pPr>
                <a:r>
                  <a:rPr lang="en-US" dirty="0" smtClean="0">
                    <a:solidFill>
                      <a:schemeClr val="bg1"/>
                    </a:solidFill>
                  </a:rPr>
                  <a:t>A state controller was designed using the Linear Quadratic Regulator (LQR) technique.  This technique uses the control law </a:t>
                </a:r>
                <a14:m>
                  <m:oMath xmlns:m="http://schemas.openxmlformats.org/officeDocument/2006/math">
                    <m:r>
                      <a:rPr lang="en-US" b="0" i="1" smtClean="0">
                        <a:solidFill>
                          <a:schemeClr val="bg1"/>
                        </a:solidFill>
                        <a:latin typeface="Cambria Math" panose="02040503050406030204" pitchFamily="18" charset="0"/>
                      </a:rPr>
                      <m:t>𝑢</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𝐾𝑥</m:t>
                    </m:r>
                  </m:oMath>
                </a14:m>
                <a:r>
                  <a:rPr lang="en-US" dirty="0" smtClean="0">
                    <a:solidFill>
                      <a:schemeClr val="bg1"/>
                    </a:solidFill>
                  </a:rPr>
                  <a:t> to minimize the cost function</a:t>
                </a:r>
              </a:p>
              <a:p>
                <a:pPr marL="0" indent="0">
                  <a:buClrTx/>
                  <a:buNone/>
                </a:pPr>
                <a14:m>
                  <m:oMathPara xmlns:m="http://schemas.openxmlformats.org/officeDocument/2006/math">
                    <m:oMathParaPr>
                      <m:jc m:val="centerGroup"/>
                    </m:oMathParaPr>
                    <m:oMath xmlns:m="http://schemas.openxmlformats.org/officeDocument/2006/math">
                      <m:r>
                        <a:rPr lang="en-US" i="1" smtClean="0">
                          <a:solidFill>
                            <a:schemeClr val="bg1"/>
                          </a:solidFill>
                        </a:rPr>
                        <m:t>𝐽</m:t>
                      </m:r>
                      <m:r>
                        <a:rPr lang="en-US" i="1" smtClean="0">
                          <a:solidFill>
                            <a:schemeClr val="bg1"/>
                          </a:solidFill>
                        </a:rPr>
                        <m:t>=</m:t>
                      </m:r>
                      <m:nary>
                        <m:naryPr>
                          <m:limLoc m:val="subSup"/>
                          <m:ctrlPr>
                            <a:rPr lang="en-US" i="1">
                              <a:solidFill>
                                <a:schemeClr val="bg1"/>
                              </a:solidFill>
                            </a:rPr>
                          </m:ctrlPr>
                        </m:naryPr>
                        <m:sub>
                          <m:sSub>
                            <m:sSubPr>
                              <m:ctrlPr>
                                <a:rPr lang="en-US" i="1">
                                  <a:solidFill>
                                    <a:schemeClr val="bg1"/>
                                  </a:solidFill>
                                </a:rPr>
                              </m:ctrlPr>
                            </m:sSubPr>
                            <m:e>
                              <m:r>
                                <a:rPr lang="en-US" i="1">
                                  <a:solidFill>
                                    <a:schemeClr val="bg1"/>
                                  </a:solidFill>
                                </a:rPr>
                                <m:t>𝑡</m:t>
                              </m:r>
                            </m:e>
                            <m:sub>
                              <m:r>
                                <a:rPr lang="en-US" i="1">
                                  <a:solidFill>
                                    <a:schemeClr val="bg1"/>
                                  </a:solidFill>
                                </a:rPr>
                                <m:t>𝑜</m:t>
                              </m:r>
                            </m:sub>
                          </m:sSub>
                        </m:sub>
                        <m:sup>
                          <m:sSub>
                            <m:sSubPr>
                              <m:ctrlPr>
                                <a:rPr lang="en-US" i="1">
                                  <a:solidFill>
                                    <a:schemeClr val="bg1"/>
                                  </a:solidFill>
                                </a:rPr>
                              </m:ctrlPr>
                            </m:sSubPr>
                            <m:e>
                              <m:r>
                                <a:rPr lang="en-US" i="1">
                                  <a:solidFill>
                                    <a:schemeClr val="bg1"/>
                                  </a:solidFill>
                                </a:rPr>
                                <m:t>𝑡</m:t>
                              </m:r>
                            </m:e>
                            <m:sub>
                              <m:r>
                                <a:rPr lang="en-US" i="1">
                                  <a:solidFill>
                                    <a:schemeClr val="bg1"/>
                                  </a:solidFill>
                                </a:rPr>
                                <m:t>𝑓</m:t>
                              </m:r>
                            </m:sub>
                          </m:sSub>
                        </m:sup>
                        <m:e>
                          <m:d>
                            <m:dPr>
                              <m:ctrlPr>
                                <a:rPr lang="en-US" i="1">
                                  <a:solidFill>
                                    <a:schemeClr val="bg1"/>
                                  </a:solidFill>
                                </a:rPr>
                              </m:ctrlPr>
                            </m:dPr>
                            <m:e>
                              <m:sSup>
                                <m:sSupPr>
                                  <m:ctrlPr>
                                    <a:rPr lang="en-US" i="1">
                                      <a:solidFill>
                                        <a:schemeClr val="bg1"/>
                                      </a:solidFill>
                                    </a:rPr>
                                  </m:ctrlPr>
                                </m:sSupPr>
                                <m:e>
                                  <m:r>
                                    <a:rPr lang="en-US" i="1">
                                      <a:solidFill>
                                        <a:schemeClr val="bg1"/>
                                      </a:solidFill>
                                    </a:rPr>
                                    <m:t>𝑥</m:t>
                                  </m:r>
                                </m:e>
                                <m:sup>
                                  <m:r>
                                    <a:rPr lang="en-US" i="1">
                                      <a:solidFill>
                                        <a:schemeClr val="bg1"/>
                                      </a:solidFill>
                                    </a:rPr>
                                    <m:t>′</m:t>
                                  </m:r>
                                </m:sup>
                              </m:sSup>
                              <m:r>
                                <a:rPr lang="en-US" i="1">
                                  <a:solidFill>
                                    <a:schemeClr val="bg1"/>
                                  </a:solidFill>
                                </a:rPr>
                                <m:t>𝑄𝑥</m:t>
                              </m:r>
                              <m:r>
                                <a:rPr lang="en-US" i="1">
                                  <a:solidFill>
                                    <a:schemeClr val="bg1"/>
                                  </a:solidFill>
                                </a:rPr>
                                <m:t>+</m:t>
                              </m:r>
                              <m:sSup>
                                <m:sSupPr>
                                  <m:ctrlPr>
                                    <a:rPr lang="en-US" i="1">
                                      <a:solidFill>
                                        <a:schemeClr val="bg1"/>
                                      </a:solidFill>
                                    </a:rPr>
                                  </m:ctrlPr>
                                </m:sSupPr>
                                <m:e>
                                  <m:r>
                                    <a:rPr lang="en-US" i="1">
                                      <a:solidFill>
                                        <a:schemeClr val="bg1"/>
                                      </a:solidFill>
                                    </a:rPr>
                                    <m:t>𝑢</m:t>
                                  </m:r>
                                </m:e>
                                <m:sup>
                                  <m:r>
                                    <a:rPr lang="en-US" i="1">
                                      <a:solidFill>
                                        <a:schemeClr val="bg1"/>
                                      </a:solidFill>
                                    </a:rPr>
                                    <m:t>′</m:t>
                                  </m:r>
                                </m:sup>
                              </m:sSup>
                              <m:r>
                                <a:rPr lang="en-US" i="1">
                                  <a:solidFill>
                                    <a:schemeClr val="bg1"/>
                                  </a:solidFill>
                                </a:rPr>
                                <m:t>𝑅𝑢</m:t>
                              </m:r>
                              <m:r>
                                <a:rPr lang="en-US" i="1">
                                  <a:solidFill>
                                    <a:schemeClr val="bg1"/>
                                  </a:solidFill>
                                </a:rPr>
                                <m:t>+2∗</m:t>
                              </m:r>
                              <m:sSup>
                                <m:sSupPr>
                                  <m:ctrlPr>
                                    <a:rPr lang="en-US" i="1">
                                      <a:solidFill>
                                        <a:schemeClr val="bg1"/>
                                      </a:solidFill>
                                    </a:rPr>
                                  </m:ctrlPr>
                                </m:sSupPr>
                                <m:e>
                                  <m:r>
                                    <a:rPr lang="en-US" i="1">
                                      <a:solidFill>
                                        <a:schemeClr val="bg1"/>
                                      </a:solidFill>
                                    </a:rPr>
                                    <m:t>𝑥</m:t>
                                  </m:r>
                                </m:e>
                                <m:sup>
                                  <m:r>
                                    <a:rPr lang="en-US" i="1">
                                      <a:solidFill>
                                        <a:schemeClr val="bg1"/>
                                      </a:solidFill>
                                    </a:rPr>
                                    <m:t>′</m:t>
                                  </m:r>
                                </m:sup>
                              </m:sSup>
                              <m:r>
                                <a:rPr lang="en-US" i="1">
                                  <a:solidFill>
                                    <a:schemeClr val="bg1"/>
                                  </a:solidFill>
                                </a:rPr>
                                <m:t>𝑁𝑢</m:t>
                              </m:r>
                            </m:e>
                          </m:d>
                          <m:r>
                            <a:rPr lang="en-US" i="1">
                              <a:solidFill>
                                <a:schemeClr val="bg1"/>
                              </a:solidFill>
                            </a:rPr>
                            <m:t>𝑑𝑡</m:t>
                          </m:r>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0" t="-1429"/>
                </a:stretch>
              </a:blipFill>
            </p:spPr>
            <p:txBody>
              <a:bodyPr/>
              <a:lstStyle/>
              <a:p>
                <a:r>
                  <a:rPr lang="en-US">
                    <a:noFill/>
                  </a:rPr>
                  <a:t> </a:t>
                </a:r>
              </a:p>
            </p:txBody>
          </p:sp>
        </mc:Fallback>
      </mc:AlternateContent>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69832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002268"/>
            <a:ext cx="9144000" cy="597932"/>
          </a:xfrm>
        </p:spPr>
        <p:txBody>
          <a:bodyPr/>
          <a:lstStyle/>
          <a:p>
            <a:pPr algn="ctr"/>
            <a:r>
              <a:rPr lang="en-US" dirty="0" smtClean="0">
                <a:solidFill>
                  <a:schemeClr val="bg1"/>
                </a:solidFill>
              </a:rPr>
              <a:t>MIMO State Controller</a:t>
            </a:r>
            <a:endParaRPr dirty="0">
              <a:solidFill>
                <a:schemeClr val="bg1"/>
              </a:solidFill>
            </a:endParaRPr>
          </a:p>
        </p:txBody>
      </p:sp>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Content Placeholder 9"/>
          <p:cNvPicPr>
            <a:picLocks noGrp="1" noChangeAspect="1"/>
          </p:cNvPicPr>
          <p:nvPr>
            <p:ph idx="1"/>
          </p:nvPr>
        </p:nvPicPr>
        <p:blipFill>
          <a:blip r:embed="rId4"/>
          <a:stretch>
            <a:fillRect/>
          </a:stretch>
        </p:blipFill>
        <p:spPr>
          <a:xfrm>
            <a:off x="1524000" y="1859473"/>
            <a:ext cx="9144000" cy="4205854"/>
          </a:xfrm>
          <a:prstGeom prst="rect">
            <a:avLst/>
          </a:prstGeom>
        </p:spPr>
      </p:pic>
    </p:spTree>
    <p:extLst>
      <p:ext uri="{BB962C8B-B14F-4D97-AF65-F5344CB8AC3E}">
        <p14:creationId xmlns:p14="http://schemas.microsoft.com/office/powerpoint/2010/main" val="1207588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marL="0" indent="0">
              <a:buNone/>
            </a:pPr>
            <a:r>
              <a:rPr lang="en-US" u="sng" dirty="0" smtClean="0">
                <a:solidFill>
                  <a:schemeClr val="bg1"/>
                </a:solidFill>
              </a:rPr>
              <a:t>Positives</a:t>
            </a:r>
            <a:endParaRPr lang="en-US" dirty="0" smtClean="0">
              <a:solidFill>
                <a:schemeClr val="bg1"/>
              </a:solidFill>
            </a:endParaRPr>
          </a:p>
          <a:p>
            <a:pPr>
              <a:buClrTx/>
            </a:pPr>
            <a:r>
              <a:rPr lang="en-US" dirty="0" smtClean="0">
                <a:solidFill>
                  <a:schemeClr val="bg1"/>
                </a:solidFill>
              </a:rPr>
              <a:t>I have 4 states!</a:t>
            </a:r>
          </a:p>
          <a:p>
            <a:pPr>
              <a:buClrTx/>
            </a:pPr>
            <a:r>
              <a:rPr lang="en-US" dirty="0" smtClean="0">
                <a:solidFill>
                  <a:schemeClr val="bg1"/>
                </a:solidFill>
              </a:rPr>
              <a:t>Two of the states are zero, two of the states maintain positive values.</a:t>
            </a:r>
          </a:p>
          <a:p>
            <a:pPr>
              <a:buClrTx/>
            </a:pPr>
            <a:r>
              <a:rPr lang="en-US" dirty="0" smtClean="0">
                <a:solidFill>
                  <a:schemeClr val="bg1"/>
                </a:solidFill>
              </a:rPr>
              <a:t>The two zero states maintain zero when hit with a step change</a:t>
            </a:r>
            <a:endParaRPr lang="en-US" dirty="0">
              <a:solidFill>
                <a:schemeClr val="bg1"/>
              </a:solidFill>
            </a:endParaRPr>
          </a:p>
        </p:txBody>
      </p:sp>
      <p:sp>
        <p:nvSpPr>
          <p:cNvPr id="9" name="Content Placeholder 8"/>
          <p:cNvSpPr>
            <a:spLocks noGrp="1"/>
          </p:cNvSpPr>
          <p:nvPr>
            <p:ph sz="half" idx="2"/>
          </p:nvPr>
        </p:nvSpPr>
        <p:spPr/>
        <p:txBody>
          <a:bodyPr/>
          <a:lstStyle/>
          <a:p>
            <a:pPr marL="0" indent="0">
              <a:buNone/>
            </a:pPr>
            <a:r>
              <a:rPr lang="en-US" u="sng" dirty="0" smtClean="0">
                <a:solidFill>
                  <a:schemeClr val="bg1"/>
                </a:solidFill>
              </a:rPr>
              <a:t>Negatives</a:t>
            </a:r>
            <a:endParaRPr lang="en-US" dirty="0" smtClean="0">
              <a:solidFill>
                <a:schemeClr val="bg1"/>
              </a:solidFill>
            </a:endParaRPr>
          </a:p>
          <a:p>
            <a:pPr>
              <a:buClrTx/>
            </a:pPr>
            <a:r>
              <a:rPr lang="en-US" dirty="0" smtClean="0">
                <a:solidFill>
                  <a:schemeClr val="bg1"/>
                </a:solidFill>
              </a:rPr>
              <a:t>I think the states being output are the incorrect states, meaning I have constructed the C matrix incorrectly</a:t>
            </a:r>
          </a:p>
          <a:p>
            <a:pPr>
              <a:buClrTx/>
            </a:pPr>
            <a:r>
              <a:rPr lang="en-US" dirty="0" smtClean="0">
                <a:solidFill>
                  <a:schemeClr val="bg1"/>
                </a:solidFill>
              </a:rPr>
              <a:t>Two of the states are not linearized about the defined values</a:t>
            </a:r>
          </a:p>
          <a:p>
            <a:pPr>
              <a:buClrTx/>
            </a:pPr>
            <a:r>
              <a:rPr lang="en-US" dirty="0" smtClean="0">
                <a:solidFill>
                  <a:schemeClr val="bg1"/>
                </a:solidFill>
              </a:rPr>
              <a:t>The states do not “track” the step, but instead they respond accordingly</a:t>
            </a:r>
            <a:endParaRPr lang="en-US" dirty="0">
              <a:solidFill>
                <a:schemeClr val="bg1"/>
              </a:solidFill>
            </a:endParaRPr>
          </a:p>
        </p:txBody>
      </p:sp>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20328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002268"/>
            <a:ext cx="9144000" cy="597932"/>
          </a:xfrm>
        </p:spPr>
        <p:txBody>
          <a:bodyPr/>
          <a:lstStyle/>
          <a:p>
            <a:pPr algn="ctr"/>
            <a:r>
              <a:rPr lang="en-US" dirty="0" smtClean="0">
                <a:solidFill>
                  <a:schemeClr val="bg1"/>
                </a:solidFill>
              </a:rPr>
              <a:t>Challenge Activity</a:t>
            </a:r>
            <a:endParaRPr dirty="0">
              <a:solidFill>
                <a:schemeClr val="bg1"/>
              </a:solidFill>
            </a:endParaRPr>
          </a:p>
        </p:txBody>
      </p:sp>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Content Placeholder 1"/>
          <p:cNvSpPr>
            <a:spLocks noGrp="1"/>
          </p:cNvSpPr>
          <p:nvPr>
            <p:ph idx="1"/>
          </p:nvPr>
        </p:nvSpPr>
        <p:spPr/>
        <p:txBody>
          <a:bodyPr>
            <a:normAutofit/>
          </a:bodyPr>
          <a:lstStyle/>
          <a:p>
            <a:pPr marL="0" indent="0">
              <a:buClrTx/>
              <a:buNone/>
            </a:pPr>
            <a:r>
              <a:rPr lang="en-US" sz="3600" dirty="0" smtClean="0">
                <a:solidFill>
                  <a:schemeClr val="bg1"/>
                </a:solidFill>
              </a:rPr>
              <a:t>I plan to test my state space controller on a nonlinear plant.</a:t>
            </a:r>
          </a:p>
        </p:txBody>
      </p:sp>
    </p:spTree>
    <p:extLst>
      <p:ext uri="{BB962C8B-B14F-4D97-AF65-F5344CB8AC3E}">
        <p14:creationId xmlns:p14="http://schemas.microsoft.com/office/powerpoint/2010/main" val="940542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Block Diagram Representation</a:t>
            </a:r>
            <a:endParaRPr dirty="0">
              <a:solidFill>
                <a:schemeClr val="bg1"/>
              </a:solidFill>
            </a:endParaRPr>
          </a:p>
        </p:txBody>
      </p:sp>
      <p:pic>
        <p:nvPicPr>
          <p:cNvPr id="4" name="Content Placeholder 3"/>
          <p:cNvPicPr>
            <a:picLocks noGrp="1"/>
          </p:cNvPicPr>
          <p:nvPr>
            <p:ph idx="1"/>
          </p:nvPr>
        </p:nvPicPr>
        <p:blipFill>
          <a:blip r:embed="rId2"/>
          <a:stretch>
            <a:fillRect/>
          </a:stretch>
        </p:blipFill>
        <p:spPr>
          <a:xfrm>
            <a:off x="3311511" y="1905000"/>
            <a:ext cx="5568978"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State Space Representation</a:t>
            </a:r>
            <a:endParaRPr dirty="0">
              <a:solidFill>
                <a:schemeClr val="bg1"/>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pPr>
                  <a:buClrTx/>
                </a:pPr>
                <a14:m>
                  <m:oMath xmlns:m="http://schemas.openxmlformats.org/officeDocument/2006/math">
                    <m:sSub>
                      <m:sSubPr>
                        <m:ctrlPr>
                          <a:rPr lang="en-US" i="1" smtClean="0">
                            <a:solidFill>
                              <a:schemeClr val="bg1"/>
                            </a:solidFill>
                          </a:rPr>
                        </m:ctrlPr>
                      </m:sSubPr>
                      <m:e>
                        <m:r>
                          <a:rPr lang="en-US" i="1">
                            <a:solidFill>
                              <a:schemeClr val="bg1"/>
                            </a:solidFill>
                          </a:rPr>
                          <m:t>𝑥</m:t>
                        </m:r>
                      </m:e>
                      <m:sub>
                        <m:r>
                          <a:rPr lang="en-US" i="1">
                            <a:solidFill>
                              <a:schemeClr val="bg1"/>
                            </a:solidFill>
                          </a:rPr>
                          <m:t>1</m:t>
                        </m:r>
                      </m:sub>
                    </m:sSub>
                    <m:r>
                      <a:rPr lang="en-US" i="1">
                        <a:solidFill>
                          <a:schemeClr val="bg1"/>
                        </a:solidFill>
                      </a:rPr>
                      <m:t>=</m:t>
                    </m:r>
                    <m:r>
                      <a:rPr lang="en-US" i="1">
                        <a:solidFill>
                          <a:schemeClr val="bg1"/>
                        </a:solidFill>
                      </a:rPr>
                      <m:t>𝑍</m:t>
                    </m:r>
                  </m:oMath>
                </a14:m>
                <a:r>
                  <a:rPr lang="en-US" dirty="0">
                    <a:solidFill>
                      <a:schemeClr val="bg1"/>
                    </a:solidFill>
                  </a:rPr>
                  <a:t>		</a:t>
                </a:r>
                <a14:m>
                  <m:oMath xmlns:m="http://schemas.openxmlformats.org/officeDocument/2006/math">
                    <m:sSub>
                      <m:sSubPr>
                        <m:ctrlPr>
                          <a:rPr lang="en-US" i="1">
                            <a:solidFill>
                              <a:schemeClr val="bg1"/>
                            </a:solidFill>
                          </a:rPr>
                        </m:ctrlPr>
                      </m:sSubPr>
                      <m:e>
                        <m:acc>
                          <m:accPr>
                            <m:chr m:val="̇"/>
                            <m:ctrlPr>
                              <a:rPr lang="en-US" i="1">
                                <a:solidFill>
                                  <a:schemeClr val="bg1"/>
                                </a:solidFill>
                              </a:rPr>
                            </m:ctrlPr>
                          </m:accPr>
                          <m:e>
                            <m:r>
                              <a:rPr lang="en-US" i="1">
                                <a:solidFill>
                                  <a:schemeClr val="bg1"/>
                                </a:solidFill>
                              </a:rPr>
                              <m:t>𝑥</m:t>
                            </m:r>
                          </m:e>
                        </m:acc>
                      </m:e>
                      <m:sub>
                        <m:r>
                          <a:rPr lang="en-US" i="1">
                            <a:solidFill>
                              <a:schemeClr val="bg1"/>
                            </a:solidFill>
                          </a:rPr>
                          <m:t>1</m:t>
                        </m:r>
                      </m:sub>
                    </m:sSub>
                    <m:r>
                      <a:rPr lang="en-US" i="1">
                        <a:solidFill>
                          <a:schemeClr val="bg1"/>
                        </a:solidFill>
                      </a:rPr>
                      <m:t>=</m:t>
                    </m:r>
                    <m:acc>
                      <m:accPr>
                        <m:chr m:val="̇"/>
                        <m:ctrlPr>
                          <a:rPr lang="en-US" i="1">
                            <a:solidFill>
                              <a:schemeClr val="bg1"/>
                            </a:solidFill>
                          </a:rPr>
                        </m:ctrlPr>
                      </m:accPr>
                      <m:e>
                        <m:r>
                          <a:rPr lang="en-US" i="1">
                            <a:solidFill>
                              <a:schemeClr val="bg1"/>
                            </a:solidFill>
                          </a:rPr>
                          <m:t>𝑍</m:t>
                        </m:r>
                      </m:e>
                    </m:acc>
                    <m:r>
                      <a:rPr lang="en-US" i="1">
                        <a:solidFill>
                          <a:schemeClr val="bg1"/>
                        </a:solidFill>
                      </a:rPr>
                      <m:t>=</m:t>
                    </m:r>
                    <m:sSub>
                      <m:sSubPr>
                        <m:ctrlPr>
                          <a:rPr lang="en-US" i="1">
                            <a:solidFill>
                              <a:schemeClr val="bg1"/>
                            </a:solidFill>
                          </a:rPr>
                        </m:ctrlPr>
                      </m:sSubPr>
                      <m:e>
                        <m:r>
                          <a:rPr lang="en-US" i="1">
                            <a:solidFill>
                              <a:schemeClr val="bg1"/>
                            </a:solidFill>
                          </a:rPr>
                          <m:t>𝑥</m:t>
                        </m:r>
                      </m:e>
                      <m:sub>
                        <m:r>
                          <a:rPr lang="en-US" i="1">
                            <a:solidFill>
                              <a:schemeClr val="bg1"/>
                            </a:solidFill>
                          </a:rPr>
                          <m:t>2</m:t>
                        </m:r>
                      </m:sub>
                    </m:sSub>
                  </m:oMath>
                </a14:m>
                <a:endParaRPr lang="en-US" dirty="0">
                  <a:solidFill>
                    <a:schemeClr val="bg1"/>
                  </a:solidFill>
                </a:endParaRPr>
              </a:p>
              <a:p>
                <a:pPr>
                  <a:buClrTx/>
                </a:pPr>
                <a14:m>
                  <m:oMath xmlns:m="http://schemas.openxmlformats.org/officeDocument/2006/math">
                    <m:sSub>
                      <m:sSubPr>
                        <m:ctrlPr>
                          <a:rPr lang="en-US" i="1">
                            <a:solidFill>
                              <a:schemeClr val="bg1"/>
                            </a:solidFill>
                          </a:rPr>
                        </m:ctrlPr>
                      </m:sSubPr>
                      <m:e>
                        <m:r>
                          <a:rPr lang="en-US" i="1">
                            <a:solidFill>
                              <a:schemeClr val="bg1"/>
                            </a:solidFill>
                          </a:rPr>
                          <m:t>𝑥</m:t>
                        </m:r>
                      </m:e>
                      <m:sub>
                        <m:r>
                          <a:rPr lang="en-US" i="1">
                            <a:solidFill>
                              <a:schemeClr val="bg1"/>
                            </a:solidFill>
                          </a:rPr>
                          <m:t>2</m:t>
                        </m:r>
                      </m:sub>
                    </m:sSub>
                    <m:r>
                      <a:rPr lang="en-US" i="1">
                        <a:solidFill>
                          <a:schemeClr val="bg1"/>
                        </a:solidFill>
                      </a:rPr>
                      <m:t>=</m:t>
                    </m:r>
                    <m:acc>
                      <m:accPr>
                        <m:chr m:val="̇"/>
                        <m:ctrlPr>
                          <a:rPr lang="en-US" i="1">
                            <a:solidFill>
                              <a:schemeClr val="bg1"/>
                            </a:solidFill>
                          </a:rPr>
                        </m:ctrlPr>
                      </m:accPr>
                      <m:e>
                        <m:r>
                          <a:rPr lang="en-US" i="1">
                            <a:solidFill>
                              <a:schemeClr val="bg1"/>
                            </a:solidFill>
                          </a:rPr>
                          <m:t>𝑍</m:t>
                        </m:r>
                      </m:e>
                    </m:acc>
                  </m:oMath>
                </a14:m>
                <a:r>
                  <a:rPr lang="en-US" dirty="0">
                    <a:solidFill>
                      <a:schemeClr val="bg1"/>
                    </a:solidFill>
                  </a:rPr>
                  <a:t>		</a:t>
                </a:r>
                <a14:m>
                  <m:oMath xmlns:m="http://schemas.openxmlformats.org/officeDocument/2006/math">
                    <m:sSub>
                      <m:sSubPr>
                        <m:ctrlPr>
                          <a:rPr lang="en-US" i="1">
                            <a:solidFill>
                              <a:schemeClr val="bg1"/>
                            </a:solidFill>
                          </a:rPr>
                        </m:ctrlPr>
                      </m:sSubPr>
                      <m:e>
                        <m:acc>
                          <m:accPr>
                            <m:chr m:val="̇"/>
                            <m:ctrlPr>
                              <a:rPr lang="en-US" i="1">
                                <a:solidFill>
                                  <a:schemeClr val="bg1"/>
                                </a:solidFill>
                              </a:rPr>
                            </m:ctrlPr>
                          </m:accPr>
                          <m:e>
                            <m:r>
                              <a:rPr lang="en-US" i="1">
                                <a:solidFill>
                                  <a:schemeClr val="bg1"/>
                                </a:solidFill>
                              </a:rPr>
                              <m:t>𝑥</m:t>
                            </m:r>
                          </m:e>
                        </m:acc>
                      </m:e>
                      <m:sub>
                        <m:r>
                          <a:rPr lang="en-US" i="1">
                            <a:solidFill>
                              <a:schemeClr val="bg1"/>
                            </a:solidFill>
                          </a:rPr>
                          <m:t>2</m:t>
                        </m:r>
                      </m:sub>
                    </m:sSub>
                    <m:r>
                      <a:rPr lang="en-US" i="1">
                        <a:solidFill>
                          <a:schemeClr val="bg1"/>
                        </a:solidFill>
                      </a:rPr>
                      <m:t>=</m:t>
                    </m:r>
                    <m:acc>
                      <m:accPr>
                        <m:chr m:val="̈"/>
                        <m:ctrlPr>
                          <a:rPr lang="en-US" i="1">
                            <a:solidFill>
                              <a:schemeClr val="bg1"/>
                            </a:solidFill>
                          </a:rPr>
                        </m:ctrlPr>
                      </m:accPr>
                      <m:e>
                        <m:r>
                          <a:rPr lang="en-US" i="1">
                            <a:solidFill>
                              <a:schemeClr val="bg1"/>
                            </a:solidFill>
                          </a:rPr>
                          <m:t>𝑍</m:t>
                        </m:r>
                      </m:e>
                    </m:acc>
                    <m:r>
                      <a:rPr lang="en-US" i="1">
                        <a:solidFill>
                          <a:schemeClr val="bg1"/>
                        </a:solidFill>
                      </a:rPr>
                      <m:t>=</m:t>
                    </m:r>
                    <m:f>
                      <m:fPr>
                        <m:ctrlPr>
                          <a:rPr lang="en-US" i="1">
                            <a:solidFill>
                              <a:schemeClr val="bg1"/>
                            </a:solidFill>
                          </a:rPr>
                        </m:ctrlPr>
                      </m:fPr>
                      <m:num>
                        <m:sSub>
                          <m:sSubPr>
                            <m:ctrlPr>
                              <a:rPr lang="en-US" i="1">
                                <a:solidFill>
                                  <a:schemeClr val="bg1"/>
                                </a:solidFill>
                              </a:rPr>
                            </m:ctrlPr>
                          </m:sSubPr>
                          <m:e>
                            <m:r>
                              <m:rPr>
                                <m:sty m:val="p"/>
                              </m:rPr>
                              <a:rPr lang="en-US">
                                <a:solidFill>
                                  <a:schemeClr val="bg1"/>
                                </a:solidFill>
                              </a:rPr>
                              <m:t>N</m:t>
                            </m:r>
                            <m:r>
                              <a:rPr lang="en-US" i="1">
                                <a:solidFill>
                                  <a:schemeClr val="bg1"/>
                                </a:solidFill>
                              </a:rPr>
                              <m:t>∗</m:t>
                            </m:r>
                            <m:r>
                              <a:rPr lang="en-US" i="1">
                                <a:solidFill>
                                  <a:schemeClr val="bg1"/>
                                </a:solidFill>
                              </a:rPr>
                              <m:t>𝐶</m:t>
                            </m:r>
                          </m:e>
                          <m:sub>
                            <m:r>
                              <a:rPr lang="en-US" i="1">
                                <a:solidFill>
                                  <a:schemeClr val="bg1"/>
                                </a:solidFill>
                              </a:rPr>
                              <m:t>𝐿</m:t>
                            </m:r>
                          </m:sub>
                        </m:sSub>
                        <m:d>
                          <m:dPr>
                            <m:ctrlPr>
                              <a:rPr lang="en-US" i="1">
                                <a:solidFill>
                                  <a:schemeClr val="bg1"/>
                                </a:solidFill>
                              </a:rPr>
                            </m:ctrlPr>
                          </m:dPr>
                          <m:e>
                            <m:sSub>
                              <m:sSubPr>
                                <m:ctrlPr>
                                  <a:rPr lang="en-US" b="1" i="1">
                                    <a:solidFill>
                                      <a:schemeClr val="bg1"/>
                                    </a:solidFill>
                                  </a:rPr>
                                </m:ctrlPr>
                              </m:sSubPr>
                              <m:e>
                                <m:r>
                                  <a:rPr lang="en-US" b="1" i="1">
                                    <a:solidFill>
                                      <a:schemeClr val="bg1"/>
                                    </a:solidFill>
                                  </a:rPr>
                                  <m:t>𝒖</m:t>
                                </m:r>
                              </m:e>
                              <m:sub>
                                <m:r>
                                  <a:rPr lang="en-US" b="1" i="1">
                                    <a:solidFill>
                                      <a:schemeClr val="bg1"/>
                                    </a:solidFill>
                                  </a:rPr>
                                  <m:t>𝟏</m:t>
                                </m:r>
                              </m:sub>
                            </m:sSub>
                          </m:e>
                        </m:d>
                        <m:d>
                          <m:dPr>
                            <m:begChr m:val="["/>
                            <m:endChr m:val="]"/>
                            <m:ctrlPr>
                              <a:rPr lang="en-US" i="1">
                                <a:solidFill>
                                  <a:schemeClr val="bg1"/>
                                </a:solidFill>
                              </a:rPr>
                            </m:ctrlPr>
                          </m:dPr>
                          <m:e>
                            <m:f>
                              <m:fPr>
                                <m:ctrlPr>
                                  <a:rPr lang="en-US" i="1">
                                    <a:solidFill>
                                      <a:schemeClr val="bg1"/>
                                    </a:solidFill>
                                  </a:rPr>
                                </m:ctrlPr>
                              </m:fPr>
                              <m:num>
                                <m:r>
                                  <a:rPr lang="en-US" i="1">
                                    <a:solidFill>
                                      <a:schemeClr val="bg1"/>
                                    </a:solidFill>
                                  </a:rPr>
                                  <m:t>1</m:t>
                                </m:r>
                              </m:num>
                              <m:den>
                                <m:r>
                                  <a:rPr lang="en-US" i="1">
                                    <a:solidFill>
                                      <a:schemeClr val="bg1"/>
                                    </a:solidFill>
                                  </a:rPr>
                                  <m:t>2</m:t>
                                </m:r>
                              </m:den>
                            </m:f>
                            <m:sSub>
                              <m:sSubPr>
                                <m:ctrlPr>
                                  <a:rPr lang="en-US" i="1">
                                    <a:solidFill>
                                      <a:schemeClr val="bg1"/>
                                    </a:solidFill>
                                  </a:rPr>
                                </m:ctrlPr>
                              </m:sSubPr>
                              <m:e>
                                <m:r>
                                  <a:rPr lang="en-US" i="1">
                                    <a:solidFill>
                                      <a:schemeClr val="bg1"/>
                                    </a:solidFill>
                                  </a:rPr>
                                  <m:t>𝜌</m:t>
                                </m:r>
                              </m:e>
                              <m:sub>
                                <m:r>
                                  <a:rPr lang="en-US" i="1">
                                    <a:solidFill>
                                      <a:schemeClr val="bg1"/>
                                    </a:solidFill>
                                  </a:rPr>
                                  <m:t>𝑎𝑖𝑟</m:t>
                                </m:r>
                              </m:sub>
                            </m:sSub>
                            <m:sSup>
                              <m:sSupPr>
                                <m:ctrlPr>
                                  <a:rPr lang="en-US" i="1">
                                    <a:solidFill>
                                      <a:schemeClr val="bg1"/>
                                    </a:solidFill>
                                  </a:rPr>
                                </m:ctrlPr>
                              </m:sSupPr>
                              <m:e>
                                <m:d>
                                  <m:dPr>
                                    <m:ctrlPr>
                                      <a:rPr lang="en-US" i="1">
                                        <a:solidFill>
                                          <a:schemeClr val="bg1"/>
                                        </a:solidFill>
                                      </a:rPr>
                                    </m:ctrlPr>
                                  </m:dPr>
                                  <m:e>
                                    <m:sSub>
                                      <m:sSubPr>
                                        <m:ctrlPr>
                                          <a:rPr lang="en-US" i="1">
                                            <a:solidFill>
                                              <a:schemeClr val="bg1"/>
                                            </a:solidFill>
                                          </a:rPr>
                                        </m:ctrlPr>
                                      </m:sSubPr>
                                      <m:e>
                                        <m:r>
                                          <m:rPr>
                                            <m:sty m:val="p"/>
                                          </m:rPr>
                                          <a:rPr lang="en-US">
                                            <a:solidFill>
                                              <a:schemeClr val="bg1"/>
                                            </a:solidFill>
                                          </a:rPr>
                                          <m:t>Ω</m:t>
                                        </m:r>
                                      </m:e>
                                      <m:sub>
                                        <m:r>
                                          <a:rPr lang="en-US" i="1">
                                            <a:solidFill>
                                              <a:schemeClr val="bg1"/>
                                            </a:solidFill>
                                          </a:rPr>
                                          <m:t>𝑀</m:t>
                                        </m:r>
                                      </m:sub>
                                    </m:sSub>
                                    <m:sSub>
                                      <m:sSubPr>
                                        <m:ctrlPr>
                                          <a:rPr lang="en-US" i="1">
                                            <a:solidFill>
                                              <a:schemeClr val="bg1"/>
                                            </a:solidFill>
                                          </a:rPr>
                                        </m:ctrlPr>
                                      </m:sSubPr>
                                      <m:e>
                                        <m:r>
                                          <a:rPr lang="en-US" i="1">
                                            <a:solidFill>
                                              <a:schemeClr val="bg1"/>
                                            </a:solidFill>
                                          </a:rPr>
                                          <m:t>𝑟</m:t>
                                        </m:r>
                                      </m:e>
                                      <m:sub>
                                        <m:r>
                                          <a:rPr lang="en-US" i="1">
                                            <a:solidFill>
                                              <a:schemeClr val="bg1"/>
                                            </a:solidFill>
                                          </a:rPr>
                                          <m:t>𝑀</m:t>
                                        </m:r>
                                      </m:sub>
                                    </m:sSub>
                                  </m:e>
                                </m:d>
                              </m:e>
                              <m:sup>
                                <m:r>
                                  <a:rPr lang="en-US" i="1">
                                    <a:solidFill>
                                      <a:schemeClr val="bg1"/>
                                    </a:solidFill>
                                  </a:rPr>
                                  <m:t>2</m:t>
                                </m:r>
                              </m:sup>
                            </m:sSup>
                            <m:sSub>
                              <m:sSubPr>
                                <m:ctrlPr>
                                  <a:rPr lang="en-US" i="1">
                                    <a:solidFill>
                                      <a:schemeClr val="bg1"/>
                                    </a:solidFill>
                                  </a:rPr>
                                </m:ctrlPr>
                              </m:sSubPr>
                              <m:e>
                                <m:r>
                                  <a:rPr lang="en-US" i="1">
                                    <a:solidFill>
                                      <a:schemeClr val="bg1"/>
                                    </a:solidFill>
                                  </a:rPr>
                                  <m:t>𝐴</m:t>
                                </m:r>
                              </m:e>
                              <m:sub>
                                <m:r>
                                  <a:rPr lang="en-US" i="1">
                                    <a:solidFill>
                                      <a:schemeClr val="bg1"/>
                                    </a:solidFill>
                                  </a:rPr>
                                  <m:t>𝑀</m:t>
                                </m:r>
                              </m:sub>
                            </m:sSub>
                          </m:e>
                        </m:d>
                        <m:r>
                          <a:rPr lang="en-US" i="1">
                            <a:solidFill>
                              <a:schemeClr val="bg1"/>
                            </a:solidFill>
                          </a:rPr>
                          <m:t>−</m:t>
                        </m:r>
                        <m:sSub>
                          <m:sSubPr>
                            <m:ctrlPr>
                              <a:rPr lang="en-US" i="1">
                                <a:solidFill>
                                  <a:schemeClr val="bg1"/>
                                </a:solidFill>
                              </a:rPr>
                            </m:ctrlPr>
                          </m:sSubPr>
                          <m:e>
                            <m:r>
                              <a:rPr lang="en-US" i="1">
                                <a:solidFill>
                                  <a:schemeClr val="bg1"/>
                                </a:solidFill>
                              </a:rPr>
                              <m:t>𝑀</m:t>
                            </m:r>
                          </m:e>
                          <m:sub>
                            <m:r>
                              <a:rPr lang="en-US" i="1">
                                <a:solidFill>
                                  <a:schemeClr val="bg1"/>
                                </a:solidFill>
                              </a:rPr>
                              <m:t>𝐹</m:t>
                            </m:r>
                          </m:sub>
                        </m:sSub>
                        <m:r>
                          <a:rPr lang="en-US" i="1">
                            <a:solidFill>
                              <a:schemeClr val="bg1"/>
                            </a:solidFill>
                          </a:rPr>
                          <m:t>𝑔</m:t>
                        </m:r>
                        <m:r>
                          <a:rPr lang="en-US" i="1">
                            <a:solidFill>
                              <a:schemeClr val="bg1"/>
                            </a:solidFill>
                          </a:rPr>
                          <m:t>+</m:t>
                        </m:r>
                        <m:sSub>
                          <m:sSubPr>
                            <m:ctrlPr>
                              <a:rPr lang="en-US" i="1">
                                <a:solidFill>
                                  <a:schemeClr val="bg1"/>
                                </a:solidFill>
                              </a:rPr>
                            </m:ctrlPr>
                          </m:sSubPr>
                          <m:e>
                            <m:r>
                              <a:rPr lang="en-US" i="1">
                                <a:solidFill>
                                  <a:schemeClr val="bg1"/>
                                </a:solidFill>
                              </a:rPr>
                              <m:t>𝐶</m:t>
                            </m:r>
                          </m:e>
                          <m:sub>
                            <m:r>
                              <a:rPr lang="en-US" i="1">
                                <a:solidFill>
                                  <a:schemeClr val="bg1"/>
                                </a:solidFill>
                              </a:rPr>
                              <m:t>𝐷</m:t>
                            </m:r>
                            <m:r>
                              <a:rPr lang="en-US" i="1">
                                <a:solidFill>
                                  <a:schemeClr val="bg1"/>
                                </a:solidFill>
                              </a:rPr>
                              <m:t>,</m:t>
                            </m:r>
                            <m:r>
                              <a:rPr lang="en-US" i="1">
                                <a:solidFill>
                                  <a:schemeClr val="bg1"/>
                                </a:solidFill>
                              </a:rPr>
                              <m:t>𝐹</m:t>
                            </m:r>
                          </m:sub>
                        </m:sSub>
                        <m:d>
                          <m:dPr>
                            <m:begChr m:val="["/>
                            <m:endChr m:val="]"/>
                            <m:ctrlPr>
                              <a:rPr lang="en-US" i="1">
                                <a:solidFill>
                                  <a:schemeClr val="bg1"/>
                                </a:solidFill>
                              </a:rPr>
                            </m:ctrlPr>
                          </m:dPr>
                          <m:e>
                            <m:f>
                              <m:fPr>
                                <m:ctrlPr>
                                  <a:rPr lang="en-US" i="1">
                                    <a:solidFill>
                                      <a:schemeClr val="bg1"/>
                                    </a:solidFill>
                                  </a:rPr>
                                </m:ctrlPr>
                              </m:fPr>
                              <m:num>
                                <m:r>
                                  <a:rPr lang="en-US" i="1">
                                    <a:solidFill>
                                      <a:schemeClr val="bg1"/>
                                    </a:solidFill>
                                  </a:rPr>
                                  <m:t>1</m:t>
                                </m:r>
                              </m:num>
                              <m:den>
                                <m:r>
                                  <a:rPr lang="en-US" i="1">
                                    <a:solidFill>
                                      <a:schemeClr val="bg1"/>
                                    </a:solidFill>
                                  </a:rPr>
                                  <m:t>2</m:t>
                                </m:r>
                              </m:den>
                            </m:f>
                            <m:sSub>
                              <m:sSubPr>
                                <m:ctrlPr>
                                  <a:rPr lang="en-US" i="1">
                                    <a:solidFill>
                                      <a:schemeClr val="bg1"/>
                                    </a:solidFill>
                                  </a:rPr>
                                </m:ctrlPr>
                              </m:sSubPr>
                              <m:e>
                                <m:r>
                                  <a:rPr lang="en-US" i="1">
                                    <a:solidFill>
                                      <a:schemeClr val="bg1"/>
                                    </a:solidFill>
                                  </a:rPr>
                                  <m:t>𝜌</m:t>
                                </m:r>
                              </m:e>
                              <m:sub>
                                <m:r>
                                  <a:rPr lang="en-US" i="1">
                                    <a:solidFill>
                                      <a:schemeClr val="bg1"/>
                                    </a:solidFill>
                                  </a:rPr>
                                  <m:t>𝑎𝑖𝑟</m:t>
                                </m:r>
                              </m:sub>
                            </m:sSub>
                            <m:sSub>
                              <m:sSubPr>
                                <m:ctrlPr>
                                  <a:rPr lang="en-US" b="1" i="1">
                                    <a:solidFill>
                                      <a:schemeClr val="bg1"/>
                                    </a:solidFill>
                                  </a:rPr>
                                </m:ctrlPr>
                              </m:sSubPr>
                              <m:e>
                                <m:r>
                                  <a:rPr lang="en-US" b="1" i="1">
                                    <a:solidFill>
                                      <a:schemeClr val="bg1"/>
                                    </a:solidFill>
                                  </a:rPr>
                                  <m:t>𝒙</m:t>
                                </m:r>
                              </m:e>
                              <m:sub>
                                <m:r>
                                  <a:rPr lang="en-US" b="1" i="1">
                                    <a:solidFill>
                                      <a:schemeClr val="bg1"/>
                                    </a:solidFill>
                                  </a:rPr>
                                  <m:t>𝟐</m:t>
                                </m:r>
                              </m:sub>
                            </m:sSub>
                            <m:sSub>
                              <m:sSubPr>
                                <m:ctrlPr>
                                  <a:rPr lang="en-US" i="1">
                                    <a:solidFill>
                                      <a:schemeClr val="bg1"/>
                                    </a:solidFill>
                                  </a:rPr>
                                </m:ctrlPr>
                              </m:sSubPr>
                              <m:e>
                                <m:r>
                                  <a:rPr lang="en-US" i="1">
                                    <a:solidFill>
                                      <a:schemeClr val="bg1"/>
                                    </a:solidFill>
                                  </a:rPr>
                                  <m:t>𝐴</m:t>
                                </m:r>
                              </m:e>
                              <m:sub>
                                <m:r>
                                  <a:rPr lang="en-US" i="1">
                                    <a:solidFill>
                                      <a:schemeClr val="bg1"/>
                                    </a:solidFill>
                                  </a:rPr>
                                  <m:t>𝐹</m:t>
                                </m:r>
                              </m:sub>
                            </m:sSub>
                          </m:e>
                        </m:d>
                      </m:num>
                      <m:den>
                        <m:sSub>
                          <m:sSubPr>
                            <m:ctrlPr>
                              <a:rPr lang="en-US" i="1">
                                <a:solidFill>
                                  <a:schemeClr val="bg1"/>
                                </a:solidFill>
                              </a:rPr>
                            </m:ctrlPr>
                          </m:sSubPr>
                          <m:e>
                            <m:r>
                              <a:rPr lang="en-US" i="1">
                                <a:solidFill>
                                  <a:schemeClr val="bg1"/>
                                </a:solidFill>
                              </a:rPr>
                              <m:t>(</m:t>
                            </m:r>
                            <m:r>
                              <a:rPr lang="en-US" i="1">
                                <a:solidFill>
                                  <a:schemeClr val="bg1"/>
                                </a:solidFill>
                              </a:rPr>
                              <m:t>𝑀</m:t>
                            </m:r>
                          </m:e>
                          <m:sub>
                            <m:r>
                              <a:rPr lang="en-US" i="1">
                                <a:solidFill>
                                  <a:schemeClr val="bg1"/>
                                </a:solidFill>
                              </a:rPr>
                              <m:t>𝐹</m:t>
                            </m:r>
                          </m:sub>
                        </m:sSub>
                        <m:r>
                          <a:rPr lang="en-US" i="1">
                            <a:solidFill>
                              <a:schemeClr val="bg1"/>
                            </a:solidFill>
                          </a:rPr>
                          <m:t>+∆</m:t>
                        </m:r>
                        <m:r>
                          <a:rPr lang="en-US" i="1">
                            <a:solidFill>
                              <a:schemeClr val="bg1"/>
                            </a:solidFill>
                          </a:rPr>
                          <m:t>𝑚</m:t>
                        </m:r>
                        <m:r>
                          <a:rPr lang="en-US" i="1">
                            <a:solidFill>
                              <a:schemeClr val="bg1"/>
                            </a:solidFill>
                          </a:rPr>
                          <m:t>)</m:t>
                        </m:r>
                      </m:den>
                    </m:f>
                  </m:oMath>
                </a14:m>
                <a:endParaRPr lang="en-US" dirty="0">
                  <a:solidFill>
                    <a:schemeClr val="bg1"/>
                  </a:solidFill>
                </a:endParaRPr>
              </a:p>
              <a:p>
                <a:pPr>
                  <a:buClrTx/>
                </a:pPr>
                <a14:m>
                  <m:oMath xmlns:m="http://schemas.openxmlformats.org/officeDocument/2006/math">
                    <m:sSub>
                      <m:sSubPr>
                        <m:ctrlPr>
                          <a:rPr lang="en-US" i="1">
                            <a:solidFill>
                              <a:schemeClr val="bg1"/>
                            </a:solidFill>
                          </a:rPr>
                        </m:ctrlPr>
                      </m:sSubPr>
                      <m:e>
                        <m:r>
                          <a:rPr lang="en-US" i="1">
                            <a:solidFill>
                              <a:schemeClr val="bg1"/>
                            </a:solidFill>
                          </a:rPr>
                          <m:t>𝑥</m:t>
                        </m:r>
                      </m:e>
                      <m:sub>
                        <m:r>
                          <a:rPr lang="en-US" i="1">
                            <a:solidFill>
                              <a:schemeClr val="bg1"/>
                            </a:solidFill>
                          </a:rPr>
                          <m:t>3</m:t>
                        </m:r>
                      </m:sub>
                    </m:sSub>
                    <m:r>
                      <a:rPr lang="en-US" i="1">
                        <a:solidFill>
                          <a:schemeClr val="bg1"/>
                        </a:solidFill>
                      </a:rPr>
                      <m:t>=</m:t>
                    </m:r>
                    <m:r>
                      <a:rPr lang="en-US" i="1">
                        <a:solidFill>
                          <a:schemeClr val="bg1"/>
                        </a:solidFill>
                      </a:rPr>
                      <m:t>𝑅</m:t>
                    </m:r>
                  </m:oMath>
                </a14:m>
                <a:r>
                  <a:rPr lang="en-US" dirty="0">
                    <a:solidFill>
                      <a:schemeClr val="bg1"/>
                    </a:solidFill>
                  </a:rPr>
                  <a:t>		</a:t>
                </a:r>
                <a14:m>
                  <m:oMath xmlns:m="http://schemas.openxmlformats.org/officeDocument/2006/math">
                    <m:sSub>
                      <m:sSubPr>
                        <m:ctrlPr>
                          <a:rPr lang="en-US" i="1">
                            <a:solidFill>
                              <a:schemeClr val="bg1"/>
                            </a:solidFill>
                          </a:rPr>
                        </m:ctrlPr>
                      </m:sSubPr>
                      <m:e>
                        <m:acc>
                          <m:accPr>
                            <m:chr m:val="̇"/>
                            <m:ctrlPr>
                              <a:rPr lang="en-US" i="1">
                                <a:solidFill>
                                  <a:schemeClr val="bg1"/>
                                </a:solidFill>
                              </a:rPr>
                            </m:ctrlPr>
                          </m:accPr>
                          <m:e>
                            <m:r>
                              <a:rPr lang="en-US" i="1">
                                <a:solidFill>
                                  <a:schemeClr val="bg1"/>
                                </a:solidFill>
                              </a:rPr>
                              <m:t>𝑥</m:t>
                            </m:r>
                          </m:e>
                        </m:acc>
                      </m:e>
                      <m:sub>
                        <m:r>
                          <a:rPr lang="en-US" i="1">
                            <a:solidFill>
                              <a:schemeClr val="bg1"/>
                            </a:solidFill>
                          </a:rPr>
                          <m:t>3</m:t>
                        </m:r>
                      </m:sub>
                    </m:sSub>
                    <m:r>
                      <a:rPr lang="en-US" i="1">
                        <a:solidFill>
                          <a:schemeClr val="bg1"/>
                        </a:solidFill>
                      </a:rPr>
                      <m:t>=</m:t>
                    </m:r>
                    <m:acc>
                      <m:accPr>
                        <m:chr m:val="̇"/>
                        <m:ctrlPr>
                          <a:rPr lang="en-US" i="1">
                            <a:solidFill>
                              <a:schemeClr val="bg1"/>
                            </a:solidFill>
                          </a:rPr>
                        </m:ctrlPr>
                      </m:accPr>
                      <m:e>
                        <m:r>
                          <a:rPr lang="en-US" i="1">
                            <a:solidFill>
                              <a:schemeClr val="bg1"/>
                            </a:solidFill>
                          </a:rPr>
                          <m:t>𝑅</m:t>
                        </m:r>
                      </m:e>
                    </m:acc>
                    <m:r>
                      <a:rPr lang="en-US" i="1">
                        <a:solidFill>
                          <a:schemeClr val="bg1"/>
                        </a:solidFill>
                      </a:rPr>
                      <m:t>=</m:t>
                    </m:r>
                    <m:sSub>
                      <m:sSubPr>
                        <m:ctrlPr>
                          <a:rPr lang="en-US" i="1">
                            <a:solidFill>
                              <a:schemeClr val="bg1"/>
                            </a:solidFill>
                          </a:rPr>
                        </m:ctrlPr>
                      </m:sSubPr>
                      <m:e>
                        <m:r>
                          <a:rPr lang="en-US" i="1">
                            <a:solidFill>
                              <a:schemeClr val="bg1"/>
                            </a:solidFill>
                          </a:rPr>
                          <m:t>𝑥</m:t>
                        </m:r>
                      </m:e>
                      <m:sub>
                        <m:r>
                          <a:rPr lang="en-US" i="1">
                            <a:solidFill>
                              <a:schemeClr val="bg1"/>
                            </a:solidFill>
                          </a:rPr>
                          <m:t>4</m:t>
                        </m:r>
                      </m:sub>
                    </m:sSub>
                  </m:oMath>
                </a14:m>
                <a:endParaRPr lang="en-US" dirty="0">
                  <a:solidFill>
                    <a:schemeClr val="bg1"/>
                  </a:solidFill>
                </a:endParaRPr>
              </a:p>
              <a:p>
                <a:pPr>
                  <a:buClrTx/>
                </a:pPr>
                <a14:m>
                  <m:oMath xmlns:m="http://schemas.openxmlformats.org/officeDocument/2006/math">
                    <m:sSub>
                      <m:sSubPr>
                        <m:ctrlPr>
                          <a:rPr lang="en-US" i="1">
                            <a:solidFill>
                              <a:schemeClr val="bg1"/>
                            </a:solidFill>
                          </a:rPr>
                        </m:ctrlPr>
                      </m:sSubPr>
                      <m:e>
                        <m:r>
                          <a:rPr lang="en-US" i="1">
                            <a:solidFill>
                              <a:schemeClr val="bg1"/>
                            </a:solidFill>
                          </a:rPr>
                          <m:t>𝑥</m:t>
                        </m:r>
                      </m:e>
                      <m:sub>
                        <m:r>
                          <a:rPr lang="en-US" i="1">
                            <a:solidFill>
                              <a:schemeClr val="bg1"/>
                            </a:solidFill>
                          </a:rPr>
                          <m:t>4</m:t>
                        </m:r>
                      </m:sub>
                    </m:sSub>
                    <m:r>
                      <a:rPr lang="en-US" i="1">
                        <a:solidFill>
                          <a:schemeClr val="bg1"/>
                        </a:solidFill>
                      </a:rPr>
                      <m:t>=</m:t>
                    </m:r>
                    <m:acc>
                      <m:accPr>
                        <m:chr m:val="̇"/>
                        <m:ctrlPr>
                          <a:rPr lang="en-US" i="1">
                            <a:solidFill>
                              <a:schemeClr val="bg1"/>
                            </a:solidFill>
                          </a:rPr>
                        </m:ctrlPr>
                      </m:accPr>
                      <m:e>
                        <m:r>
                          <a:rPr lang="en-US" i="1">
                            <a:solidFill>
                              <a:schemeClr val="bg1"/>
                            </a:solidFill>
                          </a:rPr>
                          <m:t>𝑅</m:t>
                        </m:r>
                      </m:e>
                    </m:acc>
                  </m:oMath>
                </a14:m>
                <a:r>
                  <a:rPr lang="en-US" dirty="0">
                    <a:solidFill>
                      <a:schemeClr val="bg1"/>
                    </a:solidFill>
                  </a:rPr>
                  <a:t>		</a:t>
                </a:r>
                <a14:m>
                  <m:oMath xmlns:m="http://schemas.openxmlformats.org/officeDocument/2006/math">
                    <m:sSub>
                      <m:sSubPr>
                        <m:ctrlPr>
                          <a:rPr lang="en-US" sz="1400" i="1">
                            <a:solidFill>
                              <a:schemeClr val="bg1"/>
                            </a:solidFill>
                          </a:rPr>
                        </m:ctrlPr>
                      </m:sSubPr>
                      <m:e>
                        <m:acc>
                          <m:accPr>
                            <m:chr m:val="̇"/>
                            <m:ctrlPr>
                              <a:rPr lang="en-US" sz="1400" i="1">
                                <a:solidFill>
                                  <a:schemeClr val="bg1"/>
                                </a:solidFill>
                              </a:rPr>
                            </m:ctrlPr>
                          </m:accPr>
                          <m:e>
                            <m:r>
                              <a:rPr lang="en-US" sz="1400" i="1">
                                <a:solidFill>
                                  <a:schemeClr val="bg1"/>
                                </a:solidFill>
                              </a:rPr>
                              <m:t>𝑥</m:t>
                            </m:r>
                          </m:e>
                        </m:acc>
                      </m:e>
                      <m:sub>
                        <m:r>
                          <a:rPr lang="en-US" sz="1400" i="1">
                            <a:solidFill>
                              <a:schemeClr val="bg1"/>
                            </a:solidFill>
                          </a:rPr>
                          <m:t>4</m:t>
                        </m:r>
                      </m:sub>
                    </m:sSub>
                    <m:r>
                      <a:rPr lang="en-US" sz="1400" i="1">
                        <a:solidFill>
                          <a:schemeClr val="bg1"/>
                        </a:solidFill>
                      </a:rPr>
                      <m:t>=</m:t>
                    </m:r>
                    <m:acc>
                      <m:accPr>
                        <m:chr m:val="̈"/>
                        <m:ctrlPr>
                          <a:rPr lang="en-US" sz="1400" i="1">
                            <a:solidFill>
                              <a:schemeClr val="bg1"/>
                            </a:solidFill>
                          </a:rPr>
                        </m:ctrlPr>
                      </m:accPr>
                      <m:e>
                        <m:r>
                          <a:rPr lang="en-US" sz="1400" i="1">
                            <a:solidFill>
                              <a:schemeClr val="bg1"/>
                            </a:solidFill>
                          </a:rPr>
                          <m:t>𝑅</m:t>
                        </m:r>
                      </m:e>
                    </m:acc>
                    <m:r>
                      <a:rPr lang="en-US" sz="1400" i="1">
                        <a:solidFill>
                          <a:schemeClr val="bg1"/>
                        </a:solidFill>
                      </a:rPr>
                      <m:t>=</m:t>
                    </m:r>
                    <m:f>
                      <m:fPr>
                        <m:ctrlPr>
                          <a:rPr lang="en-US" sz="1400" i="1">
                            <a:solidFill>
                              <a:schemeClr val="bg1"/>
                            </a:solidFill>
                          </a:rPr>
                        </m:ctrlPr>
                      </m:fPr>
                      <m:num>
                        <m:d>
                          <m:dPr>
                            <m:begChr m:val="["/>
                            <m:endChr m:val="]"/>
                            <m:ctrlPr>
                              <a:rPr lang="en-US" sz="1400" i="1">
                                <a:solidFill>
                                  <a:schemeClr val="bg1"/>
                                </a:solidFill>
                              </a:rPr>
                            </m:ctrlPr>
                          </m:dPr>
                          <m:e>
                            <m:d>
                              <m:dPr>
                                <m:ctrlPr>
                                  <a:rPr lang="en-US" sz="1400" i="1">
                                    <a:solidFill>
                                      <a:schemeClr val="bg1"/>
                                    </a:solidFill>
                                  </a:rPr>
                                </m:ctrlPr>
                              </m:dPr>
                              <m:e>
                                <m:sSub>
                                  <m:sSubPr>
                                    <m:ctrlPr>
                                      <a:rPr lang="en-US" sz="1400" i="1">
                                        <a:solidFill>
                                          <a:schemeClr val="bg1"/>
                                        </a:solidFill>
                                      </a:rPr>
                                    </m:ctrlPr>
                                  </m:sSubPr>
                                  <m:e>
                                    <m:r>
                                      <a:rPr lang="en-US" sz="1400" i="1">
                                        <a:solidFill>
                                          <a:schemeClr val="bg1"/>
                                        </a:solidFill>
                                      </a:rPr>
                                      <m:t>𝐶</m:t>
                                    </m:r>
                                  </m:e>
                                  <m:sub>
                                    <m:r>
                                      <a:rPr lang="en-US" sz="1400" i="1">
                                        <a:solidFill>
                                          <a:schemeClr val="bg1"/>
                                        </a:solidFill>
                                      </a:rPr>
                                      <m:t>𝐿</m:t>
                                    </m:r>
                                  </m:sub>
                                </m:sSub>
                                <m:r>
                                  <a:rPr lang="en-US" sz="1400" i="1">
                                    <a:solidFill>
                                      <a:schemeClr val="bg1"/>
                                    </a:solidFill>
                                  </a:rPr>
                                  <m:t>(</m:t>
                                </m:r>
                                <m:sSub>
                                  <m:sSubPr>
                                    <m:ctrlPr>
                                      <a:rPr lang="en-US" sz="1400" b="1" i="1">
                                        <a:solidFill>
                                          <a:schemeClr val="bg1"/>
                                        </a:solidFill>
                                      </a:rPr>
                                    </m:ctrlPr>
                                  </m:sSubPr>
                                  <m:e>
                                    <m:r>
                                      <a:rPr lang="en-US" sz="1400" b="1" i="1">
                                        <a:solidFill>
                                          <a:schemeClr val="bg1"/>
                                        </a:solidFill>
                                      </a:rPr>
                                      <m:t>𝒖</m:t>
                                    </m:r>
                                  </m:e>
                                  <m:sub>
                                    <m:r>
                                      <a:rPr lang="en-US" sz="1400" b="1" i="1">
                                        <a:solidFill>
                                          <a:schemeClr val="bg1"/>
                                        </a:solidFill>
                                      </a:rPr>
                                      <m:t>𝟏</m:t>
                                    </m:r>
                                  </m:sub>
                                </m:sSub>
                                <m:r>
                                  <a:rPr lang="en-US" sz="1400" i="1">
                                    <a:solidFill>
                                      <a:schemeClr val="bg1"/>
                                    </a:solidFill>
                                  </a:rPr>
                                  <m:t>)</m:t>
                                </m:r>
                                <m:f>
                                  <m:fPr>
                                    <m:ctrlPr>
                                      <a:rPr lang="en-US" sz="1400" i="1">
                                        <a:solidFill>
                                          <a:schemeClr val="bg1"/>
                                        </a:solidFill>
                                      </a:rPr>
                                    </m:ctrlPr>
                                  </m:fPr>
                                  <m:num>
                                    <m:r>
                                      <a:rPr lang="en-US" sz="1400" i="1">
                                        <a:solidFill>
                                          <a:schemeClr val="bg1"/>
                                        </a:solidFill>
                                      </a:rPr>
                                      <m:t>1</m:t>
                                    </m:r>
                                  </m:num>
                                  <m:den>
                                    <m:r>
                                      <a:rPr lang="en-US" sz="1400" i="1">
                                        <a:solidFill>
                                          <a:schemeClr val="bg1"/>
                                        </a:solidFill>
                                      </a:rPr>
                                      <m:t>2</m:t>
                                    </m:r>
                                  </m:den>
                                </m:f>
                                <m:sSub>
                                  <m:sSubPr>
                                    <m:ctrlPr>
                                      <a:rPr lang="en-US" sz="1400" i="1">
                                        <a:solidFill>
                                          <a:schemeClr val="bg1"/>
                                        </a:solidFill>
                                      </a:rPr>
                                    </m:ctrlPr>
                                  </m:sSubPr>
                                  <m:e>
                                    <m:r>
                                      <a:rPr lang="en-US" sz="1400" i="1">
                                        <a:solidFill>
                                          <a:schemeClr val="bg1"/>
                                        </a:solidFill>
                                      </a:rPr>
                                      <m:t>𝜌</m:t>
                                    </m:r>
                                  </m:e>
                                  <m:sub>
                                    <m:r>
                                      <a:rPr lang="en-US" sz="1400" i="1">
                                        <a:solidFill>
                                          <a:schemeClr val="bg1"/>
                                        </a:solidFill>
                                      </a:rPr>
                                      <m:t>𝑎𝑖𝑟</m:t>
                                    </m:r>
                                  </m:sub>
                                </m:sSub>
                                <m:sSup>
                                  <m:sSupPr>
                                    <m:ctrlPr>
                                      <a:rPr lang="en-US" sz="1400" i="1">
                                        <a:solidFill>
                                          <a:schemeClr val="bg1"/>
                                        </a:solidFill>
                                      </a:rPr>
                                    </m:ctrlPr>
                                  </m:sSupPr>
                                  <m:e>
                                    <m:d>
                                      <m:dPr>
                                        <m:ctrlPr>
                                          <a:rPr lang="en-US" sz="1400" i="1">
                                            <a:solidFill>
                                              <a:schemeClr val="bg1"/>
                                            </a:solidFill>
                                          </a:rPr>
                                        </m:ctrlPr>
                                      </m:dPr>
                                      <m:e>
                                        <m:sSub>
                                          <m:sSubPr>
                                            <m:ctrlPr>
                                              <a:rPr lang="en-US" sz="1400" b="1" i="1">
                                                <a:solidFill>
                                                  <a:schemeClr val="bg1"/>
                                                </a:solidFill>
                                              </a:rPr>
                                            </m:ctrlPr>
                                          </m:sSubPr>
                                          <m:e>
                                            <m:r>
                                              <a:rPr lang="en-US" sz="1400" b="1" i="1">
                                                <a:solidFill>
                                                  <a:schemeClr val="bg1"/>
                                                </a:solidFill>
                                              </a:rPr>
                                              <m:t>𝒖</m:t>
                                            </m:r>
                                          </m:e>
                                          <m:sub>
                                            <m:r>
                                              <a:rPr lang="en-US" sz="1400" b="1" i="1">
                                                <a:solidFill>
                                                  <a:schemeClr val="bg1"/>
                                                </a:solidFill>
                                              </a:rPr>
                                              <m:t>𝟐</m:t>
                                            </m:r>
                                          </m:sub>
                                        </m:sSub>
                                        <m:sSub>
                                          <m:sSubPr>
                                            <m:ctrlPr>
                                              <a:rPr lang="en-US" sz="1400" i="1">
                                                <a:solidFill>
                                                  <a:schemeClr val="bg1"/>
                                                </a:solidFill>
                                              </a:rPr>
                                            </m:ctrlPr>
                                          </m:sSubPr>
                                          <m:e>
                                            <m:r>
                                              <a:rPr lang="en-US" sz="1400" i="1">
                                                <a:solidFill>
                                                  <a:schemeClr val="bg1"/>
                                                </a:solidFill>
                                              </a:rPr>
                                              <m:t>𝑟</m:t>
                                            </m:r>
                                          </m:e>
                                          <m:sub>
                                            <m:r>
                                              <a:rPr lang="en-US" sz="1400" i="1">
                                                <a:solidFill>
                                                  <a:schemeClr val="bg1"/>
                                                </a:solidFill>
                                              </a:rPr>
                                              <m:t>𝑇</m:t>
                                            </m:r>
                                          </m:sub>
                                        </m:sSub>
                                      </m:e>
                                    </m:d>
                                  </m:e>
                                  <m:sup>
                                    <m:r>
                                      <a:rPr lang="en-US" sz="1400" i="1">
                                        <a:solidFill>
                                          <a:schemeClr val="bg1"/>
                                        </a:solidFill>
                                      </a:rPr>
                                      <m:t>2</m:t>
                                    </m:r>
                                  </m:sup>
                                </m:sSup>
                                <m:sSub>
                                  <m:sSubPr>
                                    <m:ctrlPr>
                                      <a:rPr lang="en-US" sz="1400" i="1">
                                        <a:solidFill>
                                          <a:schemeClr val="bg1"/>
                                        </a:solidFill>
                                      </a:rPr>
                                    </m:ctrlPr>
                                  </m:sSubPr>
                                  <m:e>
                                    <m:r>
                                      <a:rPr lang="en-US" sz="1400" i="1">
                                        <a:solidFill>
                                          <a:schemeClr val="bg1"/>
                                        </a:solidFill>
                                      </a:rPr>
                                      <m:t>𝐴</m:t>
                                    </m:r>
                                  </m:e>
                                  <m:sub>
                                    <m:r>
                                      <a:rPr lang="en-US" sz="1400" i="1">
                                        <a:solidFill>
                                          <a:schemeClr val="bg1"/>
                                        </a:solidFill>
                                      </a:rPr>
                                      <m:t>𝑇</m:t>
                                    </m:r>
                                  </m:sub>
                                </m:sSub>
                              </m:e>
                            </m:d>
                            <m:sSub>
                              <m:sSubPr>
                                <m:ctrlPr>
                                  <a:rPr lang="en-US" sz="1400" i="1">
                                    <a:solidFill>
                                      <a:schemeClr val="bg1"/>
                                    </a:solidFill>
                                  </a:rPr>
                                </m:ctrlPr>
                              </m:sSubPr>
                              <m:e>
                                <m:r>
                                  <a:rPr lang="en-US" sz="1400" i="1">
                                    <a:solidFill>
                                      <a:schemeClr val="bg1"/>
                                    </a:solidFill>
                                  </a:rPr>
                                  <m:t>𝐷</m:t>
                                </m:r>
                              </m:e>
                              <m:sub>
                                <m:r>
                                  <a:rPr lang="en-US" sz="1400" i="1">
                                    <a:solidFill>
                                      <a:schemeClr val="bg1"/>
                                    </a:solidFill>
                                  </a:rPr>
                                  <m:t>𝑇</m:t>
                                </m:r>
                              </m:sub>
                            </m:sSub>
                          </m:e>
                        </m:d>
                        <m:r>
                          <a:rPr lang="en-US" sz="1400" i="1">
                            <a:solidFill>
                              <a:schemeClr val="bg1"/>
                            </a:solidFill>
                          </a:rPr>
                          <m:t>−</m:t>
                        </m:r>
                        <m:d>
                          <m:dPr>
                            <m:begChr m:val="["/>
                            <m:endChr m:val="]"/>
                            <m:ctrlPr>
                              <a:rPr lang="en-US" sz="1400" i="1">
                                <a:solidFill>
                                  <a:schemeClr val="bg1"/>
                                </a:solidFill>
                              </a:rPr>
                            </m:ctrlPr>
                          </m:dPr>
                          <m:e>
                            <m:sSub>
                              <m:sSubPr>
                                <m:ctrlPr>
                                  <a:rPr lang="en-US" sz="1400" i="1">
                                    <a:solidFill>
                                      <a:schemeClr val="bg1"/>
                                    </a:solidFill>
                                  </a:rPr>
                                </m:ctrlPr>
                              </m:sSubPr>
                              <m:e>
                                <m:r>
                                  <a:rPr lang="en-US" sz="1400" i="1">
                                    <a:solidFill>
                                      <a:schemeClr val="bg1"/>
                                    </a:solidFill>
                                  </a:rPr>
                                  <m:t>𝐼</m:t>
                                </m:r>
                              </m:e>
                              <m:sub>
                                <m:r>
                                  <a:rPr lang="en-US" sz="1400" i="1">
                                    <a:solidFill>
                                      <a:schemeClr val="bg1"/>
                                    </a:solidFill>
                                  </a:rPr>
                                  <m:t>𝐵</m:t>
                                </m:r>
                              </m:sub>
                            </m:sSub>
                            <m:sSub>
                              <m:sSubPr>
                                <m:ctrlPr>
                                  <a:rPr lang="en-US" sz="1400" b="1" i="1">
                                    <a:solidFill>
                                      <a:schemeClr val="bg1"/>
                                    </a:solidFill>
                                  </a:rPr>
                                </m:ctrlPr>
                              </m:sSubPr>
                              <m:e>
                                <m:acc>
                                  <m:accPr>
                                    <m:chr m:val="̇"/>
                                    <m:ctrlPr>
                                      <a:rPr lang="en-US" sz="1400" b="1" i="1">
                                        <a:solidFill>
                                          <a:schemeClr val="bg1"/>
                                        </a:solidFill>
                                      </a:rPr>
                                    </m:ctrlPr>
                                  </m:accPr>
                                  <m:e>
                                    <m:r>
                                      <a:rPr lang="en-US" sz="1400" b="1" i="1">
                                        <a:solidFill>
                                          <a:schemeClr val="bg1"/>
                                        </a:solidFill>
                                      </a:rPr>
                                      <m:t>𝒖</m:t>
                                    </m:r>
                                  </m:e>
                                </m:acc>
                              </m:e>
                              <m:sub>
                                <m:r>
                                  <a:rPr lang="en-US" sz="1400" b="1" i="1">
                                    <a:solidFill>
                                      <a:schemeClr val="bg1"/>
                                    </a:solidFill>
                                  </a:rPr>
                                  <m:t>𝟏</m:t>
                                </m:r>
                              </m:sub>
                            </m:sSub>
                            <m:r>
                              <a:rPr lang="en-US" sz="1400" i="1">
                                <a:solidFill>
                                  <a:schemeClr val="bg1"/>
                                </a:solidFill>
                              </a:rPr>
                              <m:t>+</m:t>
                            </m:r>
                            <m:sSub>
                              <m:sSubPr>
                                <m:ctrlPr>
                                  <a:rPr lang="en-US" sz="1400" i="1">
                                    <a:solidFill>
                                      <a:schemeClr val="bg1"/>
                                    </a:solidFill>
                                  </a:rPr>
                                </m:ctrlPr>
                              </m:sSubPr>
                              <m:e>
                                <m:r>
                                  <a:rPr lang="en-US" sz="1400" i="1">
                                    <a:solidFill>
                                      <a:schemeClr val="bg1"/>
                                    </a:solidFill>
                                  </a:rPr>
                                  <m:t>𝐼</m:t>
                                </m:r>
                              </m:e>
                              <m:sub>
                                <m:r>
                                  <a:rPr lang="en-US" sz="1400" i="1">
                                    <a:solidFill>
                                      <a:schemeClr val="bg1"/>
                                    </a:solidFill>
                                  </a:rPr>
                                  <m:t>𝐵</m:t>
                                </m:r>
                              </m:sub>
                            </m:sSub>
                            <m:sSubSup>
                              <m:sSubSupPr>
                                <m:ctrlPr>
                                  <a:rPr lang="en-US" sz="1400" i="1">
                                    <a:solidFill>
                                      <a:schemeClr val="bg1"/>
                                    </a:solidFill>
                                  </a:rPr>
                                </m:ctrlPr>
                              </m:sSubSupPr>
                              <m:e>
                                <m:r>
                                  <m:rPr>
                                    <m:sty m:val="p"/>
                                  </m:rPr>
                                  <a:rPr lang="en-US" sz="1400">
                                    <a:solidFill>
                                      <a:schemeClr val="bg1"/>
                                    </a:solidFill>
                                  </a:rPr>
                                  <m:t>Ω</m:t>
                                </m:r>
                              </m:e>
                              <m:sub>
                                <m:r>
                                  <a:rPr lang="en-US" sz="1400" i="1">
                                    <a:solidFill>
                                      <a:schemeClr val="bg1"/>
                                    </a:solidFill>
                                  </a:rPr>
                                  <m:t>𝑀</m:t>
                                </m:r>
                              </m:sub>
                              <m:sup>
                                <m:r>
                                  <a:rPr lang="en-US" sz="1400" i="1">
                                    <a:solidFill>
                                      <a:schemeClr val="bg1"/>
                                    </a:solidFill>
                                  </a:rPr>
                                  <m:t>2</m:t>
                                </m:r>
                              </m:sup>
                            </m:sSubSup>
                            <m:func>
                              <m:funcPr>
                                <m:ctrlPr>
                                  <a:rPr lang="en-US" sz="1400" i="1">
                                    <a:solidFill>
                                      <a:schemeClr val="bg1"/>
                                    </a:solidFill>
                                  </a:rPr>
                                </m:ctrlPr>
                              </m:funcPr>
                              <m:fName>
                                <m:r>
                                  <m:rPr>
                                    <m:sty m:val="p"/>
                                  </m:rPr>
                                  <a:rPr lang="en-US" sz="1400">
                                    <a:solidFill>
                                      <a:schemeClr val="bg1"/>
                                    </a:solidFill>
                                  </a:rPr>
                                  <m:t>sin</m:t>
                                </m:r>
                              </m:fName>
                              <m:e>
                                <m:d>
                                  <m:dPr>
                                    <m:ctrlPr>
                                      <a:rPr lang="en-US" sz="1400" i="1">
                                        <a:solidFill>
                                          <a:schemeClr val="bg1"/>
                                        </a:solidFill>
                                      </a:rPr>
                                    </m:ctrlPr>
                                  </m:dPr>
                                  <m:e>
                                    <m:sSub>
                                      <m:sSubPr>
                                        <m:ctrlPr>
                                          <a:rPr lang="en-US" sz="1400" b="1" i="1">
                                            <a:solidFill>
                                              <a:schemeClr val="bg1"/>
                                            </a:solidFill>
                                          </a:rPr>
                                        </m:ctrlPr>
                                      </m:sSubPr>
                                      <m:e>
                                        <m:r>
                                          <a:rPr lang="en-US" sz="1400" b="1" i="1">
                                            <a:solidFill>
                                              <a:schemeClr val="bg1"/>
                                            </a:solidFill>
                                          </a:rPr>
                                          <m:t>𝒖</m:t>
                                        </m:r>
                                      </m:e>
                                      <m:sub>
                                        <m:r>
                                          <a:rPr lang="en-US" sz="1400" b="1" i="1">
                                            <a:solidFill>
                                              <a:schemeClr val="bg1"/>
                                            </a:solidFill>
                                          </a:rPr>
                                          <m:t>𝟏</m:t>
                                        </m:r>
                                      </m:sub>
                                    </m:sSub>
                                  </m:e>
                                </m:d>
                              </m:e>
                            </m:func>
                            <m:func>
                              <m:funcPr>
                                <m:ctrlPr>
                                  <a:rPr lang="en-US" sz="1400" i="1">
                                    <a:solidFill>
                                      <a:schemeClr val="bg1"/>
                                    </a:solidFill>
                                  </a:rPr>
                                </m:ctrlPr>
                              </m:funcPr>
                              <m:fName>
                                <m:r>
                                  <m:rPr>
                                    <m:sty m:val="p"/>
                                  </m:rPr>
                                  <a:rPr lang="en-US" sz="1400">
                                    <a:solidFill>
                                      <a:schemeClr val="bg1"/>
                                    </a:solidFill>
                                  </a:rPr>
                                  <m:t>cos</m:t>
                                </m:r>
                              </m:fName>
                              <m:e>
                                <m:d>
                                  <m:dPr>
                                    <m:ctrlPr>
                                      <a:rPr lang="en-US" sz="1400" i="1">
                                        <a:solidFill>
                                          <a:schemeClr val="bg1"/>
                                        </a:solidFill>
                                      </a:rPr>
                                    </m:ctrlPr>
                                  </m:dPr>
                                  <m:e>
                                    <m:sSub>
                                      <m:sSubPr>
                                        <m:ctrlPr>
                                          <a:rPr lang="en-US" sz="1400" b="1" i="1">
                                            <a:solidFill>
                                              <a:schemeClr val="bg1"/>
                                            </a:solidFill>
                                          </a:rPr>
                                        </m:ctrlPr>
                                      </m:sSubPr>
                                      <m:e>
                                        <m:r>
                                          <a:rPr lang="en-US" sz="1400" b="1" i="1">
                                            <a:solidFill>
                                              <a:schemeClr val="bg1"/>
                                            </a:solidFill>
                                          </a:rPr>
                                          <m:t>𝒖</m:t>
                                        </m:r>
                                      </m:e>
                                      <m:sub>
                                        <m:r>
                                          <a:rPr lang="en-US" sz="1400" b="1" i="1">
                                            <a:solidFill>
                                              <a:schemeClr val="bg1"/>
                                            </a:solidFill>
                                          </a:rPr>
                                          <m:t>𝟏</m:t>
                                        </m:r>
                                      </m:sub>
                                    </m:sSub>
                                  </m:e>
                                </m:d>
                              </m:e>
                            </m:func>
                          </m:e>
                        </m:d>
                        <m:r>
                          <a:rPr lang="en-US" sz="1400" i="1">
                            <a:solidFill>
                              <a:schemeClr val="bg1"/>
                            </a:solidFill>
                          </a:rPr>
                          <m:t>+</m:t>
                        </m:r>
                        <m:d>
                          <m:dPr>
                            <m:ctrlPr>
                              <a:rPr lang="en-US" sz="1400" i="1">
                                <a:solidFill>
                                  <a:schemeClr val="bg1"/>
                                </a:solidFill>
                              </a:rPr>
                            </m:ctrlPr>
                          </m:dPr>
                          <m:e>
                            <m:sSub>
                              <m:sSubPr>
                                <m:ctrlPr>
                                  <a:rPr lang="en-US" sz="1400" i="1">
                                    <a:solidFill>
                                      <a:schemeClr val="bg1"/>
                                    </a:solidFill>
                                  </a:rPr>
                                </m:ctrlPr>
                              </m:sSubPr>
                              <m:e>
                                <m:r>
                                  <a:rPr lang="en-US" sz="1400" i="1">
                                    <a:solidFill>
                                      <a:schemeClr val="bg1"/>
                                    </a:solidFill>
                                  </a:rPr>
                                  <m:t>𝐶</m:t>
                                </m:r>
                              </m:e>
                              <m:sub>
                                <m:r>
                                  <a:rPr lang="en-US" sz="1400" i="1">
                                    <a:solidFill>
                                      <a:schemeClr val="bg1"/>
                                    </a:solidFill>
                                  </a:rPr>
                                  <m:t>𝐷</m:t>
                                </m:r>
                                <m:r>
                                  <a:rPr lang="en-US" sz="1400" i="1">
                                    <a:solidFill>
                                      <a:schemeClr val="bg1"/>
                                    </a:solidFill>
                                  </a:rPr>
                                  <m:t>,</m:t>
                                </m:r>
                                <m:r>
                                  <a:rPr lang="en-US" sz="1400" i="1">
                                    <a:solidFill>
                                      <a:schemeClr val="bg1"/>
                                    </a:solidFill>
                                  </a:rPr>
                                  <m:t>𝐹</m:t>
                                </m:r>
                              </m:sub>
                            </m:sSub>
                            <m:f>
                              <m:fPr>
                                <m:ctrlPr>
                                  <a:rPr lang="en-US" sz="1400" i="1">
                                    <a:solidFill>
                                      <a:schemeClr val="bg1"/>
                                    </a:solidFill>
                                  </a:rPr>
                                </m:ctrlPr>
                              </m:fPr>
                              <m:num>
                                <m:r>
                                  <a:rPr lang="en-US" sz="1400" i="1">
                                    <a:solidFill>
                                      <a:schemeClr val="bg1"/>
                                    </a:solidFill>
                                  </a:rPr>
                                  <m:t>1</m:t>
                                </m:r>
                              </m:num>
                              <m:den>
                                <m:r>
                                  <a:rPr lang="en-US" sz="1400" i="1">
                                    <a:solidFill>
                                      <a:schemeClr val="bg1"/>
                                    </a:solidFill>
                                  </a:rPr>
                                  <m:t>2</m:t>
                                </m:r>
                              </m:den>
                            </m:f>
                            <m:sSub>
                              <m:sSubPr>
                                <m:ctrlPr>
                                  <a:rPr lang="en-US" sz="1400" i="1">
                                    <a:solidFill>
                                      <a:schemeClr val="bg1"/>
                                    </a:solidFill>
                                  </a:rPr>
                                </m:ctrlPr>
                              </m:sSubPr>
                              <m:e>
                                <m:r>
                                  <a:rPr lang="en-US" sz="1400" i="1">
                                    <a:solidFill>
                                      <a:schemeClr val="bg1"/>
                                    </a:solidFill>
                                  </a:rPr>
                                  <m:t>𝜌</m:t>
                                </m:r>
                              </m:e>
                              <m:sub>
                                <m:r>
                                  <a:rPr lang="en-US" sz="1400" i="1">
                                    <a:solidFill>
                                      <a:schemeClr val="bg1"/>
                                    </a:solidFill>
                                  </a:rPr>
                                  <m:t>𝑎𝑖𝑟</m:t>
                                </m:r>
                              </m:sub>
                            </m:sSub>
                            <m:sSubSup>
                              <m:sSubSupPr>
                                <m:ctrlPr>
                                  <a:rPr lang="en-US" sz="1400" b="1" i="1">
                                    <a:solidFill>
                                      <a:schemeClr val="bg1"/>
                                    </a:solidFill>
                                  </a:rPr>
                                </m:ctrlPr>
                              </m:sSubSupPr>
                              <m:e>
                                <m:r>
                                  <a:rPr lang="en-US" sz="1400" b="1" i="1">
                                    <a:solidFill>
                                      <a:schemeClr val="bg1"/>
                                    </a:solidFill>
                                  </a:rPr>
                                  <m:t>𝒙</m:t>
                                </m:r>
                              </m:e>
                              <m:sub>
                                <m:r>
                                  <a:rPr lang="en-US" sz="1400" b="1" i="1">
                                    <a:solidFill>
                                      <a:schemeClr val="bg1"/>
                                    </a:solidFill>
                                  </a:rPr>
                                  <m:t>𝟒</m:t>
                                </m:r>
                              </m:sub>
                              <m:sup>
                                <m:r>
                                  <a:rPr lang="en-US" sz="1400" b="1" i="1">
                                    <a:solidFill>
                                      <a:schemeClr val="bg1"/>
                                    </a:solidFill>
                                  </a:rPr>
                                  <m:t>𝟐</m:t>
                                </m:r>
                              </m:sup>
                            </m:sSubSup>
                            <m:sSub>
                              <m:sSubPr>
                                <m:ctrlPr>
                                  <a:rPr lang="en-US" sz="1400" i="1">
                                    <a:solidFill>
                                      <a:schemeClr val="bg1"/>
                                    </a:solidFill>
                                  </a:rPr>
                                </m:ctrlPr>
                              </m:sSubPr>
                              <m:e>
                                <m:r>
                                  <a:rPr lang="en-US" sz="1400" i="1">
                                    <a:solidFill>
                                      <a:schemeClr val="bg1"/>
                                    </a:solidFill>
                                  </a:rPr>
                                  <m:t>2</m:t>
                                </m:r>
                                <m:r>
                                  <a:rPr lang="en-US" sz="1400" i="1">
                                    <a:solidFill>
                                      <a:schemeClr val="bg1"/>
                                    </a:solidFill>
                                  </a:rPr>
                                  <m:t>𝐴</m:t>
                                </m:r>
                              </m:e>
                              <m:sub>
                                <m:r>
                                  <a:rPr lang="en-US" sz="1400" i="1">
                                    <a:solidFill>
                                      <a:schemeClr val="bg1"/>
                                    </a:solidFill>
                                  </a:rPr>
                                  <m:t>𝐹</m:t>
                                </m:r>
                              </m:sub>
                            </m:sSub>
                          </m:e>
                        </m:d>
                        <m:f>
                          <m:fPr>
                            <m:ctrlPr>
                              <a:rPr lang="en-US" sz="1400" i="1">
                                <a:solidFill>
                                  <a:schemeClr val="bg1"/>
                                </a:solidFill>
                              </a:rPr>
                            </m:ctrlPr>
                          </m:fPr>
                          <m:num>
                            <m:sSub>
                              <m:sSubPr>
                                <m:ctrlPr>
                                  <a:rPr lang="en-US" sz="1400" i="1">
                                    <a:solidFill>
                                      <a:schemeClr val="bg1"/>
                                    </a:solidFill>
                                  </a:rPr>
                                </m:ctrlPr>
                              </m:sSubPr>
                              <m:e>
                                <m:r>
                                  <a:rPr lang="en-US" sz="1400" i="1">
                                    <a:solidFill>
                                      <a:schemeClr val="bg1"/>
                                    </a:solidFill>
                                  </a:rPr>
                                  <m:t>𝐷</m:t>
                                </m:r>
                              </m:e>
                              <m:sub>
                                <m:r>
                                  <a:rPr lang="en-US" sz="1400" i="1">
                                    <a:solidFill>
                                      <a:schemeClr val="bg1"/>
                                    </a:solidFill>
                                  </a:rPr>
                                  <m:t>𝑇</m:t>
                                </m:r>
                              </m:sub>
                            </m:sSub>
                          </m:num>
                          <m:den>
                            <m:r>
                              <a:rPr lang="en-US" sz="1400" i="1">
                                <a:solidFill>
                                  <a:schemeClr val="bg1"/>
                                </a:solidFill>
                              </a:rPr>
                              <m:t>6</m:t>
                            </m:r>
                          </m:den>
                        </m:f>
                      </m:num>
                      <m:den>
                        <m:sSub>
                          <m:sSubPr>
                            <m:ctrlPr>
                              <a:rPr lang="en-US" sz="1400" i="1">
                                <a:solidFill>
                                  <a:schemeClr val="bg1"/>
                                </a:solidFill>
                              </a:rPr>
                            </m:ctrlPr>
                          </m:sSubPr>
                          <m:e>
                            <m:r>
                              <a:rPr lang="en-US" sz="1400" i="1">
                                <a:solidFill>
                                  <a:schemeClr val="bg1"/>
                                </a:solidFill>
                              </a:rPr>
                              <m:t>𝐼</m:t>
                            </m:r>
                          </m:e>
                          <m:sub>
                            <m:r>
                              <a:rPr lang="en-US" sz="1400" i="1">
                                <a:solidFill>
                                  <a:schemeClr val="bg1"/>
                                </a:solidFill>
                              </a:rPr>
                              <m:t>𝐹</m:t>
                            </m:r>
                          </m:sub>
                        </m:sSub>
                      </m:den>
                    </m:f>
                  </m:oMath>
                </a14:m>
                <a:endParaRPr lang="en-US" sz="1400" dirty="0">
                  <a:solidFill>
                    <a:schemeClr val="bg1"/>
                  </a:solidFill>
                </a:endParaRPr>
              </a:p>
              <a:p>
                <a:pPr marL="0" indent="0">
                  <a:buClrTx/>
                  <a:buNone/>
                </a:pPr>
                <a:r>
                  <a:rPr lang="en-US" dirty="0" smtClean="0">
                    <a:solidFill>
                      <a:schemeClr val="bg1"/>
                    </a:solidFill>
                  </a:rPr>
                  <a:t>The inputs to the system are defined as: </a:t>
                </a:r>
                <a14:m>
                  <m:oMath xmlns:m="http://schemas.openxmlformats.org/officeDocument/2006/math">
                    <m:d>
                      <m:dPr>
                        <m:ctrlPr>
                          <a:rPr lang="en-US" i="1">
                            <a:solidFill>
                              <a:schemeClr val="bg1"/>
                            </a:solidFill>
                          </a:rPr>
                        </m:ctrlPr>
                      </m:dPr>
                      <m:e>
                        <m:m>
                          <m:mPr>
                            <m:mcs>
                              <m:mc>
                                <m:mcPr>
                                  <m:count m:val="1"/>
                                  <m:mcJc m:val="center"/>
                                </m:mcPr>
                              </m:mc>
                            </m:mcs>
                            <m:ctrlPr>
                              <a:rPr lang="en-US" i="1">
                                <a:solidFill>
                                  <a:schemeClr val="bg1"/>
                                </a:solidFill>
                              </a:rPr>
                            </m:ctrlPr>
                          </m:mPr>
                          <m:mr>
                            <m:e>
                              <m:sSub>
                                <m:sSubPr>
                                  <m:ctrlPr>
                                    <a:rPr lang="en-US" i="1">
                                      <a:solidFill>
                                        <a:schemeClr val="bg1"/>
                                      </a:solidFill>
                                    </a:rPr>
                                  </m:ctrlPr>
                                </m:sSubPr>
                                <m:e>
                                  <m:r>
                                    <a:rPr lang="en-US" i="1">
                                      <a:solidFill>
                                        <a:schemeClr val="bg1"/>
                                      </a:solidFill>
                                    </a:rPr>
                                    <m:t>𝑢</m:t>
                                  </m:r>
                                </m:e>
                                <m:sub>
                                  <m:r>
                                    <a:rPr lang="en-US" i="1">
                                      <a:solidFill>
                                        <a:schemeClr val="bg1"/>
                                      </a:solidFill>
                                    </a:rPr>
                                    <m:t>1</m:t>
                                  </m:r>
                                </m:sub>
                              </m:sSub>
                            </m:e>
                          </m:mr>
                          <m:mr>
                            <m:e>
                              <m:sSub>
                                <m:sSubPr>
                                  <m:ctrlPr>
                                    <a:rPr lang="en-US" i="1">
                                      <a:solidFill>
                                        <a:schemeClr val="bg1"/>
                                      </a:solidFill>
                                    </a:rPr>
                                  </m:ctrlPr>
                                </m:sSubPr>
                                <m:e>
                                  <m:r>
                                    <a:rPr lang="en-US" i="1">
                                      <a:solidFill>
                                        <a:schemeClr val="bg1"/>
                                      </a:solidFill>
                                    </a:rPr>
                                    <m:t>𝑢</m:t>
                                  </m:r>
                                </m:e>
                                <m:sub>
                                  <m:r>
                                    <a:rPr lang="en-US" i="1">
                                      <a:solidFill>
                                        <a:schemeClr val="bg1"/>
                                      </a:solidFill>
                                    </a:rPr>
                                    <m:t>2</m:t>
                                  </m:r>
                                </m:sub>
                              </m:sSub>
                            </m:e>
                          </m:mr>
                        </m:m>
                      </m:e>
                    </m:d>
                    <m:r>
                      <a:rPr lang="en-US" i="1">
                        <a:solidFill>
                          <a:schemeClr val="bg1"/>
                        </a:solidFill>
                      </a:rPr>
                      <m:t>=</m:t>
                    </m:r>
                    <m:d>
                      <m:dPr>
                        <m:ctrlPr>
                          <a:rPr lang="en-US" i="1">
                            <a:solidFill>
                              <a:schemeClr val="bg1"/>
                            </a:solidFill>
                          </a:rPr>
                        </m:ctrlPr>
                      </m:dPr>
                      <m:e>
                        <m:m>
                          <m:mPr>
                            <m:mcs>
                              <m:mc>
                                <m:mcPr>
                                  <m:count m:val="1"/>
                                  <m:mcJc m:val="center"/>
                                </m:mcPr>
                              </m:mc>
                            </m:mcs>
                            <m:ctrlPr>
                              <a:rPr lang="en-US" i="1">
                                <a:solidFill>
                                  <a:schemeClr val="bg1"/>
                                </a:solidFill>
                              </a:rPr>
                            </m:ctrlPr>
                          </m:mPr>
                          <m:mr>
                            <m:e>
                              <m:r>
                                <m:rPr>
                                  <m:sty m:val="p"/>
                                </m:rPr>
                                <a:rPr lang="en-US">
                                  <a:solidFill>
                                    <a:schemeClr val="bg1"/>
                                  </a:solidFill>
                                </a:rPr>
                                <m:t>θ</m:t>
                              </m:r>
                            </m:e>
                          </m:mr>
                          <m:mr>
                            <m:e>
                              <m:sSub>
                                <m:sSubPr>
                                  <m:ctrlPr>
                                    <a:rPr lang="en-US" i="1">
                                      <a:solidFill>
                                        <a:schemeClr val="bg1"/>
                                      </a:solidFill>
                                    </a:rPr>
                                  </m:ctrlPr>
                                </m:sSubPr>
                                <m:e>
                                  <m:r>
                                    <m:rPr>
                                      <m:sty m:val="p"/>
                                    </m:rPr>
                                    <a:rPr lang="en-US">
                                      <a:solidFill>
                                        <a:schemeClr val="bg1"/>
                                      </a:solidFill>
                                    </a:rPr>
                                    <m:t>Ω</m:t>
                                  </m:r>
                                </m:e>
                                <m:sub>
                                  <m:r>
                                    <a:rPr lang="en-US" i="1">
                                      <a:solidFill>
                                        <a:schemeClr val="bg1"/>
                                      </a:solidFill>
                                    </a:rPr>
                                    <m:t>𝑇</m:t>
                                  </m:r>
                                </m:sub>
                              </m:sSub>
                            </m:e>
                          </m:mr>
                        </m:m>
                      </m:e>
                    </m:d>
                  </m:oMath>
                </a14:m>
                <a:endParaRPr lang="en-US" dirty="0">
                  <a:solidFill>
                    <a:schemeClr val="bg1"/>
                  </a:solidFill>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667" t="-1000"/>
                </a:stretch>
              </a:blipFill>
            </p:spPr>
            <p:txBody>
              <a:bodyPr/>
              <a:lstStyle/>
              <a:p>
                <a:r>
                  <a:rPr lang="en-US">
                    <a:noFill/>
                  </a:rPr>
                  <a:t> </a:t>
                </a:r>
              </a:p>
            </p:txBody>
          </p:sp>
        </mc:Fallback>
      </mc:AlternateContent>
      <p:sp>
        <p:nvSpPr>
          <p:cNvPr id="5" name="Rectangle 4"/>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8" name="TextBox 7"/>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1" name="Picture 10"/>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697811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900113"/>
            <a:ext cx="9144000" cy="1143000"/>
          </a:xfrm>
        </p:spPr>
        <p:txBody>
          <a:bodyPr/>
          <a:lstStyle/>
          <a:p>
            <a:pPr algn="ctr"/>
            <a:r>
              <a:rPr lang="en-US" dirty="0" smtClean="0">
                <a:solidFill>
                  <a:schemeClr val="bg1"/>
                </a:solidFill>
              </a:rPr>
              <a:t>Non Linear </a:t>
            </a:r>
            <a:r>
              <a:rPr lang="en-US" dirty="0">
                <a:solidFill>
                  <a:schemeClr val="bg1"/>
                </a:solidFill>
              </a:rPr>
              <a:t>S</a:t>
            </a:r>
            <a:r>
              <a:rPr lang="en-US" dirty="0" smtClean="0">
                <a:solidFill>
                  <a:schemeClr val="bg1"/>
                </a:solidFill>
              </a:rPr>
              <a:t>ystem </a:t>
            </a:r>
            <a:r>
              <a:rPr lang="en-US" dirty="0">
                <a:solidFill>
                  <a:schemeClr val="bg1"/>
                </a:solidFill>
              </a:rPr>
              <a:t>S</a:t>
            </a:r>
            <a:r>
              <a:rPr lang="en-US" dirty="0" smtClean="0">
                <a:solidFill>
                  <a:schemeClr val="bg1"/>
                </a:solidFill>
              </a:rPr>
              <a:t>imulation in Simulink</a:t>
            </a:r>
            <a:endParaRPr dirty="0">
              <a:solidFill>
                <a:schemeClr val="bg1"/>
              </a:solidFill>
            </a:endParaRPr>
          </a:p>
        </p:txBody>
      </p:sp>
      <p:pic>
        <p:nvPicPr>
          <p:cNvPr id="4" name="Content Placeholder 3"/>
          <p:cNvPicPr>
            <a:picLocks noGrp="1"/>
          </p:cNvPicPr>
          <p:nvPr>
            <p:ph idx="1"/>
          </p:nvPr>
        </p:nvPicPr>
        <p:blipFill>
          <a:blip r:embed="rId2"/>
          <a:stretch>
            <a:fillRect/>
          </a:stretch>
        </p:blipFill>
        <p:spPr>
          <a:xfrm>
            <a:off x="1524001" y="2133600"/>
            <a:ext cx="4495800" cy="2181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a:stretch>
            <a:fillRect/>
          </a:stretch>
        </p:blipFill>
        <p:spPr>
          <a:xfrm>
            <a:off x="6477000" y="2133600"/>
            <a:ext cx="4511040" cy="2181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a:stretch>
            <a:fillRect/>
          </a:stretch>
        </p:blipFill>
        <p:spPr>
          <a:xfrm>
            <a:off x="3733801" y="4495800"/>
            <a:ext cx="51816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10" name="TextBox 9"/>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1" name="Picture 10"/>
          <p:cNvPicPr>
            <a:picLocks noChangeAspect="1"/>
          </p:cNvPicPr>
          <p:nvPr/>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730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BIBO Stable?</a:t>
            </a:r>
            <a:endParaRPr dirty="0">
              <a:solidFill>
                <a:schemeClr val="bg1"/>
              </a:solidFill>
            </a:endParaRPr>
          </a:p>
        </p:txBody>
      </p:sp>
      <p:pic>
        <p:nvPicPr>
          <p:cNvPr id="7" name="Content Placeholder 6"/>
          <p:cNvPicPr>
            <a:picLocks noGrp="1"/>
          </p:cNvPicPr>
          <p:nvPr>
            <p:ph sz="half" idx="1"/>
          </p:nvPr>
        </p:nvPicPr>
        <p:blipFill>
          <a:blip r:embed="rId2"/>
          <a:stretch>
            <a:fillRect/>
          </a:stretch>
        </p:blipFill>
        <p:spPr>
          <a:xfrm>
            <a:off x="1524000" y="1953885"/>
            <a:ext cx="4343400" cy="4013855"/>
          </a:xfrm>
          <a:prstGeom prst="rect">
            <a:avLst/>
          </a:prstGeom>
        </p:spPr>
      </p:pic>
      <p:sp>
        <p:nvSpPr>
          <p:cNvPr id="3" name="Content Placeholder 2"/>
          <p:cNvSpPr>
            <a:spLocks noGrp="1"/>
          </p:cNvSpPr>
          <p:nvPr>
            <p:ph sz="half" idx="2"/>
          </p:nvPr>
        </p:nvSpPr>
        <p:spPr/>
        <p:txBody>
          <a:bodyPr/>
          <a:lstStyle/>
          <a:p>
            <a:pPr>
              <a:buClrTx/>
            </a:pPr>
            <a:r>
              <a:rPr lang="en-US" dirty="0" smtClean="0">
                <a:solidFill>
                  <a:schemeClr val="bg1"/>
                </a:solidFill>
              </a:rPr>
              <a:t>The BIBO stability of the system was tested using a step input and the resulting output was observed</a:t>
            </a:r>
          </a:p>
          <a:p>
            <a:pPr>
              <a:buClrTx/>
            </a:pPr>
            <a:r>
              <a:rPr lang="en-US" dirty="0" smtClean="0">
                <a:solidFill>
                  <a:schemeClr val="bg1"/>
                </a:solidFill>
              </a:rPr>
              <a:t>As can be seen from the figure to the left, the system is not inherently BIBO stable.  While the output does saturate at a defined value this is only because of a saturation setting chosen in a Simulink block.  </a:t>
            </a:r>
            <a:endParaRPr lang="en-US" dirty="0">
              <a:solidFill>
                <a:schemeClr val="bg1"/>
              </a:solidFill>
            </a:endParaRPr>
          </a:p>
        </p:txBody>
      </p:sp>
      <p:sp>
        <p:nvSpPr>
          <p:cNvPr id="9" name="Rectangle 8"/>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12" name="TextBox 11"/>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4" name="Picture 1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4894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Linearization</a:t>
            </a:r>
            <a:endParaRPr dirty="0">
              <a:solidFill>
                <a:schemeClr val="bg1"/>
              </a:solidFill>
            </a:endParaRPr>
          </a:p>
        </p:txBody>
      </p:sp>
      <p:sp>
        <p:nvSpPr>
          <p:cNvPr id="3" name="Content Placeholder 2"/>
          <p:cNvSpPr>
            <a:spLocks noGrp="1"/>
          </p:cNvSpPr>
          <p:nvPr>
            <p:ph sz="half" idx="1"/>
          </p:nvPr>
        </p:nvSpPr>
        <p:spPr/>
        <p:txBody>
          <a:bodyPr/>
          <a:lstStyle/>
          <a:p>
            <a:pPr>
              <a:buClrTx/>
            </a:pPr>
            <a:r>
              <a:rPr lang="en-US" dirty="0" smtClean="0">
                <a:solidFill>
                  <a:schemeClr val="bg1"/>
                </a:solidFill>
              </a:rPr>
              <a:t>For a helicopter in hover given vertical and yaw DOF, the accelerations and velocities are zero.  </a:t>
            </a:r>
          </a:p>
          <a:p>
            <a:pPr>
              <a:buClrTx/>
            </a:pPr>
            <a:r>
              <a:rPr lang="en-US" dirty="0" smtClean="0">
                <a:solidFill>
                  <a:schemeClr val="bg1"/>
                </a:solidFill>
              </a:rPr>
              <a:t>Using Simulink, I was able to solve for steady-state operating values for the pitch angle of the main rotor and the angular velocity of the tail rotor using the block diagram shown to the right.</a:t>
            </a:r>
          </a:p>
        </p:txBody>
      </p:sp>
      <p:pic>
        <p:nvPicPr>
          <p:cNvPr id="10" name="Content Placeholder 9"/>
          <p:cNvPicPr>
            <a:picLocks noGrp="1"/>
          </p:cNvPicPr>
          <p:nvPr>
            <p:ph sz="half" idx="2"/>
          </p:nvPr>
        </p:nvPicPr>
        <p:blipFill>
          <a:blip r:embed="rId2"/>
          <a:stretch>
            <a:fillRect/>
          </a:stretch>
        </p:blipFill>
        <p:spPr>
          <a:xfrm>
            <a:off x="6324600" y="1981200"/>
            <a:ext cx="5334000" cy="3810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15" name="TextBox 14"/>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6" name="Picture 15"/>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6099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Linearization</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ClrTx/>
                </a:pPr>
                <a:r>
                  <a:rPr lang="en-US" dirty="0" smtClean="0">
                    <a:solidFill>
                      <a:schemeClr val="bg1"/>
                    </a:solidFill>
                  </a:rPr>
                  <a:t>Using a Taylor Series expansion for A, B, C and D matrices the nonlinear, time variant system can be transformed into a Linear, time invariant system given by the Jacobians:</a:t>
                </a:r>
              </a:p>
              <a:p>
                <a:pPr marL="0" indent="0" algn="ctr">
                  <a:buClrTx/>
                  <a:buNone/>
                </a:pPr>
                <a14:m>
                  <m:oMath xmlns:m="http://schemas.openxmlformats.org/officeDocument/2006/math">
                    <m:r>
                      <a:rPr lang="en-US" sz="2400" i="1" smtClean="0">
                        <a:solidFill>
                          <a:schemeClr val="bg1"/>
                        </a:solidFill>
                      </a:rPr>
                      <m:t>𝐴</m:t>
                    </m:r>
                    <m:r>
                      <a:rPr lang="en-US" sz="2400" i="1" smtClean="0">
                        <a:solidFill>
                          <a:schemeClr val="bg1"/>
                        </a:solidFill>
                      </a:rPr>
                      <m:t>=</m:t>
                    </m:r>
                    <m:f>
                      <m:fPr>
                        <m:ctrlPr>
                          <a:rPr lang="en-US" sz="2400" i="1">
                            <a:solidFill>
                              <a:schemeClr val="bg1"/>
                            </a:solidFill>
                          </a:rPr>
                        </m:ctrlPr>
                      </m:fPr>
                      <m:num>
                        <m:r>
                          <a:rPr lang="en-US" sz="2400" i="1">
                            <a:solidFill>
                              <a:schemeClr val="bg1"/>
                            </a:solidFill>
                          </a:rPr>
                          <m:t>𝜕</m:t>
                        </m:r>
                        <m:r>
                          <a:rPr lang="en-US" sz="2400" i="1">
                            <a:solidFill>
                              <a:schemeClr val="bg1"/>
                            </a:solidFill>
                          </a:rPr>
                          <m:t>𝑓</m:t>
                        </m:r>
                        <m:r>
                          <a:rPr lang="en-US" sz="2400" i="1">
                            <a:solidFill>
                              <a:schemeClr val="bg1"/>
                            </a:solidFill>
                          </a:rPr>
                          <m:t>(</m:t>
                        </m:r>
                        <m:sSup>
                          <m:sSupPr>
                            <m:ctrlPr>
                              <a:rPr lang="en-US" sz="2400" i="1">
                                <a:solidFill>
                                  <a:schemeClr val="bg1"/>
                                </a:solidFill>
                              </a:rPr>
                            </m:ctrlPr>
                          </m:sSupPr>
                          <m:e>
                            <m:r>
                              <a:rPr lang="en-US" sz="2400" i="1">
                                <a:solidFill>
                                  <a:schemeClr val="bg1"/>
                                </a:solidFill>
                              </a:rPr>
                              <m:t>𝑥</m:t>
                            </m:r>
                          </m:e>
                          <m:sup>
                            <m:r>
                              <a:rPr lang="en-US" sz="2400" i="1">
                                <a:solidFill>
                                  <a:schemeClr val="bg1"/>
                                </a:solidFill>
                              </a:rPr>
                              <m:t>𝑒𝑞</m:t>
                            </m:r>
                          </m:sup>
                        </m:sSup>
                        <m:r>
                          <a:rPr lang="en-US" sz="2400" i="1">
                            <a:solidFill>
                              <a:schemeClr val="bg1"/>
                            </a:solidFill>
                          </a:rPr>
                          <m:t>,</m:t>
                        </m:r>
                        <m:sSup>
                          <m:sSupPr>
                            <m:ctrlPr>
                              <a:rPr lang="en-US" sz="2400" i="1">
                                <a:solidFill>
                                  <a:schemeClr val="bg1"/>
                                </a:solidFill>
                              </a:rPr>
                            </m:ctrlPr>
                          </m:sSupPr>
                          <m:e>
                            <m:r>
                              <a:rPr lang="en-US" sz="2400" i="1">
                                <a:solidFill>
                                  <a:schemeClr val="bg1"/>
                                </a:solidFill>
                              </a:rPr>
                              <m:t>𝑢</m:t>
                            </m:r>
                          </m:e>
                          <m:sup>
                            <m:r>
                              <a:rPr lang="en-US" sz="2400" i="1">
                                <a:solidFill>
                                  <a:schemeClr val="bg1"/>
                                </a:solidFill>
                              </a:rPr>
                              <m:t>𝑒𝑞</m:t>
                            </m:r>
                          </m:sup>
                        </m:sSup>
                        <m:r>
                          <a:rPr lang="en-US" sz="2400" i="1">
                            <a:solidFill>
                              <a:schemeClr val="bg1"/>
                            </a:solidFill>
                          </a:rPr>
                          <m:t>)</m:t>
                        </m:r>
                      </m:num>
                      <m:den>
                        <m:r>
                          <a:rPr lang="en-US" sz="2400" i="1">
                            <a:solidFill>
                              <a:schemeClr val="bg1"/>
                            </a:solidFill>
                          </a:rPr>
                          <m:t>𝜕</m:t>
                        </m:r>
                        <m:r>
                          <a:rPr lang="en-US" sz="2400" i="1">
                            <a:solidFill>
                              <a:schemeClr val="bg1"/>
                            </a:solidFill>
                          </a:rPr>
                          <m:t>𝑥</m:t>
                        </m:r>
                      </m:den>
                    </m:f>
                  </m:oMath>
                </a14:m>
                <a:r>
                  <a:rPr lang="en-US" sz="2400" dirty="0">
                    <a:solidFill>
                      <a:schemeClr val="bg1"/>
                    </a:solidFill>
                  </a:rPr>
                  <a:t>, </a:t>
                </a:r>
                <a14:m>
                  <m:oMath xmlns:m="http://schemas.openxmlformats.org/officeDocument/2006/math">
                    <m:r>
                      <a:rPr lang="en-US" sz="2400" i="1">
                        <a:solidFill>
                          <a:schemeClr val="bg1"/>
                        </a:solidFill>
                      </a:rPr>
                      <m:t>𝐵</m:t>
                    </m:r>
                    <m:r>
                      <a:rPr lang="en-US" sz="2400" i="1">
                        <a:solidFill>
                          <a:schemeClr val="bg1"/>
                        </a:solidFill>
                      </a:rPr>
                      <m:t>=</m:t>
                    </m:r>
                    <m:f>
                      <m:fPr>
                        <m:ctrlPr>
                          <a:rPr lang="en-US" sz="2400" i="1">
                            <a:solidFill>
                              <a:schemeClr val="bg1"/>
                            </a:solidFill>
                          </a:rPr>
                        </m:ctrlPr>
                      </m:fPr>
                      <m:num>
                        <m:r>
                          <a:rPr lang="en-US" sz="2400" i="1">
                            <a:solidFill>
                              <a:schemeClr val="bg1"/>
                            </a:solidFill>
                          </a:rPr>
                          <m:t>𝜕</m:t>
                        </m:r>
                        <m:r>
                          <a:rPr lang="en-US" sz="2400" i="1">
                            <a:solidFill>
                              <a:schemeClr val="bg1"/>
                            </a:solidFill>
                          </a:rPr>
                          <m:t>𝑓</m:t>
                        </m:r>
                        <m:r>
                          <a:rPr lang="en-US" sz="2400" i="1">
                            <a:solidFill>
                              <a:schemeClr val="bg1"/>
                            </a:solidFill>
                          </a:rPr>
                          <m:t>(</m:t>
                        </m:r>
                        <m:sSup>
                          <m:sSupPr>
                            <m:ctrlPr>
                              <a:rPr lang="en-US" sz="2400" i="1">
                                <a:solidFill>
                                  <a:schemeClr val="bg1"/>
                                </a:solidFill>
                              </a:rPr>
                            </m:ctrlPr>
                          </m:sSupPr>
                          <m:e>
                            <m:r>
                              <a:rPr lang="en-US" sz="2400" i="1">
                                <a:solidFill>
                                  <a:schemeClr val="bg1"/>
                                </a:solidFill>
                              </a:rPr>
                              <m:t>𝑥</m:t>
                            </m:r>
                          </m:e>
                          <m:sup>
                            <m:r>
                              <a:rPr lang="en-US" sz="2400" i="1">
                                <a:solidFill>
                                  <a:schemeClr val="bg1"/>
                                </a:solidFill>
                              </a:rPr>
                              <m:t>𝑒𝑞</m:t>
                            </m:r>
                          </m:sup>
                        </m:sSup>
                        <m:r>
                          <a:rPr lang="en-US" sz="2400" i="1">
                            <a:solidFill>
                              <a:schemeClr val="bg1"/>
                            </a:solidFill>
                          </a:rPr>
                          <m:t>,</m:t>
                        </m:r>
                        <m:sSup>
                          <m:sSupPr>
                            <m:ctrlPr>
                              <a:rPr lang="en-US" sz="2400" i="1">
                                <a:solidFill>
                                  <a:schemeClr val="bg1"/>
                                </a:solidFill>
                              </a:rPr>
                            </m:ctrlPr>
                          </m:sSupPr>
                          <m:e>
                            <m:r>
                              <a:rPr lang="en-US" sz="2400" i="1">
                                <a:solidFill>
                                  <a:schemeClr val="bg1"/>
                                </a:solidFill>
                              </a:rPr>
                              <m:t>𝑢</m:t>
                            </m:r>
                          </m:e>
                          <m:sup>
                            <m:r>
                              <a:rPr lang="en-US" sz="2400" i="1">
                                <a:solidFill>
                                  <a:schemeClr val="bg1"/>
                                </a:solidFill>
                              </a:rPr>
                              <m:t>𝑒𝑞</m:t>
                            </m:r>
                          </m:sup>
                        </m:sSup>
                        <m:r>
                          <a:rPr lang="en-US" sz="2400" i="1">
                            <a:solidFill>
                              <a:schemeClr val="bg1"/>
                            </a:solidFill>
                          </a:rPr>
                          <m:t>)</m:t>
                        </m:r>
                      </m:num>
                      <m:den>
                        <m:r>
                          <a:rPr lang="en-US" sz="2400" i="1">
                            <a:solidFill>
                              <a:schemeClr val="bg1"/>
                            </a:solidFill>
                          </a:rPr>
                          <m:t>𝜕</m:t>
                        </m:r>
                        <m:r>
                          <a:rPr lang="en-US" sz="2400" i="1">
                            <a:solidFill>
                              <a:schemeClr val="bg1"/>
                            </a:solidFill>
                          </a:rPr>
                          <m:t>𝑢</m:t>
                        </m:r>
                      </m:den>
                    </m:f>
                  </m:oMath>
                </a14:m>
                <a:r>
                  <a:rPr lang="en-US" sz="2400" dirty="0">
                    <a:solidFill>
                      <a:schemeClr val="bg1"/>
                    </a:solidFill>
                  </a:rPr>
                  <a:t>, </a:t>
                </a:r>
                <a14:m>
                  <m:oMath xmlns:m="http://schemas.openxmlformats.org/officeDocument/2006/math">
                    <m:r>
                      <a:rPr lang="en-US" sz="2400" i="1">
                        <a:solidFill>
                          <a:schemeClr val="bg1"/>
                        </a:solidFill>
                      </a:rPr>
                      <m:t>𝐶</m:t>
                    </m:r>
                    <m:r>
                      <a:rPr lang="en-US" sz="2400" i="1">
                        <a:solidFill>
                          <a:schemeClr val="bg1"/>
                        </a:solidFill>
                      </a:rPr>
                      <m:t>=</m:t>
                    </m:r>
                    <m:f>
                      <m:fPr>
                        <m:ctrlPr>
                          <a:rPr lang="en-US" sz="2400" i="1">
                            <a:solidFill>
                              <a:schemeClr val="bg1"/>
                            </a:solidFill>
                          </a:rPr>
                        </m:ctrlPr>
                      </m:fPr>
                      <m:num>
                        <m:r>
                          <a:rPr lang="en-US" sz="2400" i="1">
                            <a:solidFill>
                              <a:schemeClr val="bg1"/>
                            </a:solidFill>
                          </a:rPr>
                          <m:t>𝜕</m:t>
                        </m:r>
                        <m:r>
                          <a:rPr lang="en-US" sz="2400" i="1">
                            <a:solidFill>
                              <a:schemeClr val="bg1"/>
                            </a:solidFill>
                          </a:rPr>
                          <m:t>𝑔</m:t>
                        </m:r>
                        <m:r>
                          <a:rPr lang="en-US" sz="2400" i="1">
                            <a:solidFill>
                              <a:schemeClr val="bg1"/>
                            </a:solidFill>
                          </a:rPr>
                          <m:t>(</m:t>
                        </m:r>
                        <m:sSup>
                          <m:sSupPr>
                            <m:ctrlPr>
                              <a:rPr lang="en-US" sz="2400" i="1">
                                <a:solidFill>
                                  <a:schemeClr val="bg1"/>
                                </a:solidFill>
                              </a:rPr>
                            </m:ctrlPr>
                          </m:sSupPr>
                          <m:e>
                            <m:r>
                              <a:rPr lang="en-US" sz="2400" i="1">
                                <a:solidFill>
                                  <a:schemeClr val="bg1"/>
                                </a:solidFill>
                              </a:rPr>
                              <m:t>𝑥</m:t>
                            </m:r>
                          </m:e>
                          <m:sup>
                            <m:r>
                              <a:rPr lang="en-US" sz="2400" i="1">
                                <a:solidFill>
                                  <a:schemeClr val="bg1"/>
                                </a:solidFill>
                              </a:rPr>
                              <m:t>𝑒𝑞</m:t>
                            </m:r>
                          </m:sup>
                        </m:sSup>
                        <m:r>
                          <a:rPr lang="en-US" sz="2400" i="1">
                            <a:solidFill>
                              <a:schemeClr val="bg1"/>
                            </a:solidFill>
                          </a:rPr>
                          <m:t>,</m:t>
                        </m:r>
                        <m:sSup>
                          <m:sSupPr>
                            <m:ctrlPr>
                              <a:rPr lang="en-US" sz="2400" i="1">
                                <a:solidFill>
                                  <a:schemeClr val="bg1"/>
                                </a:solidFill>
                              </a:rPr>
                            </m:ctrlPr>
                          </m:sSupPr>
                          <m:e>
                            <m:r>
                              <a:rPr lang="en-US" sz="2400" i="1">
                                <a:solidFill>
                                  <a:schemeClr val="bg1"/>
                                </a:solidFill>
                              </a:rPr>
                              <m:t>𝑢</m:t>
                            </m:r>
                          </m:e>
                          <m:sup>
                            <m:r>
                              <a:rPr lang="en-US" sz="2400" i="1">
                                <a:solidFill>
                                  <a:schemeClr val="bg1"/>
                                </a:solidFill>
                              </a:rPr>
                              <m:t>𝑒𝑞</m:t>
                            </m:r>
                          </m:sup>
                        </m:sSup>
                        <m:r>
                          <a:rPr lang="en-US" sz="2400" i="1">
                            <a:solidFill>
                              <a:schemeClr val="bg1"/>
                            </a:solidFill>
                          </a:rPr>
                          <m:t>)</m:t>
                        </m:r>
                      </m:num>
                      <m:den>
                        <m:r>
                          <a:rPr lang="en-US" sz="2400" i="1">
                            <a:solidFill>
                              <a:schemeClr val="bg1"/>
                            </a:solidFill>
                          </a:rPr>
                          <m:t>𝜕</m:t>
                        </m:r>
                        <m:r>
                          <a:rPr lang="en-US" sz="2400" i="1">
                            <a:solidFill>
                              <a:schemeClr val="bg1"/>
                            </a:solidFill>
                          </a:rPr>
                          <m:t>𝑥</m:t>
                        </m:r>
                      </m:den>
                    </m:f>
                  </m:oMath>
                </a14:m>
                <a:r>
                  <a:rPr lang="en-US" sz="2400" dirty="0">
                    <a:solidFill>
                      <a:schemeClr val="bg1"/>
                    </a:solidFill>
                  </a:rPr>
                  <a:t>, </a:t>
                </a:r>
                <a14:m>
                  <m:oMath xmlns:m="http://schemas.openxmlformats.org/officeDocument/2006/math">
                    <m:r>
                      <a:rPr lang="en-US" sz="2400" i="1">
                        <a:solidFill>
                          <a:schemeClr val="bg1"/>
                        </a:solidFill>
                      </a:rPr>
                      <m:t>𝐷</m:t>
                    </m:r>
                    <m:r>
                      <a:rPr lang="en-US" sz="2400" i="1">
                        <a:solidFill>
                          <a:schemeClr val="bg1"/>
                        </a:solidFill>
                      </a:rPr>
                      <m:t>=</m:t>
                    </m:r>
                    <m:f>
                      <m:fPr>
                        <m:ctrlPr>
                          <a:rPr lang="en-US" sz="2400" i="1">
                            <a:solidFill>
                              <a:schemeClr val="bg1"/>
                            </a:solidFill>
                          </a:rPr>
                        </m:ctrlPr>
                      </m:fPr>
                      <m:num>
                        <m:r>
                          <a:rPr lang="en-US" sz="2400" i="1">
                            <a:solidFill>
                              <a:schemeClr val="bg1"/>
                            </a:solidFill>
                          </a:rPr>
                          <m:t>𝜕</m:t>
                        </m:r>
                        <m:r>
                          <a:rPr lang="en-US" sz="2400" i="1">
                            <a:solidFill>
                              <a:schemeClr val="bg1"/>
                            </a:solidFill>
                          </a:rPr>
                          <m:t>𝑔</m:t>
                        </m:r>
                        <m:r>
                          <a:rPr lang="en-US" sz="2400" i="1">
                            <a:solidFill>
                              <a:schemeClr val="bg1"/>
                            </a:solidFill>
                          </a:rPr>
                          <m:t>(</m:t>
                        </m:r>
                        <m:sSup>
                          <m:sSupPr>
                            <m:ctrlPr>
                              <a:rPr lang="en-US" sz="2400" i="1">
                                <a:solidFill>
                                  <a:schemeClr val="bg1"/>
                                </a:solidFill>
                              </a:rPr>
                            </m:ctrlPr>
                          </m:sSupPr>
                          <m:e>
                            <m:r>
                              <a:rPr lang="en-US" sz="2400" i="1">
                                <a:solidFill>
                                  <a:schemeClr val="bg1"/>
                                </a:solidFill>
                              </a:rPr>
                              <m:t>𝑥</m:t>
                            </m:r>
                          </m:e>
                          <m:sup>
                            <m:r>
                              <a:rPr lang="en-US" sz="2400" i="1">
                                <a:solidFill>
                                  <a:schemeClr val="bg1"/>
                                </a:solidFill>
                              </a:rPr>
                              <m:t>𝑒𝑞</m:t>
                            </m:r>
                          </m:sup>
                        </m:sSup>
                        <m:r>
                          <a:rPr lang="en-US" sz="2400" i="1">
                            <a:solidFill>
                              <a:schemeClr val="bg1"/>
                            </a:solidFill>
                          </a:rPr>
                          <m:t>,</m:t>
                        </m:r>
                        <m:sSup>
                          <m:sSupPr>
                            <m:ctrlPr>
                              <a:rPr lang="en-US" sz="2400" i="1">
                                <a:solidFill>
                                  <a:schemeClr val="bg1"/>
                                </a:solidFill>
                              </a:rPr>
                            </m:ctrlPr>
                          </m:sSupPr>
                          <m:e>
                            <m:r>
                              <a:rPr lang="en-US" sz="2400" i="1">
                                <a:solidFill>
                                  <a:schemeClr val="bg1"/>
                                </a:solidFill>
                              </a:rPr>
                              <m:t>𝑢</m:t>
                            </m:r>
                          </m:e>
                          <m:sup>
                            <m:r>
                              <a:rPr lang="en-US" sz="2400" i="1">
                                <a:solidFill>
                                  <a:schemeClr val="bg1"/>
                                </a:solidFill>
                              </a:rPr>
                              <m:t>𝑒𝑞</m:t>
                            </m:r>
                          </m:sup>
                        </m:sSup>
                        <m:r>
                          <a:rPr lang="en-US" sz="2400" i="1">
                            <a:solidFill>
                              <a:schemeClr val="bg1"/>
                            </a:solidFill>
                          </a:rPr>
                          <m:t>)</m:t>
                        </m:r>
                      </m:num>
                      <m:den>
                        <m:r>
                          <a:rPr lang="en-US" sz="2400" i="1">
                            <a:solidFill>
                              <a:schemeClr val="bg1"/>
                            </a:solidFill>
                          </a:rPr>
                          <m:t>𝜕</m:t>
                        </m:r>
                        <m:r>
                          <a:rPr lang="en-US" sz="2400" i="1">
                            <a:solidFill>
                              <a:schemeClr val="bg1"/>
                            </a:solidFill>
                          </a:rPr>
                          <m:t>𝑢</m:t>
                        </m:r>
                      </m:den>
                    </m:f>
                  </m:oMath>
                </a14:m>
                <a:endParaRPr lang="en-US" sz="2400" dirty="0"/>
              </a:p>
              <a:p>
                <a:pPr>
                  <a:buClrTx/>
                </a:pPr>
                <a:r>
                  <a:rPr lang="en-US" dirty="0" smtClean="0">
                    <a:solidFill>
                      <a:schemeClr val="bg1"/>
                    </a:solidFill>
                  </a:rPr>
                  <a:t>To illustrate the form of the above matrices further, the “A” matrix is shown below:</a:t>
                </a:r>
              </a:p>
              <a:p>
                <a:pPr>
                  <a:buClrTx/>
                </a:pPr>
                <a:endParaRPr lang="en-US" dirty="0" smtClean="0">
                  <a:solidFill>
                    <a:schemeClr val="bg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0" t="-1429"/>
                </a:stretch>
              </a:blipFill>
            </p:spPr>
            <p:txBody>
              <a:bodyPr/>
              <a:lstStyle/>
              <a:p>
                <a:r>
                  <a:rPr lang="en-US">
                    <a:noFill/>
                  </a:rPr>
                  <a:t> </a:t>
                </a:r>
              </a:p>
            </p:txBody>
          </p:sp>
        </mc:Fallback>
      </mc:AlternateContent>
      <p:pic>
        <p:nvPicPr>
          <p:cNvPr id="6" name="Picture 5"/>
          <p:cNvPicPr/>
          <p:nvPr/>
        </p:nvPicPr>
        <p:blipFill>
          <a:blip r:embed="rId3"/>
          <a:stretch>
            <a:fillRect/>
          </a:stretch>
        </p:blipFill>
        <p:spPr>
          <a:xfrm>
            <a:off x="3886200" y="4191000"/>
            <a:ext cx="4419600" cy="2057400"/>
          </a:xfrm>
          <a:prstGeom prst="rect">
            <a:avLst/>
          </a:prstGeom>
        </p:spPr>
      </p:pic>
      <p:sp>
        <p:nvSpPr>
          <p:cNvPr id="7" name="Rectangle 6"/>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11" name="TextBox 10"/>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2" name="Picture 11"/>
          <p:cNvPicPr>
            <a:picLocks noChangeAspect="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28985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Observability</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ClrTx/>
                </a:pPr>
                <a:r>
                  <a:rPr lang="en-US" dirty="0" smtClean="0">
                    <a:solidFill>
                      <a:schemeClr val="bg1"/>
                    </a:solidFill>
                  </a:rPr>
                  <a:t>The properties of Controllability and Observability are important because without a controllable system, we have no way of adjusting the outputs to a desired state, say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𝑥</m:t>
                        </m:r>
                      </m:e>
                      <m:sup>
                        <m:r>
                          <a:rPr lang="en-US" b="0" i="1" smtClean="0">
                            <a:solidFill>
                              <a:schemeClr val="bg1"/>
                            </a:solidFill>
                            <a:latin typeface="Cambria Math" panose="02040503050406030204" pitchFamily="18" charset="0"/>
                          </a:rPr>
                          <m:t>∗</m:t>
                        </m:r>
                      </m:sup>
                    </m:sSup>
                    <m:r>
                      <a:rPr lang="en-US" b="0" i="0" smtClean="0">
                        <a:solidFill>
                          <a:schemeClr val="bg1"/>
                        </a:solidFill>
                        <a:latin typeface="Cambria Math" panose="02040503050406030204" pitchFamily="18" charset="0"/>
                      </a:rPr>
                      <m:t>.</m:t>
                    </m:r>
                  </m:oMath>
                </a14:m>
                <a:endParaRPr lang="en-US" sz="2500" dirty="0"/>
              </a:p>
              <a:p>
                <a:pPr>
                  <a:buClrTx/>
                </a:pPr>
                <a:r>
                  <a:rPr lang="en-US" dirty="0" smtClean="0">
                    <a:solidFill>
                      <a:schemeClr val="bg1"/>
                    </a:solidFill>
                  </a:rPr>
                  <a:t>The Observability of a system is tested using the Observability Matrix given by</a:t>
                </a:r>
              </a:p>
              <a:p>
                <a:pPr marL="365760" lvl="1" indent="0">
                  <a:buClrTx/>
                  <a:buNone/>
                </a:pPr>
                <a:endParaRPr lang="en-US" i="1" dirty="0" smtClean="0">
                  <a:solidFill>
                    <a:schemeClr val="bg1"/>
                  </a:solidFill>
                </a:endParaRPr>
              </a:p>
              <a:p>
                <a:pPr marL="365760" lvl="1" indent="0">
                  <a:buClrTx/>
                  <a:buNone/>
                </a:pPr>
                <a14:m>
                  <m:oMathPara xmlns:m="http://schemas.openxmlformats.org/officeDocument/2006/math">
                    <m:oMathParaPr>
                      <m:jc m:val="center"/>
                    </m:oMathParaPr>
                    <m:oMath xmlns:m="http://schemas.openxmlformats.org/officeDocument/2006/math">
                      <m:r>
                        <a:rPr lang="en-US" i="1" smtClean="0">
                          <a:solidFill>
                            <a:schemeClr val="bg1"/>
                          </a:solidFill>
                        </a:rPr>
                        <m:t>𝜗</m:t>
                      </m:r>
                      <m:d>
                        <m:dPr>
                          <m:ctrlPr>
                            <a:rPr lang="en-US" i="1">
                              <a:solidFill>
                                <a:schemeClr val="bg1"/>
                              </a:solidFill>
                            </a:rPr>
                          </m:ctrlPr>
                        </m:dPr>
                        <m:e>
                          <m:r>
                            <a:rPr lang="en-US" i="1">
                              <a:solidFill>
                                <a:schemeClr val="bg1"/>
                              </a:solidFill>
                            </a:rPr>
                            <m:t>𝐴</m:t>
                          </m:r>
                          <m:r>
                            <a:rPr lang="en-US" i="1">
                              <a:solidFill>
                                <a:schemeClr val="bg1"/>
                              </a:solidFill>
                            </a:rPr>
                            <m:t>,</m:t>
                          </m:r>
                          <m:r>
                            <a:rPr lang="en-US" i="1">
                              <a:solidFill>
                                <a:schemeClr val="bg1"/>
                              </a:solidFill>
                            </a:rPr>
                            <m:t>𝐶</m:t>
                          </m:r>
                        </m:e>
                      </m:d>
                      <m:r>
                        <a:rPr lang="en-US" i="1">
                          <a:solidFill>
                            <a:schemeClr val="bg1"/>
                          </a:solidFill>
                        </a:rPr>
                        <m:t>=</m:t>
                      </m:r>
                      <m:d>
                        <m:dPr>
                          <m:begChr m:val="["/>
                          <m:endChr m:val="]"/>
                          <m:ctrlPr>
                            <a:rPr lang="en-US" i="1">
                              <a:solidFill>
                                <a:schemeClr val="bg1"/>
                              </a:solidFill>
                            </a:rPr>
                          </m:ctrlPr>
                        </m:dPr>
                        <m:e>
                          <m:eqArr>
                            <m:eqArrPr>
                              <m:ctrlPr>
                                <a:rPr lang="en-US" i="1">
                                  <a:solidFill>
                                    <a:schemeClr val="bg1"/>
                                  </a:solidFill>
                                </a:rPr>
                              </m:ctrlPr>
                            </m:eqArrPr>
                            <m:e>
                              <m:r>
                                <a:rPr lang="en-US" i="1">
                                  <a:solidFill>
                                    <a:schemeClr val="bg1"/>
                                  </a:solidFill>
                                </a:rPr>
                                <m:t>𝐶</m:t>
                              </m:r>
                            </m:e>
                            <m:e>
                              <m:r>
                                <a:rPr lang="en-US" i="1">
                                  <a:solidFill>
                                    <a:schemeClr val="bg1"/>
                                  </a:solidFill>
                                </a:rPr>
                                <m:t>𝐶𝐴</m:t>
                              </m:r>
                            </m:e>
                            <m:e>
                              <m:r>
                                <a:rPr lang="en-US" i="1">
                                  <a:solidFill>
                                    <a:schemeClr val="bg1"/>
                                  </a:solidFill>
                                </a:rPr>
                                <m:t>𝐶</m:t>
                              </m:r>
                              <m:sSup>
                                <m:sSupPr>
                                  <m:ctrlPr>
                                    <a:rPr lang="en-US" i="1">
                                      <a:solidFill>
                                        <a:schemeClr val="bg1"/>
                                      </a:solidFill>
                                    </a:rPr>
                                  </m:ctrlPr>
                                </m:sSupPr>
                                <m:e>
                                  <m:r>
                                    <a:rPr lang="en-US" i="1">
                                      <a:solidFill>
                                        <a:schemeClr val="bg1"/>
                                      </a:solidFill>
                                    </a:rPr>
                                    <m:t>𝐴</m:t>
                                  </m:r>
                                </m:e>
                                <m:sup>
                                  <m:r>
                                    <a:rPr lang="en-US" i="1">
                                      <a:solidFill>
                                        <a:schemeClr val="bg1"/>
                                      </a:solidFill>
                                    </a:rPr>
                                    <m:t>2</m:t>
                                  </m:r>
                                </m:sup>
                              </m:sSup>
                            </m:e>
                            <m:e>
                              <m:r>
                                <a:rPr lang="en-US" i="1">
                                  <a:solidFill>
                                    <a:schemeClr val="bg1"/>
                                  </a:solidFill>
                                </a:rPr>
                                <m:t>𝐶</m:t>
                              </m:r>
                              <m:sSup>
                                <m:sSupPr>
                                  <m:ctrlPr>
                                    <a:rPr lang="en-US" i="1">
                                      <a:solidFill>
                                        <a:schemeClr val="bg1"/>
                                      </a:solidFill>
                                    </a:rPr>
                                  </m:ctrlPr>
                                </m:sSupPr>
                                <m:e>
                                  <m:r>
                                    <a:rPr lang="en-US" i="1">
                                      <a:solidFill>
                                        <a:schemeClr val="bg1"/>
                                      </a:solidFill>
                                    </a:rPr>
                                    <m:t>𝐴</m:t>
                                  </m:r>
                                </m:e>
                                <m:sup>
                                  <m:r>
                                    <a:rPr lang="en-US" i="1">
                                      <a:solidFill>
                                        <a:schemeClr val="bg1"/>
                                      </a:solidFill>
                                    </a:rPr>
                                    <m:t>3</m:t>
                                  </m:r>
                                </m:sup>
                              </m:sSup>
                            </m:e>
                          </m:eqArr>
                        </m:e>
                      </m:d>
                      <m:r>
                        <a:rPr lang="en-US" i="1"/>
                        <m:t> </m:t>
                      </m:r>
                    </m:oMath>
                  </m:oMathPara>
                </a14:m>
                <a:endParaRPr lang="en-US" dirty="0" smtClean="0"/>
              </a:p>
              <a:p>
                <a:pPr>
                  <a:buClrTx/>
                </a:pPr>
                <a:r>
                  <a:rPr lang="en-US" dirty="0" smtClean="0">
                    <a:solidFill>
                      <a:schemeClr val="bg1"/>
                    </a:solidFill>
                  </a:rPr>
                  <a:t>The resulting matrix has rank of 2, equal to the rank of A in Jordan Block Form, therefore, we say the system is observable.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0" t="-1429" r="-1133"/>
                </a:stretch>
              </a:blipFill>
            </p:spPr>
            <p:txBody>
              <a:bodyPr/>
              <a:lstStyle/>
              <a:p>
                <a:r>
                  <a:rPr lang="en-US">
                    <a:noFill/>
                  </a:rPr>
                  <a:t> </a:t>
                </a:r>
              </a:p>
            </p:txBody>
          </p:sp>
        </mc:Fallback>
      </mc:AlternateContent>
      <p:sp>
        <p:nvSpPr>
          <p:cNvPr id="7" name="Rectangle 6"/>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10" name="TextBox 9"/>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11" name="Picture 10"/>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9892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chemeClr val="bg1"/>
                </a:solidFill>
              </a:rPr>
              <a:t>Controllability</a:t>
            </a:r>
            <a:endParaRPr dirty="0">
              <a:solidFill>
                <a:schemeClr val="bg1"/>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ClrTx/>
                </a:pPr>
                <a:r>
                  <a:rPr lang="en-US" dirty="0" smtClean="0">
                    <a:solidFill>
                      <a:schemeClr val="bg1"/>
                    </a:solidFill>
                  </a:rPr>
                  <a:t>For the subject of controllability, there is output controllable and state controllable.</a:t>
                </a:r>
                <a:r>
                  <a:rPr lang="en-US" dirty="0">
                    <a:solidFill>
                      <a:schemeClr val="bg1"/>
                    </a:solidFill>
                  </a:rPr>
                  <a:t> </a:t>
                </a:r>
                <a:r>
                  <a:rPr lang="en-US" dirty="0" smtClean="0">
                    <a:solidFill>
                      <a:schemeClr val="bg1"/>
                    </a:solidFill>
                  </a:rPr>
                  <a:t> </a:t>
                </a:r>
              </a:p>
              <a:p>
                <a:pPr>
                  <a:buClrTx/>
                </a:pPr>
                <a:r>
                  <a:rPr lang="en-US" dirty="0" smtClean="0">
                    <a:solidFill>
                      <a:schemeClr val="bg1"/>
                    </a:solidFill>
                  </a:rPr>
                  <a:t>For the subject of output controllable a test matrix given by: </a:t>
                </a:r>
                <a:endParaRPr lang="en-US" dirty="0">
                  <a:solidFill>
                    <a:schemeClr val="bg1"/>
                  </a:solidFill>
                </a:endParaRPr>
              </a:p>
              <a:p>
                <a:pPr marL="0" indent="0">
                  <a:buClrTx/>
                  <a:buNone/>
                </a:pPr>
                <a14:m>
                  <m:oMathPara xmlns:m="http://schemas.openxmlformats.org/officeDocument/2006/math">
                    <m:oMathParaPr>
                      <m:jc m:val="centerGroup"/>
                    </m:oMathParaPr>
                    <m:oMath xmlns:m="http://schemas.openxmlformats.org/officeDocument/2006/math">
                      <m:sSub>
                        <m:sSubPr>
                          <m:ctrlPr>
                            <a:rPr lang="en-US" i="1" smtClean="0">
                              <a:solidFill>
                                <a:schemeClr val="bg1"/>
                              </a:solidFill>
                            </a:rPr>
                          </m:ctrlPr>
                        </m:sSubPr>
                        <m:e>
                          <m:r>
                            <a:rPr lang="en-US" i="1">
                              <a:solidFill>
                                <a:schemeClr val="bg1"/>
                              </a:solidFill>
                            </a:rPr>
                            <m:t>𝑄</m:t>
                          </m:r>
                        </m:e>
                        <m:sub>
                          <m:r>
                            <a:rPr lang="en-US" i="1">
                              <a:solidFill>
                                <a:schemeClr val="bg1"/>
                              </a:solidFill>
                            </a:rPr>
                            <m:t>𝑜𝑝</m:t>
                          </m:r>
                        </m:sub>
                      </m:sSub>
                      <m:r>
                        <a:rPr lang="en-US" i="1">
                          <a:solidFill>
                            <a:schemeClr val="bg1"/>
                          </a:solidFill>
                        </a:rPr>
                        <m:t>=</m:t>
                      </m:r>
                      <m:d>
                        <m:dPr>
                          <m:begChr m:val="["/>
                          <m:endChr m:val="]"/>
                          <m:ctrlPr>
                            <a:rPr lang="en-US" i="1">
                              <a:solidFill>
                                <a:schemeClr val="bg1"/>
                              </a:solidFill>
                            </a:rPr>
                          </m:ctrlPr>
                        </m:dPr>
                        <m:e>
                          <m:r>
                            <a:rPr lang="en-US" i="1">
                              <a:solidFill>
                                <a:schemeClr val="bg1"/>
                              </a:solidFill>
                            </a:rPr>
                            <m:t>𝐶𝐵</m:t>
                          </m:r>
                          <m:r>
                            <a:rPr lang="en-US" i="1">
                              <a:solidFill>
                                <a:schemeClr val="bg1"/>
                              </a:solidFill>
                            </a:rPr>
                            <m:t> </m:t>
                          </m:r>
                          <m:r>
                            <a:rPr lang="en-US" i="1">
                              <a:solidFill>
                                <a:schemeClr val="bg1"/>
                              </a:solidFill>
                            </a:rPr>
                            <m:t>𝐶𝐴𝐵</m:t>
                          </m:r>
                          <m:r>
                            <a:rPr lang="en-US" i="1">
                              <a:solidFill>
                                <a:schemeClr val="bg1"/>
                              </a:solidFill>
                            </a:rPr>
                            <m:t> </m:t>
                          </m:r>
                          <m:r>
                            <a:rPr lang="en-US" i="1">
                              <a:solidFill>
                                <a:schemeClr val="bg1"/>
                              </a:solidFill>
                            </a:rPr>
                            <m:t>𝐶</m:t>
                          </m:r>
                          <m:sSup>
                            <m:sSupPr>
                              <m:ctrlPr>
                                <a:rPr lang="en-US" i="1">
                                  <a:solidFill>
                                    <a:schemeClr val="bg1"/>
                                  </a:solidFill>
                                </a:rPr>
                              </m:ctrlPr>
                            </m:sSupPr>
                            <m:e>
                              <m:r>
                                <a:rPr lang="en-US" i="1">
                                  <a:solidFill>
                                    <a:schemeClr val="bg1"/>
                                  </a:solidFill>
                                </a:rPr>
                                <m:t>𝐴</m:t>
                              </m:r>
                            </m:e>
                            <m:sup>
                              <m:r>
                                <a:rPr lang="en-US" i="1">
                                  <a:solidFill>
                                    <a:schemeClr val="bg1"/>
                                  </a:solidFill>
                                </a:rPr>
                                <m:t>2</m:t>
                              </m:r>
                            </m:sup>
                          </m:sSup>
                          <m:r>
                            <a:rPr lang="en-US" i="1">
                              <a:solidFill>
                                <a:schemeClr val="bg1"/>
                              </a:solidFill>
                            </a:rPr>
                            <m:t>𝐵</m:t>
                          </m:r>
                          <m:r>
                            <a:rPr lang="en-US" i="1">
                              <a:solidFill>
                                <a:schemeClr val="bg1"/>
                              </a:solidFill>
                            </a:rPr>
                            <m:t> </m:t>
                          </m:r>
                          <m:r>
                            <a:rPr lang="en-US" i="1">
                              <a:solidFill>
                                <a:schemeClr val="bg1"/>
                              </a:solidFill>
                            </a:rPr>
                            <m:t>𝐶</m:t>
                          </m:r>
                          <m:sSup>
                            <m:sSupPr>
                              <m:ctrlPr>
                                <a:rPr lang="en-US" i="1">
                                  <a:solidFill>
                                    <a:schemeClr val="bg1"/>
                                  </a:solidFill>
                                </a:rPr>
                              </m:ctrlPr>
                            </m:sSupPr>
                            <m:e>
                              <m:r>
                                <a:rPr lang="en-US" i="1">
                                  <a:solidFill>
                                    <a:schemeClr val="bg1"/>
                                  </a:solidFill>
                                </a:rPr>
                                <m:t>𝐴</m:t>
                              </m:r>
                            </m:e>
                            <m:sup>
                              <m:r>
                                <a:rPr lang="en-US" i="1">
                                  <a:solidFill>
                                    <a:schemeClr val="bg1"/>
                                  </a:solidFill>
                                </a:rPr>
                                <m:t>3</m:t>
                              </m:r>
                            </m:sup>
                          </m:sSup>
                          <m:r>
                            <a:rPr lang="en-US" i="1">
                              <a:solidFill>
                                <a:schemeClr val="bg1"/>
                              </a:solidFill>
                            </a:rPr>
                            <m:t>𝐵</m:t>
                          </m:r>
                          <m:r>
                            <a:rPr lang="en-US" i="1">
                              <a:solidFill>
                                <a:schemeClr val="bg1"/>
                              </a:solidFill>
                            </a:rPr>
                            <m:t> </m:t>
                          </m:r>
                          <m:r>
                            <a:rPr lang="en-US" i="1">
                              <a:solidFill>
                                <a:schemeClr val="bg1"/>
                              </a:solidFill>
                            </a:rPr>
                            <m:t>𝐷</m:t>
                          </m:r>
                        </m:e>
                      </m:d>
                    </m:oMath>
                  </m:oMathPara>
                </a14:m>
                <a:endParaRPr lang="en-US" dirty="0"/>
              </a:p>
              <a:p>
                <a:pPr marL="0" indent="0">
                  <a:buClrTx/>
                  <a:buNone/>
                </a:pPr>
                <a:r>
                  <a:rPr lang="en-US" dirty="0" smtClean="0">
                    <a:solidFill>
                      <a:schemeClr val="bg1"/>
                    </a:solidFill>
                  </a:rPr>
                  <a:t>	was calculated.  The rank of the resulting matrix is 2, again equal to that of 	the A matrix in Jordan Block Form (CCF) telling us that the system is 	completely output controllable. </a:t>
                </a:r>
              </a:p>
              <a:p>
                <a:pPr>
                  <a:buClrTx/>
                </a:pPr>
                <a:r>
                  <a:rPr lang="en-US" dirty="0" smtClean="0">
                    <a:solidFill>
                      <a:schemeClr val="bg1"/>
                    </a:solidFill>
                  </a:rPr>
                  <a:t>The state controllability test matrix is given by:</a:t>
                </a:r>
              </a:p>
              <a:p>
                <a:pPr marL="0" indent="0">
                  <a:buClrTx/>
                  <a:buNone/>
                </a:pPr>
                <a14:m>
                  <m:oMathPara xmlns:m="http://schemas.openxmlformats.org/officeDocument/2006/math">
                    <m:oMathParaPr>
                      <m:jc m:val="centerGroup"/>
                    </m:oMathParaPr>
                    <m:oMath xmlns:m="http://schemas.openxmlformats.org/officeDocument/2006/math">
                      <m:sSub>
                        <m:sSubPr>
                          <m:ctrlPr>
                            <a:rPr lang="en-US" i="1" smtClean="0">
                              <a:solidFill>
                                <a:schemeClr val="bg1"/>
                              </a:solidFill>
                            </a:rPr>
                          </m:ctrlPr>
                        </m:sSubPr>
                        <m:e>
                          <m:r>
                            <a:rPr lang="en-US" i="1">
                              <a:solidFill>
                                <a:schemeClr val="bg1"/>
                              </a:solidFill>
                            </a:rPr>
                            <m:t>𝑄</m:t>
                          </m:r>
                        </m:e>
                        <m:sub>
                          <m:r>
                            <a:rPr lang="en-US" i="1">
                              <a:solidFill>
                                <a:schemeClr val="bg1"/>
                              </a:solidFill>
                            </a:rPr>
                            <m:t>𝑜</m:t>
                          </m:r>
                        </m:sub>
                      </m:sSub>
                      <m:r>
                        <a:rPr lang="en-US" i="1">
                          <a:solidFill>
                            <a:schemeClr val="bg1"/>
                          </a:solidFill>
                        </a:rPr>
                        <m:t>=</m:t>
                      </m:r>
                      <m:d>
                        <m:dPr>
                          <m:begChr m:val="["/>
                          <m:endChr m:val="]"/>
                          <m:ctrlPr>
                            <a:rPr lang="en-US" i="1">
                              <a:solidFill>
                                <a:schemeClr val="bg1"/>
                              </a:solidFill>
                            </a:rPr>
                          </m:ctrlPr>
                        </m:dPr>
                        <m:e>
                          <m:r>
                            <a:rPr lang="en-US" i="1">
                              <a:solidFill>
                                <a:schemeClr val="bg1"/>
                              </a:solidFill>
                            </a:rPr>
                            <m:t>𝐵</m:t>
                          </m:r>
                          <m:r>
                            <a:rPr lang="en-US" i="1">
                              <a:solidFill>
                                <a:schemeClr val="bg1"/>
                              </a:solidFill>
                            </a:rPr>
                            <m:t> </m:t>
                          </m:r>
                          <m:r>
                            <a:rPr lang="en-US" i="1">
                              <a:solidFill>
                                <a:schemeClr val="bg1"/>
                              </a:solidFill>
                            </a:rPr>
                            <m:t>𝐴𝐵</m:t>
                          </m:r>
                          <m:r>
                            <a:rPr lang="en-US" i="1">
                              <a:solidFill>
                                <a:schemeClr val="bg1"/>
                              </a:solidFill>
                            </a:rPr>
                            <m:t> </m:t>
                          </m:r>
                          <m:sSup>
                            <m:sSupPr>
                              <m:ctrlPr>
                                <a:rPr lang="en-US" i="1">
                                  <a:solidFill>
                                    <a:schemeClr val="bg1"/>
                                  </a:solidFill>
                                </a:rPr>
                              </m:ctrlPr>
                            </m:sSupPr>
                            <m:e>
                              <m:r>
                                <a:rPr lang="en-US" i="1">
                                  <a:solidFill>
                                    <a:schemeClr val="bg1"/>
                                  </a:solidFill>
                                </a:rPr>
                                <m:t>𝐴</m:t>
                              </m:r>
                            </m:e>
                            <m:sup>
                              <m:r>
                                <a:rPr lang="en-US" i="1">
                                  <a:solidFill>
                                    <a:schemeClr val="bg1"/>
                                  </a:solidFill>
                                </a:rPr>
                                <m:t>2</m:t>
                              </m:r>
                            </m:sup>
                          </m:sSup>
                          <m:r>
                            <a:rPr lang="en-US" i="1">
                              <a:solidFill>
                                <a:schemeClr val="bg1"/>
                              </a:solidFill>
                            </a:rPr>
                            <m:t>𝐵</m:t>
                          </m:r>
                          <m:r>
                            <a:rPr lang="en-US" i="1">
                              <a:solidFill>
                                <a:schemeClr val="bg1"/>
                              </a:solidFill>
                            </a:rPr>
                            <m:t> </m:t>
                          </m:r>
                          <m:sSup>
                            <m:sSupPr>
                              <m:ctrlPr>
                                <a:rPr lang="en-US" i="1">
                                  <a:solidFill>
                                    <a:schemeClr val="bg1"/>
                                  </a:solidFill>
                                </a:rPr>
                              </m:ctrlPr>
                            </m:sSupPr>
                            <m:e>
                              <m:r>
                                <a:rPr lang="en-US" i="1">
                                  <a:solidFill>
                                    <a:schemeClr val="bg1"/>
                                  </a:solidFill>
                                </a:rPr>
                                <m:t>𝐴</m:t>
                              </m:r>
                            </m:e>
                            <m:sup>
                              <m:r>
                                <a:rPr lang="en-US" i="1">
                                  <a:solidFill>
                                    <a:schemeClr val="bg1"/>
                                  </a:solidFill>
                                </a:rPr>
                                <m:t>3</m:t>
                              </m:r>
                            </m:sup>
                          </m:sSup>
                          <m:r>
                            <a:rPr lang="en-US" i="1">
                              <a:solidFill>
                                <a:schemeClr val="bg1"/>
                              </a:solidFill>
                            </a:rPr>
                            <m:t>𝐵</m:t>
                          </m:r>
                        </m:e>
                      </m:d>
                    </m:oMath>
                  </m:oMathPara>
                </a14:m>
                <a:endParaRPr lang="en-US" dirty="0"/>
              </a:p>
              <a:p>
                <a:pPr marL="0" indent="0">
                  <a:buClrTx/>
                  <a:buNone/>
                </a:pPr>
                <a:r>
                  <a:rPr lang="en-US" dirty="0" smtClean="0">
                    <a:solidFill>
                      <a:schemeClr val="bg1"/>
                    </a:solidFill>
                  </a:rPr>
                  <a:t>	The resulting matrix has a rank of 4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a14:m>
                <a:r>
                  <a:rPr lang="en-US" dirty="0" smtClean="0">
                    <a:solidFill>
                      <a:schemeClr val="bg1"/>
                    </a:solidFill>
                  </a:rPr>
                  <a:t> rank(A).  From this result we can 	conclude that the system is not completely state controllable.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0" t="-1429" r="-67"/>
                </a:stretch>
              </a:blipFill>
            </p:spPr>
            <p:txBody>
              <a:bodyPr/>
              <a:lstStyle/>
              <a:p>
                <a:r>
                  <a:rPr lang="en-US">
                    <a:noFill/>
                  </a:rPr>
                  <a:t> </a:t>
                </a:r>
              </a:p>
            </p:txBody>
          </p:sp>
        </mc:Fallback>
      </mc:AlternateContent>
      <p:sp>
        <p:nvSpPr>
          <p:cNvPr id="4" name="Rectangle 3"/>
          <p:cNvSpPr/>
          <p:nvPr/>
        </p:nvSpPr>
        <p:spPr>
          <a:xfrm>
            <a:off x="0" y="762000"/>
            <a:ext cx="12192000" cy="152400"/>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29800" y="304800"/>
            <a:ext cx="2362200" cy="369332"/>
          </a:xfrm>
          <a:prstGeom prst="rect">
            <a:avLst/>
          </a:prstGeom>
          <a:noFill/>
        </p:spPr>
        <p:txBody>
          <a:bodyPr wrap="square" rtlCol="0">
            <a:spAutoFit/>
          </a:bodyPr>
          <a:lstStyle/>
          <a:p>
            <a:pPr algn="ctr"/>
            <a:r>
              <a:rPr lang="en-US" dirty="0" smtClean="0">
                <a:solidFill>
                  <a:schemeClr val="accent2">
                    <a:lumMod val="60000"/>
                    <a:lumOff val="40000"/>
                  </a:schemeClr>
                </a:solidFill>
              </a:rPr>
              <a:t>EEGN/EGGN517</a:t>
            </a:r>
            <a:endParaRPr lang="en-US" dirty="0">
              <a:solidFill>
                <a:schemeClr val="accent2">
                  <a:lumMod val="60000"/>
                  <a:lumOff val="40000"/>
                </a:schemeClr>
              </a:solidFill>
            </a:endParaRPr>
          </a:p>
        </p:txBody>
      </p:sp>
      <p:sp>
        <p:nvSpPr>
          <p:cNvPr id="7" name="TextBox 6"/>
          <p:cNvSpPr txBox="1"/>
          <p:nvPr/>
        </p:nvSpPr>
        <p:spPr>
          <a:xfrm>
            <a:off x="2819400" y="21903"/>
            <a:ext cx="7086600" cy="830997"/>
          </a:xfrm>
          <a:prstGeom prst="rect">
            <a:avLst/>
          </a:prstGeom>
          <a:noFill/>
        </p:spPr>
        <p:txBody>
          <a:bodyPr wrap="square" rtlCol="0">
            <a:spAutoFit/>
          </a:bodyPr>
          <a:lstStyle/>
          <a:p>
            <a:pPr algn="ctr"/>
            <a:r>
              <a:rPr lang="en-US" sz="2400" dirty="0" smtClean="0">
                <a:solidFill>
                  <a:schemeClr val="tx2">
                    <a:lumMod val="10000"/>
                  </a:schemeClr>
                </a:solidFill>
                <a:latin typeface="Castellar" panose="020A0402060406010301" pitchFamily="18" charset="0"/>
              </a:rPr>
              <a:t>Advanced Control Theory Final Project</a:t>
            </a:r>
            <a:endParaRPr lang="en-US" sz="2400" dirty="0">
              <a:solidFill>
                <a:schemeClr val="tx2">
                  <a:lumMod val="10000"/>
                </a:schemeClr>
              </a:solidFill>
              <a:latin typeface="Castellar" panose="020A0402060406010301" pitchFamily="18" charset="0"/>
            </a:endParaRPr>
          </a:p>
        </p:txBody>
      </p:sp>
      <p:pic>
        <p:nvPicPr>
          <p:cNvPr id="8" name="Picture 7"/>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tretch>
            <a:fillRect/>
          </a:stretch>
        </p:blipFill>
        <p:spPr>
          <a:xfrm>
            <a:off x="38100" y="0"/>
            <a:ext cx="1447800" cy="718109"/>
          </a:xfrm>
          <a:prstGeom prst="ellipse">
            <a:avLst/>
          </a:prstGeom>
          <a:ln w="3175"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96712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550</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Candara</vt:lpstr>
      <vt:lpstr>Castellar</vt:lpstr>
      <vt:lpstr>Consolas</vt:lpstr>
      <vt:lpstr>Tech Computer 16x9</vt:lpstr>
      <vt:lpstr>Modeling and Control of a Limited Degree of Freedom Helicopter</vt:lpstr>
      <vt:lpstr>Block Diagram Representation</vt:lpstr>
      <vt:lpstr>State Space Representation</vt:lpstr>
      <vt:lpstr>Non Linear System Simulation in Simulink</vt:lpstr>
      <vt:lpstr>BIBO Stable?</vt:lpstr>
      <vt:lpstr>Linearization</vt:lpstr>
      <vt:lpstr>Linearization</vt:lpstr>
      <vt:lpstr>Observability</vt:lpstr>
      <vt:lpstr>Controllability</vt:lpstr>
      <vt:lpstr>Transfer Matrix</vt:lpstr>
      <vt:lpstr>SISO Control</vt:lpstr>
      <vt:lpstr>SISO Control</vt:lpstr>
      <vt:lpstr>MIMO Control</vt:lpstr>
      <vt:lpstr>MIMO State Controller</vt:lpstr>
      <vt:lpstr>PowerPoint Presentation</vt:lpstr>
      <vt:lpstr>Challenge Activity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2016-04-05T13:31:34Z</dcterms:created>
  <dcterms:modified xsi:type="dcterms:W3CDTF">2016-04-05T19:13:22Z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