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or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D675BF-8B17-48DE-94DE-3CF2C5B8AC03}">
  <a:tblStyle styleId="{B1D675BF-8B17-48DE-94DE-3CF2C5B8A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67e831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67e831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942b13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942b13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42b138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42b138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60ba5b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60ba5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loss evolution plots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3316"/>
            <a:ext cx="2339750" cy="175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806" y="1953316"/>
            <a:ext cx="2339750" cy="175481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 rot="1758149">
            <a:off x="2288948" y="2414747"/>
            <a:ext cx="2236115" cy="13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highlight>
                  <a:schemeClr val="accent6"/>
                </a:highlight>
              </a:rPr>
              <a:t>THIS WILL BE CHANGED</a:t>
            </a:r>
            <a:endParaRPr b="1" sz="1500">
              <a:solidFill>
                <a:srgbClr val="FF0000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highlight>
                  <a:schemeClr val="accent6"/>
                </a:highlight>
              </a:rPr>
              <a:t>Will be ETE Transformer BLEW over Epoch</a:t>
            </a:r>
            <a:endParaRPr b="1" sz="1500"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457" y="1995100"/>
            <a:ext cx="2339750" cy="175481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 rot="1758149">
            <a:off x="4390724" y="2399932"/>
            <a:ext cx="2236115" cy="1570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highlight>
                  <a:schemeClr val="accent6"/>
                </a:highlight>
              </a:rPr>
              <a:t>THIS WILL BE CHANGED</a:t>
            </a:r>
            <a:endParaRPr b="1" sz="1500">
              <a:solidFill>
                <a:srgbClr val="FF0000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highlight>
                  <a:schemeClr val="accent6"/>
                </a:highlight>
              </a:rPr>
              <a:t>Will be Multilingual Fine Tuned Transformer loss evolution</a:t>
            </a:r>
            <a:endParaRPr b="1" sz="1500"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250" y="2036884"/>
            <a:ext cx="2339750" cy="175481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 rot="1758149">
            <a:off x="6863491" y="2399941"/>
            <a:ext cx="2236115" cy="1570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highlight>
                  <a:schemeClr val="accent6"/>
                </a:highlight>
              </a:rPr>
              <a:t>THIS WILL BE CHANGED</a:t>
            </a:r>
            <a:endParaRPr b="1" sz="1500">
              <a:solidFill>
                <a:srgbClr val="FF0000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highlight>
                  <a:schemeClr val="accent6"/>
                </a:highlight>
              </a:rPr>
              <a:t>Will be Multilingual Fine Tuned Transformer BLEU over epoch</a:t>
            </a:r>
            <a:endParaRPr b="1" sz="1500"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loss and BLEU scores evolution plots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124103"/>
            <a:ext cx="2286000" cy="1714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997" y="2124107"/>
            <a:ext cx="2286000" cy="171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" y="2124070"/>
            <a:ext cx="2286006" cy="171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1" y="2124068"/>
            <a:ext cx="2286000" cy="171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6"/>
          <p:cNvGraphicFramePr/>
          <p:nvPr/>
        </p:nvGraphicFramePr>
        <p:xfrm>
          <a:off x="109675" y="1508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{B1D675BF-8B17-48DE-94DE-3CF2C5B8AC03}</a:tableStyleId>
              </a:tblPr>
              <a:tblGrid>
                <a:gridCol w="1122650"/>
                <a:gridCol w="1427250"/>
                <a:gridCol w="1482625"/>
                <a:gridCol w="1067275"/>
                <a:gridCol w="1274950"/>
                <a:gridCol w="1274950"/>
                <a:gridCol w="1274950"/>
              </a:tblGrid>
              <a:tr h="1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           Input Sentence</a:t>
                      </a:r>
                      <a:endParaRPr sz="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בְּרֵאשִׁ֖ית בָּרָ֣א אֱלֹהִ֑ים אֵ֥ת הַשָּׁמַ֖יִם וְאֵ֥ת הָאָֽרֶץ</a:t>
                      </a:r>
                      <a:endParaRPr sz="5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בראשית ברא אלהים את השמים ואת הארץ</a:t>
                      </a:r>
                      <a:endParaRPr sz="5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הָהָר הַגָּדוֹל הוּא הָהָר הֲכִי גָּבוֹהַּ</a:t>
                      </a:r>
                      <a:endParaRPr sz="5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ההר הגדול הוא ההר הכי גבוה</a:t>
                      </a:r>
                      <a:endParaRPr sz="5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הִנָּךְ יָפָה רַעְיָתִי, הִנָּךְ יָפָה עֵינַיִךְ יוֹנִים.</a:t>
                      </a:r>
                      <a:endParaRPr sz="5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הנך יפה רעיתי, הנך יפה עיניך יונים.</a:t>
                      </a:r>
                      <a:endParaRPr sz="5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ora"/>
                          <a:ea typeface="Lora"/>
                          <a:cs typeface="Lora"/>
                          <a:sym typeface="Lora"/>
                        </a:rPr>
                        <a:t>         </a:t>
                      </a:r>
                      <a:r>
                        <a:rPr lang="en" sz="700">
                          <a:latin typeface="Lora"/>
                          <a:ea typeface="Lora"/>
                          <a:cs typeface="Lora"/>
                          <a:sym typeface="Lora"/>
                        </a:rPr>
                        <a:t>Input Sentence                           </a:t>
                      </a:r>
                      <a:r>
                        <a:rPr lang="en" sz="700">
                          <a:solidFill>
                            <a:schemeClr val="lt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……</a:t>
                      </a:r>
                      <a:r>
                        <a:rPr lang="en" sz="700">
                          <a:solidFill>
                            <a:schemeClr val="lt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...</a:t>
                      </a:r>
                      <a:r>
                        <a:rPr lang="en" sz="700">
                          <a:latin typeface="Lora"/>
                          <a:ea typeface="Lora"/>
                          <a:cs typeface="Lora"/>
                          <a:sym typeface="Lora"/>
                        </a:rPr>
                        <a:t>English</a:t>
                      </a:r>
                      <a:endParaRPr sz="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ora"/>
                          <a:ea typeface="Lora"/>
                          <a:cs typeface="Lora"/>
                          <a:sym typeface="Lora"/>
                        </a:rPr>
                        <a:t>Model Name</a:t>
                      </a:r>
                      <a:endParaRPr sz="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avid"/>
                          <a:ea typeface="David"/>
                          <a:cs typeface="David"/>
                          <a:sym typeface="David"/>
                        </a:rPr>
                        <a:t>In the beginning God created the heaven and the earth.</a:t>
                      </a:r>
                      <a:endParaRPr sz="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avid"/>
                          <a:ea typeface="David"/>
                          <a:cs typeface="David"/>
                          <a:sym typeface="David"/>
                        </a:rPr>
                        <a:t>In the beginning God created the heaven and the earth.</a:t>
                      </a:r>
                      <a:endParaRPr sz="8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ora"/>
                          <a:ea typeface="Lora"/>
                          <a:cs typeface="Lora"/>
                          <a:sym typeface="Lora"/>
                        </a:rPr>
                        <a:t>The biggest mountain is the tallest mountain.</a:t>
                      </a:r>
                      <a:endParaRPr sz="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The biggest mountain is the tallest mountain.</a:t>
                      </a:r>
                      <a:endParaRPr sz="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20212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You are beautiful my wife, you are beautiful your eyes  like doves.</a:t>
                      </a:r>
                      <a:endParaRPr sz="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20212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You are beautiful my wife, you are beautiful your eyes  like doves.</a:t>
                      </a:r>
                      <a:endParaRPr sz="800">
                        <a:solidFill>
                          <a:srgbClr val="20212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9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ora"/>
                          <a:ea typeface="Lora"/>
                          <a:cs typeface="Lora"/>
                          <a:sym typeface="Lora"/>
                        </a:rPr>
                        <a:t>FTMT</a:t>
                      </a:r>
                      <a:endParaRPr sz="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הבהמות באותן העולות באותן העולות באותן העולות …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The kettle come the climbing in their climbing (repeats).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בהתחלה ברא אלהים השמים את הארץ ואת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At the beginning God created the </a:t>
                      </a: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heaven</a:t>
                      </a: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 the earth and the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הכהן הכהן הכהן הכהן הכהן הכהן הכהן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The Cohen (repeats).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הגדול ההר הוא הגבוהה ההר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The big mountain is the tallest mountain.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יפאה היין שפיכת רעיונותי את יפוך היין שפיכת יפאה היין שפיכת את יפוך הוא שלך היין שפיכת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Beutiful Wine Shedding Ideas The Wine Shedding...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יפה רעיתי יפה עיניך יונים</a:t>
                      </a:r>
                      <a:endParaRPr sz="600">
                        <a:solidFill>
                          <a:srgbClr val="20212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20212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20212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My beautiful wife beautiful  your eyes like pigeons.</a:t>
                      </a:r>
                      <a:endParaRPr sz="600">
                        <a:solidFill>
                          <a:srgbClr val="20212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0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ora"/>
                          <a:ea typeface="Lora"/>
                          <a:cs typeface="Lora"/>
                          <a:sym typeface="Lora"/>
                        </a:rPr>
                        <a:t>FTMT Nikud</a:t>
                      </a:r>
                      <a:endParaRPr sz="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הֶסְכֵּם אֶת בָּרָא הוּא אֱלֹהִים וְאֶת הַשָּׁמַיִם וְאֶת הָאָרֶץ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Agreement God created the heavens and the earth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בְּבַקָּשָׁה בָּהֶם אֱלִים הָיוּ וְהַשָּׁם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Please in them there were gods and the name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הָהָר הַגָּדוֹל הוּא הָהָר הֲרֵי גָּבוֹהּ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The biggest mountain is the </a:t>
                      </a: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mountain</a:t>
                      </a: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 mountains tall.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הַבֵּן בַּעַל הַבֵּן בַּעַל הוּא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The husband son husband is.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רַעְיָתִי אֶת יָפָה הִנָּךְ יָפָה עֵינַיִךְ יוֹנִים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My wife you are </a:t>
                      </a: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beautiful</a:t>
                      </a: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 your eyes like doves.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מְקוֹמָם חֲבֵרוֹת חֲבֵרוֹת חֲבֵרוֹת חֲבֵרוֹת חֲבֵרוֹת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Their place companies companies...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0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ora"/>
                          <a:ea typeface="Lora"/>
                          <a:cs typeface="Lora"/>
                          <a:sym typeface="Lora"/>
                        </a:rPr>
                        <a:t>ETET</a:t>
                      </a:r>
                      <a:endParaRPr sz="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No output.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לחלקים אותה ויחלק מהעור הארץ ואת הארץ ואת הארץ ואת הארץ ואת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Lora"/>
                          <a:ea typeface="Lora"/>
                          <a:cs typeface="Lora"/>
                          <a:sym typeface="Lora"/>
                        </a:rPr>
                        <a:t>To parts he'll divide it from the skin of the land and the land and the land...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No output.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No output.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No output.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No output.</a:t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</a:tr>
              <a:tr h="30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ora"/>
                          <a:ea typeface="Lora"/>
                          <a:cs typeface="Lora"/>
                          <a:sym typeface="Lora"/>
                        </a:rPr>
                        <a:t>ETET Nikud</a:t>
                      </a:r>
                      <a:endParaRPr sz="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הַחַטָּאת אֶת פַּר אֶת וְיִשְׁחַט מִשְׁפַּחְתּוֹ וְעַל עַצְמוֹ עַל וִיכַפֵּר הָאָרֶץ אֶת יַגִּישׁ</a:t>
                      </a:r>
                      <a:endParaRPr sz="6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You have sinned for 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kettle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 and butcher its family and on himself  will forgive the land </a:t>
                      </a: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will be given.</a:t>
                      </a:r>
                      <a:endParaRPr sz="6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No output.</a:t>
                      </a:r>
                      <a:endParaRPr sz="6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No output.</a:t>
                      </a:r>
                      <a:endParaRPr sz="6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No output.</a:t>
                      </a:r>
                      <a:endParaRPr sz="6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No output.</a:t>
                      </a:r>
                      <a:endParaRPr sz="6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No output.</a:t>
                      </a:r>
                      <a:endParaRPr sz="6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cxnSp>
        <p:nvCxnSpPr>
          <p:cNvPr id="80" name="Google Shape;80;p16"/>
          <p:cNvCxnSpPr/>
          <p:nvPr/>
        </p:nvCxnSpPr>
        <p:spPr>
          <a:xfrm>
            <a:off x="109675" y="744625"/>
            <a:ext cx="1127400" cy="518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הִנָּךְ יָפָה רַעְיָתִי, הִנָּךְ יָפָה עֵינַיִךְ יוֹנִים.</a:t>
            </a:r>
            <a:endParaRPr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בְּרֵאשִׁ֖ית בָּרָ֣א אֱלֹהִ֑ים אֵ֥ת הַשָּׁמַ֖יִם וְאֵ֥ת הָאָֽרֶץ.         </a:t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בהתחלה ברא אלוהים את השמיים ואת הארץ.</a:t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4638725" y="2354250"/>
            <a:ext cx="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