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Lato"/>
      <p:regular r:id="rId44"/>
      <p:bold r:id="rId45"/>
      <p:italic r:id="rId46"/>
      <p:boldItalic r:id="rId47"/>
    </p:embeddedFont>
    <p:embeddedFont>
      <p:font typeface="Old Standard TT"/>
      <p:regular r:id="rId48"/>
      <p:bold r:id="rId49"/>
      <p: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9AAC30-5B1D-497A-B9DD-A375D74B7677}">
  <a:tblStyle styleId="{199AAC30-5B1D-497A-B9DD-A375D74B76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ato-regular.fntdata"/><Relationship Id="rId43" Type="http://schemas.openxmlformats.org/officeDocument/2006/relationships/slide" Target="slides/slide37.xml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ldStandardTT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97198b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97198b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97198b4e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97198b4e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97198b4e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397198b4e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97198b4e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97198b4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97198b4e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97198b4e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97198b4e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97198b4e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397198b4e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397198b4e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97198b4e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97198b4e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97198b4e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97198b4e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97198b4e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397198b4e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97198b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97198b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97198b4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397198b4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f547e00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2f547e00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2f547e00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2f547e00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58fec6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58fec6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97198b4e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97198b4e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397198b4e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397198b4e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397198b4e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397198b4e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397198b4e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397198b4e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97198b4e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97198b4e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2f547e00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2f547e00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58fec6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58fec6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397198b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397198b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397198b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397198b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397198b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397198b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4dd6840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4dd684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397198b4e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397198b4e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397198b4e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397198b4e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e58fec66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e58fec66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4b72fda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4b72fd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97198b4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97198b4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58fec66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58fec66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58fec66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58fec66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97198b4e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97198b4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97198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97198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97198b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97198b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youtube.com/watch?v=uOovvupzTxc" TargetMode="External"/><Relationship Id="rId4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eCF2c_g_dJg5SsiDGWkk3iUoAOs4ySo-/view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32400" y="162375"/>
            <a:ext cx="3374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TRASH-IT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57700" y="2367125"/>
            <a:ext cx="2703300" cy="11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Senior Design II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and </a:t>
            </a:r>
            <a:r>
              <a:rPr lang="en"/>
              <a:t>m</a:t>
            </a:r>
            <a:r>
              <a:rPr lang="en"/>
              <a:t>otion </a:t>
            </a:r>
            <a:r>
              <a:rPr lang="en"/>
              <a:t>s</a:t>
            </a:r>
            <a:r>
              <a:rPr lang="en"/>
              <a:t>ensor </a:t>
            </a:r>
            <a:r>
              <a:rPr lang="en"/>
              <a:t>h</a:t>
            </a:r>
            <a:r>
              <a:rPr lang="en"/>
              <a:t>older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28092" l="10495" r="13941" t="35672"/>
          <a:stretch/>
        </p:blipFill>
        <p:spPr>
          <a:xfrm>
            <a:off x="3688306" y="1457700"/>
            <a:ext cx="5143999" cy="273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92925" y="1285875"/>
            <a:ext cx="31074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Right side of case to house LCD screen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Left side of case contains motion sensing device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Attaches to top of Arduino/Pi casing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Back designed to fit around the trash bin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81000" y="1893300"/>
            <a:ext cx="8960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Approach: Overview</a:t>
            </a:r>
            <a:endParaRPr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Artz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 Overview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488" y="1623700"/>
            <a:ext cx="37242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81000" y="1893300"/>
            <a:ext cx="8960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Approach: Embedded System</a:t>
            </a:r>
            <a:endParaRPr/>
          </a:p>
        </p:txBody>
      </p:sp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 Church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125" y="1617675"/>
            <a:ext cx="4448175" cy="26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84750" y="1225125"/>
            <a:ext cx="33819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1.Microprocessor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 device with memory processor IO.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2.Servo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 Servo is a small device that incorporates DC motor, and an integrated circuit to rotate an output shaft.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Distance sensor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 device capable of measuring the distance between itself and another object (measures the height of the trash bin).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4.Motion sensor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 device capable of measuring an object’s movement within range.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5.Weight sensor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Devices that measure the effect of earth’s gravity on an object.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LCD –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device to display data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Pinout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475" y="1058225"/>
            <a:ext cx="4913665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11700" y="144846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1.Raspberry Pi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Raspberry Pi 3B+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Arduino Uno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LCD -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20x4 character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LCD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Distance sensor –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Sensor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5.Motion sensor –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6.Weight sensor – Load cell sensors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Servo - </a:t>
            </a:r>
            <a:r>
              <a:rPr lang="en" sz="12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D-20MG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ctrTitle"/>
          </p:nvPr>
        </p:nvSpPr>
        <p:spPr>
          <a:xfrm>
            <a:off x="81000" y="1893300"/>
            <a:ext cx="8960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Approach: Embedded System Software </a:t>
            </a:r>
            <a:endParaRPr/>
          </a:p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 Church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Uno Code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384750" y="1225125"/>
            <a:ext cx="33819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motion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Blocker that waits for the motion sensor to detect motion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Lid: Statement to use the servo to open the lid for at least 4 seconds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Lid: Statement to use the servo to close the lid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Gather sensor data: statement to gather the data from both the height and weight sensors and convert them to percents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sensor data over serial: Formats the sensor data into a string and sends it via the serial port to the raspberry pi.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050" y="1210625"/>
            <a:ext cx="5072550" cy="266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Code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384750" y="1225125"/>
            <a:ext cx="33819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for data: Blocker that wait for data from the Arduino Uno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Send data to firebase: Updates data fields, organizes the data into a json and sends it to the firebase database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Update LCD: Update the LCD with the most recent data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Send notification: send notification if the trash is above the user specified levels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050" y="1210625"/>
            <a:ext cx="5072550" cy="266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81000" y="1893300"/>
            <a:ext cx="8960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Approach: Companion App</a:t>
            </a:r>
            <a:endParaRPr/>
          </a:p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Artz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12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23075" y="1141225"/>
            <a:ext cx="320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Zion Armstrong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Daniel Artz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Trent Church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Magloire Redah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Dieudonne Muhirwa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675" y="906875"/>
            <a:ext cx="5040635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Companion App Design Approach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71600"/>
            <a:ext cx="26115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Times New Roman"/>
                <a:ea typeface="Times New Roman"/>
                <a:cs typeface="Times New Roman"/>
                <a:sym typeface="Times New Roman"/>
              </a:rPr>
              <a:t>Software functional block definitions</a:t>
            </a:r>
            <a:endParaRPr b="1"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1.) </a:t>
            </a: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Firebase Realtime Database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1.1)JSON Snapshot of Database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2.)</a:t>
            </a: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Write to file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3.)Reversed trash list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  3.1)Trash History Adapter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4.)Delete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  4.1)Parent key Sent to Firebase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5.)Trash History Listview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6.)Trash Name List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 6.1)Trash bin adapter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025" y="1210800"/>
            <a:ext cx="3462800" cy="33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2765700" y="1528700"/>
            <a:ext cx="26115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7.)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Trash Name Listview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8.)Read file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 8.1)Check Connection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9.)Pair Trash Bin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729450" y="1300450"/>
            <a:ext cx="54414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Companion App  GUI ( Android)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729450" y="1669025"/>
            <a:ext cx="478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history of trash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 to clear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next day trash bin will be full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height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weight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updates live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600" y="802250"/>
            <a:ext cx="2033225" cy="40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>
            <p:ph type="title"/>
          </p:nvPr>
        </p:nvSpPr>
        <p:spPr>
          <a:xfrm>
            <a:off x="363500" y="186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Bin History Screen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714650" y="1831650"/>
            <a:ext cx="485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paired trash bins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 to pair new trash bins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Trash bin icon turns orange if height or weight capacity is &gt;= 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updates live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 rotWithShape="1">
          <a:blip r:embed="rId3">
            <a:alphaModFix/>
          </a:blip>
          <a:srcRect b="5374" l="37674" r="38266" t="4899"/>
          <a:stretch/>
        </p:blipFill>
        <p:spPr>
          <a:xfrm>
            <a:off x="6002000" y="799200"/>
            <a:ext cx="2023877" cy="408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>
            <p:ph type="title"/>
          </p:nvPr>
        </p:nvSpPr>
        <p:spPr>
          <a:xfrm>
            <a:off x="363500" y="186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Main Screen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 day prediction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778825" y="1292850"/>
            <a:ext cx="85206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trash_day_pred = predicted day the trash bin will be emptied again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height_cap_icon = Current height / height capacity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home_icon = click to go to home screen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last_emptied = date of the last time the trash bin was emptied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weight_cap_icon = current weight / weight capacity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 b="42539" l="45860" r="45381" t="41879"/>
          <a:stretch/>
        </p:blipFill>
        <p:spPr>
          <a:xfrm>
            <a:off x="751150" y="3294250"/>
            <a:ext cx="1281101" cy="123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 rotWithShape="1">
          <a:blip r:embed="rId4">
            <a:alphaModFix/>
          </a:blip>
          <a:srcRect b="42542" l="45380" r="45861" t="41877"/>
          <a:stretch/>
        </p:blipFill>
        <p:spPr>
          <a:xfrm>
            <a:off x="2250250" y="3312925"/>
            <a:ext cx="1242326" cy="119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 rotWithShape="1">
          <a:blip r:embed="rId5">
            <a:alphaModFix/>
          </a:blip>
          <a:srcRect b="42246" l="45381" r="45542" t="41585"/>
          <a:stretch/>
        </p:blipFill>
        <p:spPr>
          <a:xfrm>
            <a:off x="3705475" y="3294251"/>
            <a:ext cx="1281101" cy="123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 rotWithShape="1">
          <a:blip r:embed="rId6">
            <a:alphaModFix/>
          </a:blip>
          <a:srcRect b="42246" l="45382" r="45381" t="42466"/>
          <a:stretch/>
        </p:blipFill>
        <p:spPr>
          <a:xfrm>
            <a:off x="5207600" y="3312925"/>
            <a:ext cx="1335245" cy="119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 rotWithShape="1">
          <a:blip r:embed="rId7">
            <a:alphaModFix/>
          </a:blip>
          <a:srcRect b="41657" l="45223" r="44904" t="41292"/>
          <a:stretch/>
        </p:blipFill>
        <p:spPr>
          <a:xfrm>
            <a:off x="6741200" y="3312925"/>
            <a:ext cx="1281101" cy="119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ctrTitle"/>
          </p:nvPr>
        </p:nvSpPr>
        <p:spPr>
          <a:xfrm>
            <a:off x="81000" y="1893300"/>
            <a:ext cx="8960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Demonstration: Embedded system</a:t>
            </a:r>
            <a:endParaRPr/>
          </a:p>
        </p:txBody>
      </p:sp>
      <p:sp>
        <p:nvSpPr>
          <p:cNvPr id="217" name="Google Shape;217;p36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 Church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 title="1222422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ctrTitle"/>
          </p:nvPr>
        </p:nvSpPr>
        <p:spPr>
          <a:xfrm>
            <a:off x="81000" y="1893300"/>
            <a:ext cx="8960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Demonstration: Companion App</a:t>
            </a:r>
            <a:endParaRPr/>
          </a:p>
        </p:txBody>
      </p:sp>
      <p:sp>
        <p:nvSpPr>
          <p:cNvPr id="228" name="Google Shape;228;p3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Artz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9" title="appDemonst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987" y="0"/>
            <a:ext cx="68580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ctrTitle"/>
          </p:nvPr>
        </p:nvSpPr>
        <p:spPr>
          <a:xfrm>
            <a:off x="81000" y="1893300"/>
            <a:ext cx="8960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239" name="Google Shape;239;p4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Magloire Redah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ANALYSIS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224125" y="13490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Companion app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Tested on multiple phones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Tested with multiple entries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by Analysis GIT was used for version control (stored repo on Bitbucket)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Tested with and without an internet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Embedded software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Tested the upload of multiple data points to the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Tested multiple waste height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Tested the setup of </a:t>
            </a:r>
            <a:r>
              <a:rPr lang="en"/>
              <a:t>trash bin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Embedded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Companion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&amp;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ctrTitle"/>
          </p:nvPr>
        </p:nvSpPr>
        <p:spPr>
          <a:xfrm>
            <a:off x="81000" y="1893300"/>
            <a:ext cx="8960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</a:t>
            </a:r>
            <a:endParaRPr/>
          </a:p>
        </p:txBody>
      </p:sp>
      <p:sp>
        <p:nvSpPr>
          <p:cNvPr id="251" name="Google Shape;251;p4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Magloire Redah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 flipH="1">
            <a:off x="-111100" y="1886200"/>
            <a:ext cx="21981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Passed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(9)</a:t>
            </a:r>
            <a:endParaRPr/>
          </a:p>
        </p:txBody>
      </p:sp>
      <p:graphicFrame>
        <p:nvGraphicFramePr>
          <p:cNvPr id="257" name="Google Shape;257;p43"/>
          <p:cNvGraphicFramePr/>
          <p:nvPr/>
        </p:nvGraphicFramePr>
        <p:xfrm>
          <a:off x="2087000" y="370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{199AAC30-5B1D-497A-B9DD-A375D74B7677}</a:tableStyleId>
              </a:tblPr>
              <a:tblGrid>
                <a:gridCol w="1318150"/>
                <a:gridCol w="5657450"/>
              </a:tblGrid>
              <a:tr h="42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trash bin held 11.25 liters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trash bin is equipped with a motion sensing device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Tested at 5cm, 15cm, 25cm, and 35cm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sensor successfully measured the correct height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user </a:t>
                      </a:r>
                      <a:r>
                        <a:rPr lang="en"/>
                        <a:t>was notified when the sensor reached the capacity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App w</a:t>
                      </a:r>
                      <a:r>
                        <a:rPr lang="en"/>
                        <a:t>orked on a device using Android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was able to add Maximum weight limit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 was able to add Maximum height limit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user was notified when the sensor reached the capacity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0" y="1347900"/>
            <a:ext cx="20715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(4)</a:t>
            </a:r>
            <a:endParaRPr/>
          </a:p>
        </p:txBody>
      </p:sp>
      <p:graphicFrame>
        <p:nvGraphicFramePr>
          <p:cNvPr id="263" name="Google Shape;263;p44"/>
          <p:cNvGraphicFramePr/>
          <p:nvPr/>
        </p:nvGraphicFramePr>
        <p:xfrm>
          <a:off x="2035350" y="525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{199AAC30-5B1D-497A-B9DD-A375D74B7677}</a:tableStyleId>
              </a:tblPr>
              <a:tblGrid>
                <a:gridCol w="1372300"/>
                <a:gridCol w="5562275"/>
              </a:tblGrid>
              <a:tr h="62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Summary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While the servo motor was not attached to the lid of the trash bin, it still rotated (COVID-19 impact)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While the servo was not attached, </a:t>
                      </a:r>
                      <a:r>
                        <a:rPr lang="en"/>
                        <a:t>it still activated for 4 seconds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(COVID-19 impact)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lack of weight sensor prevented the measurement of the correct weight(COVID-19 impact)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lack of weight measurements prevented the user to be notified due the weight capacity being reached (COVID-19 impact)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Companion app: 4 out of 4 passed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Embedded system: 3 out of 3 passed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Requirements: 9 out of 13 passed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Constraints: 11 out of 11 passed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Standards:  6 out of 6 passed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TESTS: 33 out of 37 passed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ctrTitle"/>
          </p:nvPr>
        </p:nvSpPr>
        <p:spPr>
          <a:xfrm>
            <a:off x="81000" y="1893300"/>
            <a:ext cx="8960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5" name="Google Shape;275;p46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Magloire Redah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were never received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remotely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Communicating remotely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 due to the lack of parts and testing </a:t>
            </a:r>
            <a:r>
              <a:rPr lang="en"/>
              <a:t>equipment</a:t>
            </a:r>
            <a:r>
              <a:rPr lang="en"/>
              <a:t> some of the design objectives and requirements were not met but we were still able to: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companion app that displays pertinent </a:t>
            </a:r>
            <a:r>
              <a:rPr lang="en"/>
              <a:t>information.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the necessary software to interact with hardware and display appropriate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onnect the device to the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uild and connect all available h</a:t>
            </a:r>
            <a:r>
              <a:rPr lang="en"/>
              <a:t>ardware components in an efficient way.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608000" y="2079275"/>
            <a:ext cx="16311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Q &amp; A 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Dieudonne Muhirwa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designed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2250" y="1382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Casing for electronic to attach to the trash bin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Companion App (Android)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Firebase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Trash bin embedded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built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Casing for electronic to attach to the trash bin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Companion App (Android)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Firebase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Trash bin embedded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Was not able to add weight sensors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Did not have strong enough servo to lift 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Did not attach system to trash bin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Approach: Fabrication 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Zion Armstrong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Solidwork assembly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18794" l="26339" r="29451" t="28546"/>
          <a:stretch/>
        </p:blipFill>
        <p:spPr>
          <a:xfrm>
            <a:off x="4898673" y="1058225"/>
            <a:ext cx="2861349" cy="37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707225" y="1318025"/>
            <a:ext cx="37719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79200" y="1185875"/>
            <a:ext cx="43488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Holds the electrical components of the smart trash bin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Easily accessible on the side of trash bin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 holder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71600"/>
            <a:ext cx="4092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f</a:t>
            </a:r>
            <a:r>
              <a:rPr lang="en"/>
              <a:t>asten to the rounded side of trash bin via two screw holes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Covers Raspberry Pi and Arduino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support for LCD/motion sensor holder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21964" l="18652" r="14990" t="32794"/>
          <a:stretch/>
        </p:blipFill>
        <p:spPr>
          <a:xfrm>
            <a:off x="4911513" y="1808900"/>
            <a:ext cx="3028575" cy="22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