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1" r:id="rId4"/>
    <p:sldId id="267" r:id="rId5"/>
    <p:sldId id="269" r:id="rId6"/>
    <p:sldId id="270" r:id="rId7"/>
    <p:sldId id="268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684FF"/>
    <a:srgbClr val="FF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65782"/>
  </p:normalViewPr>
  <p:slideViewPr>
    <p:cSldViewPr snapToGrid="0">
      <p:cViewPr varScale="1">
        <p:scale>
          <a:sx n="82" d="100"/>
          <a:sy n="82" d="100"/>
        </p:scale>
        <p:origin x="10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70B9-F0F0-444C-8F79-91952E7D54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4DD6-F74A-5D41-9858-124FE73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3EAC-6AAD-1D1D-5163-68E81DB9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3FFA6-F600-BAAB-A455-8A4DF8F4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3B7B-A9AD-47FA-E793-D21F6AC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9E4D-94FD-CD40-DDB0-B510C9F4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A3CB-F5F2-25E7-B2A1-DB5F08E0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705-733D-ABE4-3EEA-9D3BFD6A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77FF-4DD5-CF94-25A8-95576E0FE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8AAD-3993-4A05-6BC6-63BEC88E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9340-4E8E-191B-1B03-70F00D7C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C624-76F3-59ED-ED75-AFE4500C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A4C6D-597B-935E-E39E-0E661EBB4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AEAD4-72F5-7BE1-0790-ECBB5AEC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F596-FBD8-2270-932B-63E317B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429C-D173-63FD-1409-A18C4C53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DEA9-31DE-6AF8-B8B2-2FB713AF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A824-7971-3CCB-7247-0AA88496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378B-26CA-8DC9-4DE8-6984FB5D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06205-F915-3DDE-6B90-4DA70B4A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659E-AFC7-9C7C-C809-B003A476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049D-C94C-51B2-89D2-B1F11802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C12B-02B3-A8D4-B7E1-E5F7D6A0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57D-4251-EF69-F6E3-4F8A9704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52EB-37CD-191B-A6BF-5CF15CA6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4FA6-C6F4-3BA5-9ABB-6E4C40E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D72-4437-401F-385F-B710BAAA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3558-FDAC-AAEA-0810-7639372A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4360-CBF0-95EF-88F5-A246F86D5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45E2-1185-CCD0-3B6F-8192B8F8F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E9AE4-5A25-6F48-2D9E-3B1B116F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7D78D-D97D-ADA2-0CF3-516E3B28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51955-97B3-D04B-2D3C-669FF4D7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E209-EBCA-4E2F-D9E1-F93781BE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5578-54C7-BB35-6A88-8ED1121C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0D25-397B-CDB9-43AA-DCBB17B1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BA551-B5ED-6F7A-F216-75C89C08C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7B3F5-BBD4-DE2F-C014-6BBCAD918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0520A-179A-3EB0-C311-57A86E36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0C6E-35E9-25FA-204C-5902AD73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D046F-B5FC-814A-4540-E3DBB860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FFB-C0C7-15EB-BFDB-8777E79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526C3-EFB7-7B27-598A-C699CCE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67E71-F220-4609-65B8-18DA5E29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BE63-B0EA-7E02-2DB0-D5ABA882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AE81F-22D6-4C32-DC8C-70ACC7D2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93C2B-3912-6717-3F97-E99210E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2BE91-0132-5C32-96B1-DD316E45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96A-89C1-21B8-D279-C402C540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75B5-BF6F-F993-EA55-97E0D232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79A3-3C3D-9E33-E87C-1F1363B3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8C57-5EBB-3143-627A-087E753F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6804-94DE-3146-F41F-903B0733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2CA4-9583-85B9-F109-AF63446F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8CC7-ECB3-8202-BFE9-2AB1C4F5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9B2E4-52E0-B2A7-FFB1-C7DD00DDA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62A8-33FE-F33C-650F-6A7224A9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C4AC-2778-1730-1B5D-9CB1082F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ECF1-CCDD-351C-66A8-20FAD2CB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7315-9A7A-8432-B717-08D642D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44E93-3BB5-2D78-5AF7-869F9F4E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6360-897E-1DFB-C9B5-BB8A5D4C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AACD-DEB0-CB6B-B9C7-E58C0EAA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818F-93E2-AF49-BE7C-1303E1C61400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4A42-B9F4-684F-09AC-1911CE129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E726-98C5-3308-F0CF-2DD1F76F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fer_learning#cite_note-1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fer_learning#cite_note-2" TargetMode="External"/><Relationship Id="rId5" Type="http://schemas.openxmlformats.org/officeDocument/2006/relationships/hyperlink" Target="https://en.wikipedia.org/wiki/Transfer_of_learning" TargetMode="External"/><Relationship Id="rId4" Type="http://schemas.openxmlformats.org/officeDocument/2006/relationships/hyperlink" Target="https://en.wikipedia.org/wiki/Computer_vision#Recogni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99811-197A-8CD2-B6BD-E2DFC419D9C8}"/>
              </a:ext>
            </a:extLst>
          </p:cNvPr>
          <p:cNvSpPr/>
          <p:nvPr/>
        </p:nvSpPr>
        <p:spPr>
          <a:xfrm>
            <a:off x="4015946" y="3428988"/>
            <a:ext cx="8176054" cy="3428992"/>
          </a:xfrm>
          <a:prstGeom prst="rect">
            <a:avLst/>
          </a:prstGeom>
          <a:solidFill>
            <a:srgbClr val="F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indoor, colorful&#10;&#10;Description automatically generated">
            <a:extLst>
              <a:ext uri="{FF2B5EF4-FFF2-40B4-BE49-F238E27FC236}">
                <a16:creationId xmlns:a16="http://schemas.microsoft.com/office/drawing/2014/main" id="{8B712085-8508-3D76-F499-38E36ABDA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r="2" b="2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8C297-9D8B-249E-2B4C-60534C00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4572000"/>
            <a:ext cx="5395975" cy="1080809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Arial Rounded MT Bold" panose="020F0704030504030204" pitchFamily="34" charset="77"/>
              </a:rPr>
              <a:t>Fine tuning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1B7FA-D466-F6A2-1506-3055D87A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Rounded MT Bold" panose="020F0704030504030204" pitchFamily="34" charset="77"/>
              </a:rPr>
              <a:t>For Sentiment Classification</a:t>
            </a:r>
          </a:p>
        </p:txBody>
      </p:sp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B174E24F-3BA7-8146-C8AE-5C9EDF25A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69" r="-1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847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B85-D04F-4EE5-8BAF-0F9816B9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B4AB-ADF5-A47E-1380-B2992815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 Wikipedia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Transfer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research problem in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Machine learning"/>
              </a:rPr>
              <a:t>machine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(ML) that focuses on applying knowledge gained while solving one task to a related task.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example, knowledge gained while learning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omputer vision"/>
              </a:rPr>
              <a:t>recognize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cars could be applied when trying to recognize trucks. This topic is related to the psychological literature on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Transfer of learning"/>
              </a:rPr>
              <a:t>transfer of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although practical ties between the two fields are limited. Reusing/transferring information from previously learned tasks to new tasks has the potential to significantly improve learning efficiency.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[2]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5800-AF6C-3E2B-9F3C-BB7A2DD6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928D-DF8F-B165-1FF9-B25EC18F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E584C-E12F-7F78-FB82-7500F5558AD6}"/>
              </a:ext>
            </a:extLst>
          </p:cNvPr>
          <p:cNvSpPr/>
          <p:nvPr/>
        </p:nvSpPr>
        <p:spPr>
          <a:xfrm>
            <a:off x="0" y="0"/>
            <a:ext cx="12224178" cy="6857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uppet sitting at a desk&#10;&#10;Description automatically generated with low confidence">
            <a:extLst>
              <a:ext uri="{FF2B5EF4-FFF2-40B4-BE49-F238E27FC236}">
                <a16:creationId xmlns:a16="http://schemas.microsoft.com/office/drawing/2014/main" id="{801D97F1-CA8C-9C85-432E-3D1EB78B2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9469" y="-16007"/>
            <a:ext cx="6890013" cy="6890013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4CC0B-5220-C936-C463-8A950F2F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latin typeface="Arial Rounded MT Bold" panose="020F0704030504030204" pitchFamily="34" charset="77"/>
              </a:rPr>
              <a:t>Why are you here?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245CDE1A-C91D-4851-142B-A1A0EA456238}"/>
              </a:ext>
            </a:extLst>
          </p:cNvPr>
          <p:cNvSpPr/>
          <p:nvPr/>
        </p:nvSpPr>
        <p:spPr>
          <a:xfrm rot="744093">
            <a:off x="8099371" y="1297"/>
            <a:ext cx="3891928" cy="2591571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Me?</a:t>
            </a:r>
          </a:p>
        </p:txBody>
      </p:sp>
    </p:spTree>
    <p:extLst>
      <p:ext uri="{BB962C8B-B14F-4D97-AF65-F5344CB8AC3E}">
        <p14:creationId xmlns:p14="http://schemas.microsoft.com/office/powerpoint/2010/main" val="1061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E584C-E12F-7F78-FB82-7500F5558AD6}"/>
              </a:ext>
            </a:extLst>
          </p:cNvPr>
          <p:cNvSpPr/>
          <p:nvPr/>
        </p:nvSpPr>
        <p:spPr>
          <a:xfrm>
            <a:off x="0" y="0"/>
            <a:ext cx="12224178" cy="6857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uppet sitting at a desk&#10;&#10;Description automatically generated with low confidence">
            <a:extLst>
              <a:ext uri="{FF2B5EF4-FFF2-40B4-BE49-F238E27FC236}">
                <a16:creationId xmlns:a16="http://schemas.microsoft.com/office/drawing/2014/main" id="{801D97F1-CA8C-9C85-432E-3D1EB78B2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9469" y="-16007"/>
            <a:ext cx="6890013" cy="6890013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4CC0B-5220-C936-C463-8A950F2F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latin typeface="Arial Rounded MT Bold" panose="020F0704030504030204" pitchFamily="34" charset="77"/>
              </a:rPr>
              <a:t>Why are you here?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245CDE1A-C91D-4851-142B-A1A0EA456238}"/>
              </a:ext>
            </a:extLst>
          </p:cNvPr>
          <p:cNvSpPr/>
          <p:nvPr/>
        </p:nvSpPr>
        <p:spPr>
          <a:xfrm rot="744093">
            <a:off x="8099371" y="1297"/>
            <a:ext cx="3891928" cy="2591571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Me?</a:t>
            </a:r>
          </a:p>
        </p:txBody>
      </p:sp>
    </p:spTree>
    <p:extLst>
      <p:ext uri="{BB962C8B-B14F-4D97-AF65-F5344CB8AC3E}">
        <p14:creationId xmlns:p14="http://schemas.microsoft.com/office/powerpoint/2010/main" val="744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EF3D1F-59B8-D061-B1F9-8C3B1CEDA1E7}"/>
              </a:ext>
            </a:extLst>
          </p:cNvPr>
          <p:cNvSpPr/>
          <p:nvPr/>
        </p:nvSpPr>
        <p:spPr>
          <a:xfrm>
            <a:off x="0" y="0"/>
            <a:ext cx="5333998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4" descr="A puppet sitting at a desk&#10;&#10;Description automatically generated with low confidence">
            <a:extLst>
              <a:ext uri="{FF2B5EF4-FFF2-40B4-BE49-F238E27FC236}">
                <a16:creationId xmlns:a16="http://schemas.microsoft.com/office/drawing/2014/main" id="{36B38AF0-7E87-5902-4FF7-5B457D73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8" y="0"/>
            <a:ext cx="6858001" cy="6858001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1B59217F-83C9-D15C-FBF7-08E187140109}"/>
              </a:ext>
            </a:extLst>
          </p:cNvPr>
          <p:cNvSpPr/>
          <p:nvPr/>
        </p:nvSpPr>
        <p:spPr>
          <a:xfrm rot="20539302" flipH="1">
            <a:off x="5039144" y="449225"/>
            <a:ext cx="3075856" cy="2547132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I’m a manager and sentiment analysis is on my roadmap for Q3.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31972-97A3-063D-2FE1-DCD3416EC834}"/>
              </a:ext>
            </a:extLst>
          </p:cNvPr>
          <p:cNvSpPr txBox="1"/>
          <p:nvPr/>
        </p:nvSpPr>
        <p:spPr>
          <a:xfrm>
            <a:off x="309508" y="3132245"/>
            <a:ext cx="46039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[ Sentiment Analysis Case studies ] 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768C9-4DE6-10B9-5DEE-58B7F22785AC}"/>
              </a:ext>
            </a:extLst>
          </p:cNvPr>
          <p:cNvSpPr txBox="1"/>
          <p:nvPr/>
        </p:nvSpPr>
        <p:spPr>
          <a:xfrm>
            <a:off x="62033" y="568618"/>
            <a:ext cx="485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 2: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Our case study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03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uppet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29E0D5D8-A48A-F4AC-EBBD-AF091068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890012" cy="6890012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8E9D7D5D-3A78-6F25-F53F-46CEB00364C3}"/>
              </a:ext>
            </a:extLst>
          </p:cNvPr>
          <p:cNvSpPr/>
          <p:nvPr/>
        </p:nvSpPr>
        <p:spPr>
          <a:xfrm rot="662834">
            <a:off x="2864667" y="63642"/>
            <a:ext cx="3013191" cy="1667765"/>
          </a:xfrm>
          <a:custGeom>
            <a:avLst/>
            <a:gdLst>
              <a:gd name="connsiteX0" fmla="*/ 878857 w 3013191"/>
              <a:gd name="connsiteY0" fmla="*/ 1876236 h 1667765"/>
              <a:gd name="connsiteX1" fmla="*/ 766208 w 3013191"/>
              <a:gd name="connsiteY1" fmla="*/ 1560125 h 1667765"/>
              <a:gd name="connsiteX2" fmla="*/ 624824 w 3013191"/>
              <a:gd name="connsiteY2" fmla="*/ 157741 h 1667765"/>
              <a:gd name="connsiteX3" fmla="*/ 1955312 w 3013191"/>
              <a:gd name="connsiteY3" fmla="*/ 37844 h 1667765"/>
              <a:gd name="connsiteX4" fmla="*/ 2737495 w 3013191"/>
              <a:gd name="connsiteY4" fmla="*/ 1314724 h 1667765"/>
              <a:gd name="connsiteX5" fmla="*/ 1311649 w 3013191"/>
              <a:gd name="connsiteY5" fmla="*/ 1660756 h 1667765"/>
              <a:gd name="connsiteX6" fmla="*/ 878857 w 3013191"/>
              <a:gd name="connsiteY6" fmla="*/ 1876236 h 166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191" h="1667765" fill="none" extrusionOk="0">
                <a:moveTo>
                  <a:pt x="878857" y="1876236"/>
                </a:moveTo>
                <a:cubicBezTo>
                  <a:pt x="840226" y="1832838"/>
                  <a:pt x="800813" y="1608104"/>
                  <a:pt x="766208" y="1560125"/>
                </a:cubicBezTo>
                <a:cubicBezTo>
                  <a:pt x="-165198" y="1275629"/>
                  <a:pt x="-200309" y="529685"/>
                  <a:pt x="624824" y="157741"/>
                </a:cubicBezTo>
                <a:cubicBezTo>
                  <a:pt x="1001867" y="2832"/>
                  <a:pt x="1558016" y="5088"/>
                  <a:pt x="1955312" y="37844"/>
                </a:cubicBezTo>
                <a:cubicBezTo>
                  <a:pt x="3006122" y="317902"/>
                  <a:pt x="3328531" y="868638"/>
                  <a:pt x="2737495" y="1314724"/>
                </a:cubicBezTo>
                <a:cubicBezTo>
                  <a:pt x="2456381" y="1631234"/>
                  <a:pt x="1887433" y="1726908"/>
                  <a:pt x="1311649" y="1660756"/>
                </a:cubicBezTo>
                <a:cubicBezTo>
                  <a:pt x="1178110" y="1734558"/>
                  <a:pt x="1023774" y="1819649"/>
                  <a:pt x="878857" y="1876236"/>
                </a:cubicBezTo>
                <a:close/>
              </a:path>
              <a:path w="3013191" h="1667765" stroke="0" extrusionOk="0">
                <a:moveTo>
                  <a:pt x="878857" y="1876236"/>
                </a:moveTo>
                <a:cubicBezTo>
                  <a:pt x="855819" y="1829649"/>
                  <a:pt x="825437" y="1705543"/>
                  <a:pt x="766208" y="1560125"/>
                </a:cubicBezTo>
                <a:cubicBezTo>
                  <a:pt x="-61280" y="1288478"/>
                  <a:pt x="-304706" y="515014"/>
                  <a:pt x="624824" y="157741"/>
                </a:cubicBezTo>
                <a:cubicBezTo>
                  <a:pt x="1002042" y="11329"/>
                  <a:pt x="1493603" y="8515"/>
                  <a:pt x="1955312" y="37844"/>
                </a:cubicBezTo>
                <a:cubicBezTo>
                  <a:pt x="2915503" y="197779"/>
                  <a:pt x="3451177" y="911795"/>
                  <a:pt x="2737495" y="1314724"/>
                </a:cubicBezTo>
                <a:cubicBezTo>
                  <a:pt x="2491642" y="1576670"/>
                  <a:pt x="1897130" y="1636990"/>
                  <a:pt x="1311649" y="1660756"/>
                </a:cubicBezTo>
                <a:cubicBezTo>
                  <a:pt x="1236975" y="1737294"/>
                  <a:pt x="924335" y="1845524"/>
                  <a:pt x="878857" y="1876236"/>
                </a:cubicBezTo>
                <a:close/>
              </a:path>
            </a:pathLst>
          </a:custGeom>
          <a:solidFill>
            <a:srgbClr val="4472C4"/>
          </a:solidFill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I want to specialize in NLP!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2A692-5175-CC81-4144-9F57A97C5A1D}"/>
              </a:ext>
            </a:extLst>
          </p:cNvPr>
          <p:cNvSpPr/>
          <p:nvPr/>
        </p:nvSpPr>
        <p:spPr>
          <a:xfrm>
            <a:off x="6890011" y="16006"/>
            <a:ext cx="53339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1EB7-ADEE-3B17-4844-E9AFC4ABDBB3}"/>
              </a:ext>
            </a:extLst>
          </p:cNvPr>
          <p:cNvSpPr txBox="1"/>
          <p:nvPr/>
        </p:nvSpPr>
        <p:spPr>
          <a:xfrm>
            <a:off x="7488663" y="3429000"/>
            <a:ext cx="4016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BC038-85C4-28D5-E575-C59632BE0BA5}"/>
              </a:ext>
            </a:extLst>
          </p:cNvPr>
          <p:cNvSpPr txBox="1"/>
          <p:nvPr/>
        </p:nvSpPr>
        <p:spPr>
          <a:xfrm>
            <a:off x="7408385" y="858616"/>
            <a:ext cx="489730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 2: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Vocab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Evaluating the Tokenizer</a:t>
            </a:r>
          </a:p>
          <a:p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12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C06E2DC6-D615-48CC-1913-D3A55908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987" y="-16007"/>
            <a:ext cx="6890013" cy="6890013"/>
          </a:xfrm>
          <a:prstGeom prst="rect">
            <a:avLst/>
          </a:prstGeom>
        </p:spPr>
      </p:pic>
      <p:sp>
        <p:nvSpPr>
          <p:cNvPr id="16" name="Oval Callout 15">
            <a:extLst>
              <a:ext uri="{FF2B5EF4-FFF2-40B4-BE49-F238E27FC236}">
                <a16:creationId xmlns:a16="http://schemas.microsoft.com/office/drawing/2014/main" id="{A4ABB862-F198-AE03-D7D0-781A43A610B8}"/>
              </a:ext>
            </a:extLst>
          </p:cNvPr>
          <p:cNvSpPr/>
          <p:nvPr/>
        </p:nvSpPr>
        <p:spPr>
          <a:xfrm rot="21159718" flipH="1">
            <a:off x="5580805" y="103375"/>
            <a:ext cx="4493036" cy="2230515"/>
          </a:xfrm>
          <a:custGeom>
            <a:avLst/>
            <a:gdLst>
              <a:gd name="connsiteX0" fmla="*/ 1310484 w 4493036"/>
              <a:gd name="connsiteY0" fmla="*/ 2509329 h 2230515"/>
              <a:gd name="connsiteX1" fmla="*/ 1142510 w 4493036"/>
              <a:gd name="connsiteY1" fmla="*/ 2086554 h 2230515"/>
              <a:gd name="connsiteX2" fmla="*/ 1107896 w 4493036"/>
              <a:gd name="connsiteY2" fmla="*/ 153860 h 2230515"/>
              <a:gd name="connsiteX3" fmla="*/ 2904899 w 4493036"/>
              <a:gd name="connsiteY3" fmla="*/ 48969 h 2230515"/>
              <a:gd name="connsiteX4" fmla="*/ 3946613 w 4493036"/>
              <a:gd name="connsiteY4" fmla="*/ 1844284 h 2230515"/>
              <a:gd name="connsiteX5" fmla="*/ 1955829 w 4493036"/>
              <a:gd name="connsiteY5" fmla="*/ 2221141 h 2230515"/>
              <a:gd name="connsiteX6" fmla="*/ 1310484 w 4493036"/>
              <a:gd name="connsiteY6" fmla="*/ 2509329 h 22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3036" h="2230515" fill="none" extrusionOk="0">
                <a:moveTo>
                  <a:pt x="1310484" y="2509329"/>
                </a:moveTo>
                <a:cubicBezTo>
                  <a:pt x="1269030" y="2461374"/>
                  <a:pt x="1216801" y="2254991"/>
                  <a:pt x="1142510" y="2086554"/>
                </a:cubicBezTo>
                <a:cubicBezTo>
                  <a:pt x="-295865" y="1703058"/>
                  <a:pt x="-239588" y="624345"/>
                  <a:pt x="1107896" y="153860"/>
                </a:cubicBezTo>
                <a:cubicBezTo>
                  <a:pt x="1537920" y="-22862"/>
                  <a:pt x="2350481" y="-3634"/>
                  <a:pt x="2904899" y="48969"/>
                </a:cubicBezTo>
                <a:cubicBezTo>
                  <a:pt x="4545451" y="417826"/>
                  <a:pt x="5012763" y="1291520"/>
                  <a:pt x="3946613" y="1844284"/>
                </a:cubicBezTo>
                <a:cubicBezTo>
                  <a:pt x="3494838" y="2192755"/>
                  <a:pt x="2773919" y="2354273"/>
                  <a:pt x="1955829" y="2221141"/>
                </a:cubicBezTo>
                <a:cubicBezTo>
                  <a:pt x="1634255" y="2302976"/>
                  <a:pt x="1461453" y="2457103"/>
                  <a:pt x="1310484" y="2509329"/>
                </a:cubicBezTo>
                <a:close/>
              </a:path>
              <a:path w="4493036" h="2230515" stroke="0" extrusionOk="0">
                <a:moveTo>
                  <a:pt x="1310484" y="2509329"/>
                </a:moveTo>
                <a:cubicBezTo>
                  <a:pt x="1274534" y="2387667"/>
                  <a:pt x="1219755" y="2299717"/>
                  <a:pt x="1142510" y="2086554"/>
                </a:cubicBezTo>
                <a:cubicBezTo>
                  <a:pt x="-258422" y="1686677"/>
                  <a:pt x="-400944" y="590006"/>
                  <a:pt x="1107896" y="153860"/>
                </a:cubicBezTo>
                <a:cubicBezTo>
                  <a:pt x="1569318" y="74969"/>
                  <a:pt x="2285274" y="54005"/>
                  <a:pt x="2904899" y="48969"/>
                </a:cubicBezTo>
                <a:cubicBezTo>
                  <a:pt x="4376680" y="241506"/>
                  <a:pt x="5083335" y="1271034"/>
                  <a:pt x="3946613" y="1844284"/>
                </a:cubicBezTo>
                <a:cubicBezTo>
                  <a:pt x="3467475" y="2129803"/>
                  <a:pt x="2746737" y="2183452"/>
                  <a:pt x="1955829" y="2221141"/>
                </a:cubicBezTo>
                <a:cubicBezTo>
                  <a:pt x="1883738" y="2290425"/>
                  <a:pt x="1479424" y="2432158"/>
                  <a:pt x="1310484" y="2509329"/>
                </a:cubicBezTo>
                <a:close/>
              </a:path>
            </a:pathLst>
          </a:custGeom>
          <a:solidFill>
            <a:srgbClr val="4472C4"/>
          </a:solidFill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I</a:t>
            </a:r>
            <a:r>
              <a:rPr lang="en-US" sz="20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 want to understand the process of fine-tuning and apply it to other use-cases, including vision tasks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6E5A1-8453-44BF-D702-520D058025C5}"/>
              </a:ext>
            </a:extLst>
          </p:cNvPr>
          <p:cNvSpPr/>
          <p:nvPr/>
        </p:nvSpPr>
        <p:spPr>
          <a:xfrm>
            <a:off x="0" y="0"/>
            <a:ext cx="53339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2F2D1-1950-8100-EAB3-BC7CF5D177E6}"/>
              </a:ext>
            </a:extLst>
          </p:cNvPr>
          <p:cNvSpPr txBox="1"/>
          <p:nvPr/>
        </p:nvSpPr>
        <p:spPr>
          <a:xfrm>
            <a:off x="557694" y="3011777"/>
            <a:ext cx="4016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7A11E-D400-FB5D-C626-5CAEF5610D7A}"/>
              </a:ext>
            </a:extLst>
          </p:cNvPr>
          <p:cNvSpPr txBox="1"/>
          <p:nvPr/>
        </p:nvSpPr>
        <p:spPr>
          <a:xfrm>
            <a:off x="766585" y="425159"/>
            <a:ext cx="4365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Parts 3 and 4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Reusing our code to train on a new objective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The Landscape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24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ppet sitting at a desk&#10;&#10;Description automatically generated with low confidence">
            <a:extLst>
              <a:ext uri="{FF2B5EF4-FFF2-40B4-BE49-F238E27FC236}">
                <a16:creationId xmlns:a16="http://schemas.microsoft.com/office/drawing/2014/main" id="{5DAC2BAD-7CEA-C7FF-3B18-5A4017E9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D0A5B3C1-92AE-FA02-66A0-35440EAA9C9E}"/>
              </a:ext>
            </a:extLst>
          </p:cNvPr>
          <p:cNvSpPr/>
          <p:nvPr/>
        </p:nvSpPr>
        <p:spPr>
          <a:xfrm>
            <a:off x="2005072" y="25935"/>
            <a:ext cx="4287239" cy="1832955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I was laid off and I want to transition from software engineering to a role in AI.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B250C-8331-7189-1EFB-0A18C5974E44}"/>
              </a:ext>
            </a:extLst>
          </p:cNvPr>
          <p:cNvSpPr/>
          <p:nvPr/>
        </p:nvSpPr>
        <p:spPr>
          <a:xfrm>
            <a:off x="6858002" y="0"/>
            <a:ext cx="5333998" cy="6858000"/>
          </a:xfrm>
          <a:prstGeom prst="rect">
            <a:avLst/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40309-4EC8-5230-4C2C-5E852684572E}"/>
              </a:ext>
            </a:extLst>
          </p:cNvPr>
          <p:cNvSpPr txBox="1"/>
          <p:nvPr/>
        </p:nvSpPr>
        <p:spPr>
          <a:xfrm>
            <a:off x="7489682" y="3554961"/>
            <a:ext cx="44595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Hugging Face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Youtube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 Series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F14-836D-C035-989D-B9BB48199F86}"/>
              </a:ext>
            </a:extLst>
          </p:cNvPr>
          <p:cNvSpPr txBox="1"/>
          <p:nvPr/>
        </p:nvSpPr>
        <p:spPr>
          <a:xfrm>
            <a:off x="7408385" y="858616"/>
            <a:ext cx="31054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 4: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Landscape</a:t>
            </a:r>
          </a:p>
          <a:p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499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9F7F3-0A60-BC53-E436-00A6547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Ultimately, we all follow tutorials hoping to </a:t>
            </a:r>
            <a:r>
              <a:rPr lang="en-US" sz="3300" b="1" kern="1200" dirty="0">
                <a:solidFill>
                  <a:srgbClr val="7030A0"/>
                </a:solidFill>
                <a:effectLst/>
                <a:latin typeface="Arial Rounded MT Bold" panose="020F0704030504030204" pitchFamily="34" charset="77"/>
              </a:rPr>
              <a:t>transfer</a:t>
            </a:r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 what we learn to use-cases we care about</a:t>
            </a:r>
            <a:br>
              <a:rPr lang="en-US" sz="33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9F7F3-0A60-BC53-E436-00A6547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Ultimately, we all follow tutorials hoping to </a:t>
            </a:r>
            <a:r>
              <a:rPr lang="en-US" sz="3300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</a:rPr>
              <a:t>transfer</a:t>
            </a:r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 what we learn to use-cases we care about</a:t>
            </a:r>
            <a:br>
              <a:rPr lang="en-US" sz="33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89E2B-9702-D3AF-0D29-8273B89DEEDB}"/>
              </a:ext>
            </a:extLst>
          </p:cNvPr>
          <p:cNvSpPr txBox="1">
            <a:spLocks/>
          </p:cNvSpPr>
          <p:nvPr/>
        </p:nvSpPr>
        <p:spPr>
          <a:xfrm>
            <a:off x="3011516" y="4376306"/>
            <a:ext cx="6168967" cy="1337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transfer</a:t>
            </a:r>
            <a:r>
              <a:rPr lang="en-US" sz="3800" b="1" dirty="0" err="1">
                <a:solidFill>
                  <a:srgbClr val="7030A0"/>
                </a:solidFill>
                <a:latin typeface="Arial Rounded MT Bold" panose="020F0704030504030204" pitchFamily="34" charset="77"/>
              </a:rPr>
              <a:t>learning</a:t>
            </a:r>
            <a:br>
              <a:rPr lang="en-US" sz="3300" dirty="0">
                <a:solidFill>
                  <a:srgbClr val="7030A0"/>
                </a:solidFill>
              </a:rPr>
            </a:br>
            <a:endParaRPr lang="en-US" sz="33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972D8-E147-562D-CC5F-9EACA6A66295}"/>
              </a:ext>
            </a:extLst>
          </p:cNvPr>
          <p:cNvSpPr txBox="1"/>
          <p:nvPr/>
        </p:nvSpPr>
        <p:spPr>
          <a:xfrm>
            <a:off x="3315031" y="2391837"/>
            <a:ext cx="196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Arial Rounded MT Bold" panose="020F0704030504030204" pitchFamily="34" charset="77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31681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06446 0.31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289</Words>
  <Application>Microsoft Macintosh PowerPoint</Application>
  <PresentationFormat>Widescreen</PresentationFormat>
  <Paragraphs>44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Fine tuning BERT</vt:lpstr>
      <vt:lpstr>Why are you here?</vt:lpstr>
      <vt:lpstr>Why are you here?</vt:lpstr>
      <vt:lpstr>PowerPoint Presentation</vt:lpstr>
      <vt:lpstr>PowerPoint Presentation</vt:lpstr>
      <vt:lpstr>PowerPoint Presentation</vt:lpstr>
      <vt:lpstr>PowerPoint Presentation</vt:lpstr>
      <vt:lpstr>Ultimately, we all follow tutorials hoping to transfer what we learn to use-cases we care about </vt:lpstr>
      <vt:lpstr>Ultimately, we all follow tutorials hoping to transfer what we learn to use-cases we care about </vt:lpstr>
      <vt:lpstr>Transfer Learning</vt:lpstr>
      <vt:lpstr>Fine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BERT</dc:title>
  <dc:creator>dana engebretson</dc:creator>
  <cp:lastModifiedBy>dana engebretson</cp:lastModifiedBy>
  <cp:revision>2</cp:revision>
  <dcterms:created xsi:type="dcterms:W3CDTF">2023-04-10T04:27:04Z</dcterms:created>
  <dcterms:modified xsi:type="dcterms:W3CDTF">2023-04-12T18:40:09Z</dcterms:modified>
</cp:coreProperties>
</file>