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73" r:id="rId2"/>
    <p:sldId id="287" r:id="rId3"/>
    <p:sldId id="297" r:id="rId4"/>
    <p:sldId id="280" r:id="rId5"/>
    <p:sldId id="276" r:id="rId6"/>
    <p:sldId id="283" r:id="rId7"/>
    <p:sldId id="284" r:id="rId8"/>
    <p:sldId id="299" r:id="rId9"/>
    <p:sldId id="285" r:id="rId10"/>
    <p:sldId id="292" r:id="rId11"/>
    <p:sldId id="293" r:id="rId12"/>
    <p:sldId id="294" r:id="rId13"/>
    <p:sldId id="295" r:id="rId14"/>
    <p:sldId id="282" r:id="rId15"/>
    <p:sldId id="286" r:id="rId16"/>
    <p:sldId id="288" r:id="rId17"/>
    <p:sldId id="279" r:id="rId18"/>
    <p:sldId id="278" r:id="rId19"/>
    <p:sldId id="281" r:id="rId20"/>
    <p:sldId id="289" r:id="rId21"/>
    <p:sldId id="298" r:id="rId22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FF0000"/>
    <a:srgbClr val="006600"/>
    <a:srgbClr val="FF33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529" autoAdjust="0"/>
    <p:restoredTop sz="86486" autoAdjust="0"/>
  </p:normalViewPr>
  <p:slideViewPr>
    <p:cSldViewPr>
      <p:cViewPr varScale="1">
        <p:scale>
          <a:sx n="72" d="100"/>
          <a:sy n="72" d="100"/>
        </p:scale>
        <p:origin x="1002" y="78"/>
      </p:cViewPr>
      <p:guideLst>
        <p:guide orient="horz" pos="2160"/>
        <p:guide pos="2880"/>
      </p:guideLst>
    </p:cSldViewPr>
  </p:slideViewPr>
  <p:outlineViewPr>
    <p:cViewPr>
      <p:scale>
        <a:sx n="22" d="100"/>
        <a:sy n="22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81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3" Type="http://schemas.openxmlformats.org/officeDocument/2006/relationships/slide" Target="slides/slide3.xml"/><Relationship Id="rId21" Type="http://schemas.openxmlformats.org/officeDocument/2006/relationships/slide" Target="slides/slide21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F17C9E4-554A-47D0-9C45-0CDC8C49A37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368428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/>
              <a:t>Click to edit Master text styles</a:t>
            </a:r>
          </a:p>
          <a:p>
            <a:pPr lvl="1"/>
            <a:r>
              <a:rPr lang="en-GB" altLang="en-US" noProof="0"/>
              <a:t>Second level</a:t>
            </a:r>
          </a:p>
          <a:p>
            <a:pPr lvl="2"/>
            <a:r>
              <a:rPr lang="en-GB" altLang="en-US" noProof="0"/>
              <a:t>Third level</a:t>
            </a:r>
          </a:p>
          <a:p>
            <a:pPr lvl="3"/>
            <a:r>
              <a:rPr lang="en-GB" altLang="en-US" noProof="0"/>
              <a:t>Fourth level</a:t>
            </a:r>
          </a:p>
          <a:p>
            <a:pPr lvl="4"/>
            <a:r>
              <a:rPr lang="en-GB" alt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251EE183-5F90-4E7A-857D-86C104FC614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285643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1EE183-5F90-4E7A-857D-86C104FC614D}" type="slidenum">
              <a:rPr lang="en-GB" altLang="en-US" smtClean="0"/>
              <a:pPr>
                <a:defRPr/>
              </a:pPr>
              <a:t>15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85340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992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8875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553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553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5718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990600"/>
            <a:ext cx="4191000" cy="556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191000" cy="556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624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8718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7595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90600"/>
            <a:ext cx="41910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1910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127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939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39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2812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4531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2346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9E9EC6"/>
            </a:gs>
            <a:gs pos="50000">
              <a:schemeClr val="hlink"/>
            </a:gs>
            <a:gs pos="100000">
              <a:srgbClr val="9E9EC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90600"/>
            <a:ext cx="85344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028" name="Line 7"/>
          <p:cNvSpPr>
            <a:spLocks noChangeShapeType="1"/>
          </p:cNvSpPr>
          <p:nvPr userDrawn="1"/>
        </p:nvSpPr>
        <p:spPr bwMode="auto">
          <a:xfrm>
            <a:off x="76200" y="152400"/>
            <a:ext cx="899160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9" name="Text Box 8"/>
          <p:cNvSpPr txBox="1">
            <a:spLocks noChangeArrowheads="1"/>
          </p:cNvSpPr>
          <p:nvPr userDrawn="1"/>
        </p:nvSpPr>
        <p:spPr bwMode="auto">
          <a:xfrm>
            <a:off x="19050" y="6545263"/>
            <a:ext cx="9525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altLang="en-US" sz="1200"/>
              <a:t>Mark Dixon</a:t>
            </a:r>
          </a:p>
        </p:txBody>
      </p:sp>
      <p:sp>
        <p:nvSpPr>
          <p:cNvPr id="1030" name="Text Box 10"/>
          <p:cNvSpPr txBox="1">
            <a:spLocks noChangeArrowheads="1"/>
          </p:cNvSpPr>
          <p:nvPr userDrawn="1"/>
        </p:nvSpPr>
        <p:spPr bwMode="auto">
          <a:xfrm>
            <a:off x="8666163" y="6580188"/>
            <a:ext cx="3698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39327EA8-99DD-4E3B-ABA7-CBDD4CBD05FE}" type="slidenum">
              <a:rPr lang="en-GB" altLang="en-US" sz="1200" smtClean="0"/>
              <a:pPr eaLnBrk="1" hangingPunct="1">
                <a:defRPr/>
              </a:pPr>
              <a:t>‹#›</a:t>
            </a:fld>
            <a:endParaRPr lang="en-GB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514600"/>
            <a:ext cx="9144000" cy="1524000"/>
          </a:xfrm>
        </p:spPr>
        <p:txBody>
          <a:bodyPr/>
          <a:lstStyle/>
          <a:p>
            <a:pPr eaLnBrk="1" hangingPunct="1"/>
            <a:r>
              <a:rPr lang="en-GB" altLang="en-US" dirty="0"/>
              <a:t>Soft050</a:t>
            </a:r>
            <a:br>
              <a:rPr lang="en-GB" altLang="en-US" dirty="0"/>
            </a:br>
            <a:r>
              <a:rPr lang="en-GB" altLang="en-US" dirty="0"/>
              <a:t>4 – Final Report </a:t>
            </a:r>
            <a:br>
              <a:rPr lang="en-GB" altLang="en-US" dirty="0"/>
            </a:br>
            <a:r>
              <a:rPr lang="en-GB" altLang="en-US" dirty="0"/>
              <a:t>and 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Ethics – the good news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Thematic application, covers:</a:t>
            </a:r>
          </a:p>
          <a:p>
            <a:pPr lvl="1"/>
            <a:r>
              <a:rPr lang="en-GB" dirty="0"/>
              <a:t>simple demo, task, and questions</a:t>
            </a:r>
          </a:p>
          <a:p>
            <a:pPr lvl="1"/>
            <a:r>
              <a:rPr lang="en-GB" dirty="0"/>
              <a:t>1 to 20 participants</a:t>
            </a:r>
          </a:p>
          <a:p>
            <a:pPr lvl="2"/>
            <a:r>
              <a:rPr lang="en-GB" dirty="0" err="1"/>
              <a:t>uni</a:t>
            </a:r>
            <a:r>
              <a:rPr lang="en-GB" dirty="0"/>
              <a:t> staff and students</a:t>
            </a:r>
          </a:p>
          <a:p>
            <a:pPr lvl="2"/>
            <a:r>
              <a:rPr lang="en-GB" dirty="0"/>
              <a:t>non-vulnerable adults (no children)</a:t>
            </a:r>
          </a:p>
          <a:p>
            <a:pPr lvl="1"/>
            <a:r>
              <a:rPr lang="en-GB" dirty="0"/>
              <a:t>no deception</a:t>
            </a:r>
          </a:p>
          <a:p>
            <a:pPr lvl="1"/>
            <a:r>
              <a:rPr lang="en-GB" dirty="0"/>
              <a:t>no risk of physical harm</a:t>
            </a:r>
          </a:p>
          <a:p>
            <a:pPr lvl="1"/>
            <a:r>
              <a:rPr lang="en-GB" dirty="0"/>
              <a:t>no risk of psychological harm</a:t>
            </a:r>
          </a:p>
          <a:p>
            <a:pPr lvl="1"/>
            <a:r>
              <a:rPr lang="en-GB" dirty="0"/>
              <a:t>no sensitive issues (sex, criminal behaviour…)</a:t>
            </a:r>
          </a:p>
        </p:txBody>
      </p:sp>
    </p:spTree>
    <p:extLst>
      <p:ext uri="{BB962C8B-B14F-4D97-AF65-F5344CB8AC3E}">
        <p14:creationId xmlns:p14="http://schemas.microsoft.com/office/powerpoint/2010/main" val="1976954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Belief vs. Knowledge</a:t>
            </a:r>
          </a:p>
          <a:p>
            <a:pPr lvl="1"/>
            <a:r>
              <a:rPr lang="en-GB" dirty="0"/>
              <a:t>Evidence</a:t>
            </a:r>
          </a:p>
          <a:p>
            <a:r>
              <a:rPr lang="en-GB" dirty="0"/>
              <a:t>Thinking it works and is good</a:t>
            </a:r>
            <a:br>
              <a:rPr lang="en-GB" dirty="0"/>
            </a:br>
            <a:r>
              <a:rPr lang="en-GB" dirty="0"/>
              <a:t>		vs.</a:t>
            </a:r>
            <a:br>
              <a:rPr lang="en-GB" dirty="0"/>
            </a:br>
            <a:r>
              <a:rPr lang="en-GB" dirty="0"/>
              <a:t>	knowing it works</a:t>
            </a:r>
          </a:p>
          <a:p>
            <a:r>
              <a:rPr lang="en-GB" dirty="0"/>
              <a:t>Destructive Testing</a:t>
            </a:r>
          </a:p>
          <a:p>
            <a:pPr lvl="1"/>
            <a:r>
              <a:rPr lang="en-GB" strike="sngStrike" dirty="0"/>
              <a:t>aim to prove it works</a:t>
            </a:r>
            <a:r>
              <a:rPr lang="en-GB" dirty="0"/>
              <a:t> (probable won't find errors)</a:t>
            </a:r>
          </a:p>
          <a:p>
            <a:pPr lvl="1"/>
            <a:r>
              <a:rPr lang="en-GB" dirty="0"/>
              <a:t>aim to find problems </a:t>
            </a:r>
            <a:r>
              <a:rPr lang="en-GB" dirty="0">
                <a:sym typeface="Wingdings"/>
              </a:rPr>
              <a:t>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364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Protocol (plan, process)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consistency is important</a:t>
            </a:r>
          </a:p>
          <a:p>
            <a:r>
              <a:rPr lang="en-GB" dirty="0"/>
              <a:t>list of steps to follow for each participant:</a:t>
            </a:r>
          </a:p>
          <a:p>
            <a:pPr lvl="1"/>
            <a:r>
              <a:rPr lang="en-GB" dirty="0"/>
              <a:t>0) authorise plan, information sheet, consent form and questions</a:t>
            </a:r>
          </a:p>
          <a:p>
            <a:pPr lvl="1"/>
            <a:r>
              <a:rPr lang="en-GB" dirty="0"/>
              <a:t>1) Briefing: give information, ask for consent</a:t>
            </a:r>
          </a:p>
          <a:p>
            <a:pPr lvl="1"/>
            <a:r>
              <a:rPr lang="en-GB" dirty="0"/>
              <a:t>2) Activities: …</a:t>
            </a:r>
          </a:p>
          <a:p>
            <a:pPr lvl="1"/>
            <a:r>
              <a:rPr lang="en-GB" dirty="0"/>
              <a:t>3) Debrief: ask questions</a:t>
            </a:r>
          </a:p>
        </p:txBody>
      </p:sp>
    </p:spTree>
    <p:extLst>
      <p:ext uri="{BB962C8B-B14F-4D97-AF65-F5344CB8AC3E}">
        <p14:creationId xmlns:p14="http://schemas.microsoft.com/office/powerpoint/2010/main" val="3566287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 Keeping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Take Notes</a:t>
            </a:r>
          </a:p>
          <a:p>
            <a:pPr lvl="1"/>
            <a:r>
              <a:rPr lang="en-GB" dirty="0"/>
              <a:t>difficult to capture everything</a:t>
            </a:r>
          </a:p>
          <a:p>
            <a:pPr lvl="1"/>
            <a:r>
              <a:rPr lang="en-GB" dirty="0"/>
              <a:t>distracts from observing</a:t>
            </a:r>
          </a:p>
          <a:p>
            <a:r>
              <a:rPr lang="en-GB" dirty="0"/>
              <a:t>Audio Recording</a:t>
            </a:r>
          </a:p>
          <a:p>
            <a:pPr lvl="1"/>
            <a:r>
              <a:rPr lang="en-GB" dirty="0"/>
              <a:t>captures exactly what is said</a:t>
            </a:r>
          </a:p>
          <a:p>
            <a:pPr lvl="1"/>
            <a:r>
              <a:rPr lang="en-GB" dirty="0"/>
              <a:t>but needs to be typed up</a:t>
            </a:r>
          </a:p>
          <a:p>
            <a:r>
              <a:rPr lang="en-GB" dirty="0"/>
              <a:t>Video Recording</a:t>
            </a:r>
          </a:p>
          <a:p>
            <a:pPr lvl="1"/>
            <a:r>
              <a:rPr lang="en-GB" dirty="0"/>
              <a:t>can capture screen, hands and voice</a:t>
            </a:r>
          </a:p>
        </p:txBody>
      </p:sp>
    </p:spTree>
    <p:extLst>
      <p:ext uri="{BB962C8B-B14F-4D97-AF65-F5344CB8AC3E}">
        <p14:creationId xmlns:p14="http://schemas.microsoft.com/office/powerpoint/2010/main" val="2723591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Conclusions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6613"/>
            <a:ext cx="8534400" cy="57165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/>
              <a:t>Compare Actual Progress with Plan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/>
              <a:t>How many facilities were completed (out of how many)?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/>
              <a:t>Explain the differences?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/>
              <a:t>Issues: Planning (Over / under estimation – lack of experience), Personal (no need to describe), Technical, Workload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/>
              <a:t>How were difficulties tackled / solved?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/>
              <a:t>What have you learned?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/>
              <a:t>you next time / advise others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/>
              <a:t>Technology, methods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/>
              <a:t>Describe Future Work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Belief vs. Knowledge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Evidence</a:t>
            </a:r>
          </a:p>
          <a:p>
            <a:pPr lvl="1" eaLnBrk="1" hangingPunct="1"/>
            <a:r>
              <a:rPr lang="en-GB" altLang="en-US"/>
              <a:t>Put evidence in same sentence as point</a:t>
            </a:r>
          </a:p>
          <a:p>
            <a:pPr lvl="1" eaLnBrk="1" hangingPunct="1"/>
            <a:endParaRPr lang="en-GB" altLang="en-US"/>
          </a:p>
          <a:p>
            <a:pPr eaLnBrk="1" hangingPunct="1">
              <a:buFontTx/>
              <a:buNone/>
            </a:pPr>
            <a:r>
              <a:rPr lang="en-GB" altLang="en-US"/>
              <a:t>‘This project has been successful’.</a:t>
            </a:r>
          </a:p>
          <a:p>
            <a:pPr eaLnBrk="1" hangingPunct="1">
              <a:buFontTx/>
              <a:buNone/>
            </a:pPr>
            <a:endParaRPr lang="en-GB" altLang="en-US"/>
          </a:p>
          <a:p>
            <a:pPr eaLnBrk="1" hangingPunct="1">
              <a:buFontTx/>
              <a:buNone/>
            </a:pPr>
            <a:r>
              <a:rPr lang="en-GB" altLang="en-US"/>
              <a:t>‘Most facilities have been provided as planned (14 out of 16 as show in the functional specification on page 19)’.</a:t>
            </a:r>
          </a:p>
        </p:txBody>
      </p:sp>
      <p:sp>
        <p:nvSpPr>
          <p:cNvPr id="339972" name="Text Box 4"/>
          <p:cNvSpPr txBox="1">
            <a:spLocks noChangeArrowheads="1"/>
          </p:cNvSpPr>
          <p:nvPr/>
        </p:nvSpPr>
        <p:spPr bwMode="auto">
          <a:xfrm>
            <a:off x="2203450" y="5751513"/>
            <a:ext cx="6472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800000"/>
                </a:solidFill>
              </a:rPr>
              <a:t>Could still be a lie – that’s what the demo is for</a:t>
            </a:r>
          </a:p>
        </p:txBody>
      </p:sp>
      <p:sp>
        <p:nvSpPr>
          <p:cNvPr id="339973" name="Line 5"/>
          <p:cNvSpPr>
            <a:spLocks noChangeShapeType="1"/>
          </p:cNvSpPr>
          <p:nvPr/>
        </p:nvSpPr>
        <p:spPr bwMode="auto">
          <a:xfrm flipH="1" flipV="1">
            <a:off x="1908175" y="5300663"/>
            <a:ext cx="360363" cy="576262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9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9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9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9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9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71" grpId="0" build="p"/>
      <p:bldP spid="339972" grpId="0"/>
      <p:bldP spid="33997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References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Harvard system (recommended)</a:t>
            </a:r>
          </a:p>
          <a:p>
            <a:pPr lvl="1" eaLnBrk="1" hangingPunct="1"/>
            <a:r>
              <a:rPr lang="en-GB" altLang="en-US"/>
              <a:t>Author and year, e.g. (Jones 2008)</a:t>
            </a:r>
          </a:p>
          <a:p>
            <a:pPr eaLnBrk="1" hangingPunct="1"/>
            <a:r>
              <a:rPr lang="en-GB" altLang="en-US"/>
              <a:t>Vancouver system</a:t>
            </a:r>
          </a:p>
          <a:p>
            <a:pPr lvl="1" eaLnBrk="1" hangingPunct="1"/>
            <a:r>
              <a:rPr lang="en-GB" altLang="en-US"/>
              <a:t>Numbered as the appear in text, e.g. [1]</a:t>
            </a:r>
          </a:p>
          <a:p>
            <a:pPr lvl="1" eaLnBrk="1" hangingPunct="1"/>
            <a:endParaRPr lang="en-GB" altLang="en-US"/>
          </a:p>
          <a:p>
            <a:pPr eaLnBrk="1" hangingPunct="1"/>
            <a:r>
              <a:rPr lang="en-GB" altLang="en-US"/>
              <a:t>Reliability of source:</a:t>
            </a:r>
          </a:p>
          <a:p>
            <a:pPr lvl="1" eaLnBrk="1" hangingPunct="1"/>
            <a:r>
              <a:rPr lang="en-GB" altLang="en-US"/>
              <a:t>Google Scholar: scientific papers</a:t>
            </a:r>
          </a:p>
          <a:p>
            <a:pPr lvl="1" eaLnBrk="1" hangingPunct="1"/>
            <a:r>
              <a:rPr lang="en-GB" altLang="en-US"/>
              <a:t>books and papers are better than websites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3 Writing Stages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6613"/>
            <a:ext cx="8534400" cy="58324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/>
              <a:t>Ideas (Brainstorming)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/>
              <a:t>Generate as many ideas as possible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/>
              <a:t>Write down notes / phrases (not full sentences)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/>
              <a:t>Write down everything that comes to mind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/>
              <a:t>Don’t delete anything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/>
              <a:t>Structure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/>
              <a:t>Decide what to keep and what to remove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/>
              <a:t>Rearrange into a logical order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/>
              <a:t>Merge / remove repetition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/>
              <a:t>Finishing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/>
              <a:t>Expand notes / phrases into grammatical sentences (including other people)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4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4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4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4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4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4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4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4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4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Writing Style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800"/>
              <a:t>Formal, avoid: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/>
              <a:t>1</a:t>
            </a:r>
            <a:r>
              <a:rPr lang="en-GB" altLang="en-US" sz="2400" baseline="30000"/>
              <a:t>st</a:t>
            </a:r>
            <a:r>
              <a:rPr lang="en-GB" altLang="en-US" sz="2400"/>
              <a:t> Person (i.e. use of I and me)</a:t>
            </a:r>
            <a:endParaRPr lang="en-GB" altLang="en-US" sz="2400" i="1"/>
          </a:p>
          <a:p>
            <a:pPr lvl="1" eaLnBrk="1" hangingPunct="1">
              <a:lnSpc>
                <a:spcPct val="90000"/>
              </a:lnSpc>
            </a:pPr>
            <a:r>
              <a:rPr lang="en-GB" altLang="en-US" sz="2400"/>
              <a:t>slang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/>
              <a:t>underlines (makes words harder to read)</a:t>
            </a:r>
          </a:p>
          <a:p>
            <a:pPr lvl="1" eaLnBrk="1" hangingPunct="1">
              <a:lnSpc>
                <a:spcPct val="90000"/>
              </a:lnSpc>
            </a:pPr>
            <a:endParaRPr lang="en-GB" altLang="en-US" sz="2400"/>
          </a:p>
          <a:p>
            <a:pPr eaLnBrk="1" hangingPunct="1">
              <a:lnSpc>
                <a:spcPct val="90000"/>
              </a:lnSpc>
            </a:pPr>
            <a:r>
              <a:rPr lang="en-GB" altLang="en-US" sz="2800"/>
              <a:t>Grammatical</a:t>
            </a:r>
          </a:p>
          <a:p>
            <a:pPr eaLnBrk="1" hangingPunct="1">
              <a:lnSpc>
                <a:spcPct val="90000"/>
              </a:lnSpc>
            </a:pPr>
            <a:endParaRPr lang="en-GB" altLang="en-US" sz="2800"/>
          </a:p>
          <a:p>
            <a:pPr eaLnBrk="1" hangingPunct="1">
              <a:lnSpc>
                <a:spcPct val="90000"/>
              </a:lnSpc>
            </a:pPr>
            <a:r>
              <a:rPr lang="en-GB" altLang="en-US" sz="2800"/>
              <a:t>Succinct</a:t>
            </a:r>
          </a:p>
          <a:p>
            <a:pPr eaLnBrk="1" hangingPunct="1">
              <a:lnSpc>
                <a:spcPct val="90000"/>
              </a:lnSpc>
            </a:pPr>
            <a:endParaRPr lang="en-GB" altLang="en-US" sz="2800"/>
          </a:p>
          <a:p>
            <a:pPr eaLnBrk="1" hangingPunct="1">
              <a:lnSpc>
                <a:spcPct val="90000"/>
              </a:lnSpc>
            </a:pPr>
            <a:r>
              <a:rPr lang="en-GB" altLang="en-US" sz="2800"/>
              <a:t>Clarity</a:t>
            </a:r>
          </a:p>
        </p:txBody>
      </p:sp>
      <p:pic>
        <p:nvPicPr>
          <p:cNvPr id="14340" name="Picture 9" descr="2443610093-1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95963" y="3789363"/>
            <a:ext cx="1966912" cy="19669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341" name="Text Box 11"/>
          <p:cNvSpPr txBox="1">
            <a:spLocks noChangeArrowheads="1"/>
          </p:cNvSpPr>
          <p:nvPr/>
        </p:nvSpPr>
        <p:spPr bwMode="auto">
          <a:xfrm>
            <a:off x="7164388" y="2852738"/>
            <a:ext cx="1711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Seely 1998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3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3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References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Seely J (1998) The Oxford Guide to Writing and Speaking. Oxford University Press. ISBN 0-19-863144-8</a:t>
            </a:r>
          </a:p>
          <a:p>
            <a:pPr eaLnBrk="1" hangingPunct="1"/>
            <a:r>
              <a:rPr lang="en-GB" altLang="en-US"/>
              <a:t>Sommerville I (2001) Software Engineering (6</a:t>
            </a:r>
            <a:r>
              <a:rPr lang="en-GB" altLang="en-US" baseline="30000"/>
              <a:t>th</a:t>
            </a:r>
            <a:r>
              <a:rPr lang="en-GB" altLang="en-US"/>
              <a:t> Edition). Addison-Wesley.</a:t>
            </a:r>
            <a:br>
              <a:rPr lang="en-GB" altLang="en-US"/>
            </a:br>
            <a:r>
              <a:rPr lang="en-GB" altLang="en-US"/>
              <a:t>ISBN 0-201-39815-X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Aims &amp; Objectives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Give guidance on:</a:t>
            </a:r>
          </a:p>
          <a:p>
            <a:pPr lvl="1" eaLnBrk="1" hangingPunct="1"/>
            <a:r>
              <a:rPr lang="en-GB" altLang="en-US"/>
              <a:t>Project Report</a:t>
            </a:r>
          </a:p>
          <a:p>
            <a:pPr lvl="1" eaLnBrk="1" hangingPunct="1"/>
            <a:r>
              <a:rPr lang="en-GB" altLang="en-US"/>
              <a:t>Demonstration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Demonstration / Presentation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Aims</a:t>
            </a:r>
          </a:p>
          <a:p>
            <a:pPr lvl="1" eaLnBrk="1" hangingPunct="1"/>
            <a:r>
              <a:rPr lang="en-GB" altLang="en-US" dirty="0"/>
              <a:t>Is Report Accurate (Completed Functionality)?</a:t>
            </a:r>
          </a:p>
          <a:p>
            <a:pPr lvl="1" eaLnBrk="1" hangingPunct="1"/>
            <a:r>
              <a:rPr lang="en-GB" altLang="en-US" dirty="0"/>
              <a:t>Has Student done most of the work?</a:t>
            </a:r>
          </a:p>
          <a:p>
            <a:pPr lvl="1" eaLnBrk="1" hangingPunct="1"/>
            <a:r>
              <a:rPr lang="en-GB" altLang="en-US" dirty="0"/>
              <a:t>Practice and Feedback </a:t>
            </a:r>
            <a:r>
              <a:rPr lang="en-GB" altLang="en-US"/>
              <a:t>Presentation Skills</a:t>
            </a:r>
            <a:endParaRPr lang="en-GB" altLang="en-US" dirty="0"/>
          </a:p>
          <a:p>
            <a:pPr eaLnBrk="1" hangingPunct="1"/>
            <a:r>
              <a:rPr lang="en-GB" altLang="en-US" dirty="0"/>
              <a:t>Logistics</a:t>
            </a:r>
          </a:p>
          <a:p>
            <a:pPr lvl="1" eaLnBrk="1" hangingPunct="1"/>
            <a:r>
              <a:rPr lang="en-GB" altLang="en-US" dirty="0"/>
              <a:t>Booked SMB109, can use own equipment</a:t>
            </a:r>
          </a:p>
          <a:p>
            <a:pPr lvl="1" eaLnBrk="1" hangingPunct="1"/>
            <a:r>
              <a:rPr lang="en-GB" dirty="0"/>
              <a:t>bring printed copy of report</a:t>
            </a:r>
            <a:endParaRPr lang="en-GB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Demonstration / Presentation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Plan</a:t>
            </a:r>
          </a:p>
          <a:p>
            <a:pPr lvl="1" eaLnBrk="1" hangingPunct="1"/>
            <a:r>
              <a:rPr lang="en-GB" altLang="en-US" dirty="0"/>
              <a:t>0-5 mins : Setup</a:t>
            </a:r>
          </a:p>
          <a:p>
            <a:pPr lvl="1" eaLnBrk="1" hangingPunct="1"/>
            <a:r>
              <a:rPr lang="en-GB" altLang="en-US" dirty="0"/>
              <a:t>5-10 mins: Presentation / Demonstration</a:t>
            </a:r>
          </a:p>
          <a:p>
            <a:pPr lvl="1" eaLnBrk="1" hangingPunct="1"/>
            <a:r>
              <a:rPr lang="en-GB" altLang="en-US" dirty="0"/>
              <a:t>10-15 mins: Questions</a:t>
            </a:r>
          </a:p>
          <a:p>
            <a:pPr lvl="1" eaLnBrk="1" hangingPunct="1"/>
            <a:r>
              <a:rPr lang="en-GB" altLang="en-US" dirty="0"/>
              <a:t>15-20 mins: Pack up</a:t>
            </a:r>
          </a:p>
        </p:txBody>
      </p:sp>
    </p:spTree>
    <p:extLst>
      <p:ext uri="{BB962C8B-B14F-4D97-AF65-F5344CB8AC3E}">
        <p14:creationId xmlns:p14="http://schemas.microsoft.com/office/powerpoint/2010/main" val="2674494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Schedule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7181184"/>
              </p:ext>
            </p:extLst>
          </p:nvPr>
        </p:nvGraphicFramePr>
        <p:xfrm>
          <a:off x="1181055" y="1196752"/>
          <a:ext cx="6781890" cy="5184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Worksheet" r:id="rId3" imgW="4826003" imgH="3689272" progId="Excel.Sheet.12">
                  <p:embed/>
                </p:oleObj>
              </mc:Choice>
              <mc:Fallback>
                <p:oleObj name="Worksheet" r:id="rId3" imgW="4826003" imgH="368927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1055" y="1196752"/>
                        <a:ext cx="6781890" cy="51845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47664" y="1124744"/>
            <a:ext cx="426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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2894" y="4479503"/>
            <a:ext cx="47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B050"/>
                </a:solidFill>
                <a:sym typeface="Wingdings"/>
              </a:rPr>
              <a:t>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1355576"/>
            <a:ext cx="426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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1646039"/>
            <a:ext cx="426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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47664" y="1887215"/>
            <a:ext cx="426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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47664" y="2166863"/>
            <a:ext cx="426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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47664" y="2420888"/>
            <a:ext cx="426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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47664" y="2696542"/>
            <a:ext cx="426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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47664" y="2937718"/>
            <a:ext cx="426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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47664" y="3217366"/>
            <a:ext cx="426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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47664" y="3471391"/>
            <a:ext cx="426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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47664" y="3722847"/>
            <a:ext cx="426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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47664" y="3972878"/>
            <a:ext cx="426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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47664" y="4226903"/>
            <a:ext cx="426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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543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Final Report: Why?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981075"/>
            <a:ext cx="8785225" cy="5562600"/>
          </a:xfrm>
        </p:spPr>
        <p:txBody>
          <a:bodyPr/>
          <a:lstStyle/>
          <a:p>
            <a:pPr eaLnBrk="1" hangingPunct="1"/>
            <a:r>
              <a:rPr lang="en-GB" altLang="en-US" sz="2400" i="1"/>
              <a:t>“I’m interested in writing code,</a:t>
            </a:r>
            <a:br>
              <a:rPr lang="en-GB" altLang="en-US" sz="2400" i="1"/>
            </a:br>
            <a:r>
              <a:rPr lang="en-GB" altLang="en-US" sz="2400" i="1"/>
              <a:t> why do I need to do this?”</a:t>
            </a:r>
          </a:p>
          <a:p>
            <a:pPr eaLnBrk="1" hangingPunct="1"/>
            <a:r>
              <a:rPr lang="en-GB" altLang="en-US"/>
              <a:t>Selling</a:t>
            </a:r>
          </a:p>
          <a:p>
            <a:pPr lvl="1" eaLnBrk="1" hangingPunct="1"/>
            <a:r>
              <a:rPr lang="en-GB" altLang="en-US"/>
              <a:t>Need to describe software to potential customer</a:t>
            </a:r>
          </a:p>
          <a:p>
            <a:pPr eaLnBrk="1" hangingPunct="1"/>
            <a:r>
              <a:rPr lang="en-GB" altLang="en-US"/>
              <a:t>Management</a:t>
            </a:r>
          </a:p>
          <a:p>
            <a:pPr lvl="1" eaLnBrk="1" hangingPunct="1"/>
            <a:r>
              <a:rPr lang="en-GB" altLang="en-US"/>
              <a:t>Need to judge what to fund, ensure completion.</a:t>
            </a:r>
          </a:p>
          <a:p>
            <a:pPr eaLnBrk="1" hangingPunct="1"/>
            <a:r>
              <a:rPr lang="en-GB" altLang="en-US"/>
              <a:t>Learning</a:t>
            </a:r>
          </a:p>
          <a:p>
            <a:pPr lvl="1" eaLnBrk="1" hangingPunct="1"/>
            <a:r>
              <a:rPr lang="en-GB" altLang="en-US"/>
              <a:t>Describe technology used – was it any good?</a:t>
            </a:r>
          </a:p>
        </p:txBody>
      </p:sp>
      <p:pic>
        <p:nvPicPr>
          <p:cNvPr id="325637" name="Picture 5" descr="twenty-pounds-notes-cir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836613"/>
            <a:ext cx="1871662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5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Assessment 3: Final Report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6613"/>
            <a:ext cx="8534400" cy="59055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z="1600"/>
              <a:t>Electronic submission (Progress Report Document)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1400"/>
              <a:t>2000 words maximum (excluding Appendices)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1400"/>
              <a:t>Must Describe</a:t>
            </a:r>
          </a:p>
          <a:p>
            <a:pPr lvl="2" eaLnBrk="1" hangingPunct="1">
              <a:lnSpc>
                <a:spcPct val="80000"/>
              </a:lnSpc>
            </a:pPr>
            <a:r>
              <a:rPr lang="en-GB" altLang="en-US" sz="1200" b="1"/>
              <a:t>Title Page: </a:t>
            </a:r>
            <a:r>
              <a:rPr lang="en-GB" altLang="en-US" sz="1200"/>
              <a:t>Title, Student Number (not name), Module Code, Date of Submission</a:t>
            </a:r>
          </a:p>
          <a:p>
            <a:pPr lvl="2" eaLnBrk="1" hangingPunct="1">
              <a:lnSpc>
                <a:spcPct val="80000"/>
              </a:lnSpc>
            </a:pPr>
            <a:r>
              <a:rPr lang="en-GB" altLang="en-US" sz="1200" b="1"/>
              <a:t>Contents Page: </a:t>
            </a:r>
          </a:p>
          <a:p>
            <a:pPr lvl="2" eaLnBrk="1" hangingPunct="1">
              <a:lnSpc>
                <a:spcPct val="80000"/>
              </a:lnSpc>
            </a:pPr>
            <a:r>
              <a:rPr lang="en-GB" altLang="en-US" sz="1200" b="1"/>
              <a:t>Background:</a:t>
            </a:r>
            <a:r>
              <a:rPr lang="en-GB" altLang="en-US" sz="1200"/>
              <a:t> Application domain (subject area), why is it needed – what problem(s) will it solve?)</a:t>
            </a:r>
            <a:br>
              <a:rPr lang="en-GB" altLang="en-US" sz="1200"/>
            </a:br>
            <a:r>
              <a:rPr lang="en-GB" altLang="en-US" sz="1200"/>
              <a:t>Aims and objectives: what will it do overview (for the end user)</a:t>
            </a:r>
          </a:p>
          <a:p>
            <a:pPr lvl="2" eaLnBrk="1" hangingPunct="1">
              <a:lnSpc>
                <a:spcPct val="80000"/>
              </a:lnSpc>
            </a:pPr>
            <a:r>
              <a:rPr lang="en-GB" altLang="en-US" sz="1200" b="1"/>
              <a:t>Method: </a:t>
            </a:r>
            <a:r>
              <a:rPr lang="en-GB" altLang="en-US" sz="1200"/>
              <a:t>Techniques and Technology used (with rationale)</a:t>
            </a:r>
          </a:p>
          <a:p>
            <a:pPr lvl="2" eaLnBrk="1" hangingPunct="1">
              <a:lnSpc>
                <a:spcPct val="80000"/>
              </a:lnSpc>
            </a:pPr>
            <a:r>
              <a:rPr lang="en-GB" altLang="en-US" sz="1200" b="1"/>
              <a:t>Analysis:</a:t>
            </a:r>
            <a:r>
              <a:rPr lang="en-GB" altLang="en-US" sz="1200"/>
              <a:t> Describe problem domain.</a:t>
            </a:r>
          </a:p>
          <a:p>
            <a:pPr lvl="2" eaLnBrk="1" hangingPunct="1">
              <a:lnSpc>
                <a:spcPct val="80000"/>
              </a:lnSpc>
            </a:pPr>
            <a:r>
              <a:rPr lang="en-GB" altLang="en-US" sz="1200" b="1"/>
              <a:t>Design:</a:t>
            </a:r>
          </a:p>
          <a:p>
            <a:pPr lvl="3" eaLnBrk="1" hangingPunct="1">
              <a:lnSpc>
                <a:spcPct val="80000"/>
              </a:lnSpc>
            </a:pPr>
            <a:r>
              <a:rPr lang="en-GB" altLang="en-US" sz="1000" b="1"/>
              <a:t>Functionality</a:t>
            </a:r>
          </a:p>
          <a:p>
            <a:pPr lvl="3" eaLnBrk="1" hangingPunct="1">
              <a:lnSpc>
                <a:spcPct val="80000"/>
              </a:lnSpc>
            </a:pPr>
            <a:r>
              <a:rPr lang="en-GB" altLang="en-US" sz="1000" b="1"/>
              <a:t>User-Interface (screen shots)</a:t>
            </a:r>
          </a:p>
          <a:p>
            <a:pPr lvl="3" eaLnBrk="1" hangingPunct="1">
              <a:lnSpc>
                <a:spcPct val="80000"/>
              </a:lnSpc>
            </a:pPr>
            <a:r>
              <a:rPr lang="en-GB" altLang="en-US" sz="1000" b="1"/>
              <a:t>Data: database schema, ERD</a:t>
            </a:r>
          </a:p>
          <a:p>
            <a:pPr lvl="3" eaLnBrk="1" hangingPunct="1">
              <a:lnSpc>
                <a:spcPct val="80000"/>
              </a:lnSpc>
            </a:pPr>
            <a:r>
              <a:rPr lang="en-GB" altLang="en-US" sz="1000" b="1"/>
              <a:t>Code: Modules, Classes, Pages, etc. (architecture, overall structure)</a:t>
            </a:r>
          </a:p>
          <a:p>
            <a:pPr lvl="2" eaLnBrk="1" hangingPunct="1">
              <a:lnSpc>
                <a:spcPct val="80000"/>
              </a:lnSpc>
            </a:pPr>
            <a:r>
              <a:rPr lang="en-GB" altLang="en-US" sz="1200" b="1"/>
              <a:t>Implementation</a:t>
            </a:r>
            <a:r>
              <a:rPr lang="en-GB" altLang="en-US" sz="1200"/>
              <a:t>: Describe 1 or 2 key pieces of code.</a:t>
            </a:r>
            <a:endParaRPr lang="en-GB" altLang="en-US" sz="1200" b="1"/>
          </a:p>
          <a:p>
            <a:pPr lvl="2" eaLnBrk="1" hangingPunct="1">
              <a:lnSpc>
                <a:spcPct val="80000"/>
              </a:lnSpc>
            </a:pPr>
            <a:r>
              <a:rPr lang="en-GB" altLang="en-US" sz="1200" b="1"/>
              <a:t>Testing</a:t>
            </a:r>
          </a:p>
          <a:p>
            <a:pPr lvl="3" eaLnBrk="1" hangingPunct="1">
              <a:lnSpc>
                <a:spcPct val="80000"/>
              </a:lnSpc>
            </a:pPr>
            <a:r>
              <a:rPr lang="en-GB" altLang="en-US" sz="1000" b="1"/>
              <a:t>Verification – Does software meet specification?</a:t>
            </a:r>
          </a:p>
          <a:p>
            <a:pPr lvl="3" eaLnBrk="1" hangingPunct="1">
              <a:lnSpc>
                <a:spcPct val="80000"/>
              </a:lnSpc>
            </a:pPr>
            <a:r>
              <a:rPr lang="en-GB" altLang="en-US" sz="1000" b="1"/>
              <a:t>Validation – Does software meet user requirements (empirical testing)?</a:t>
            </a:r>
          </a:p>
          <a:p>
            <a:pPr lvl="2" eaLnBrk="1" hangingPunct="1">
              <a:lnSpc>
                <a:spcPct val="80000"/>
              </a:lnSpc>
            </a:pPr>
            <a:r>
              <a:rPr lang="en-GB" altLang="en-US" sz="1200" b="1"/>
              <a:t>Conclusions</a:t>
            </a:r>
          </a:p>
          <a:p>
            <a:pPr lvl="3" eaLnBrk="1" hangingPunct="1">
              <a:lnSpc>
                <a:spcPct val="80000"/>
              </a:lnSpc>
            </a:pPr>
            <a:r>
              <a:rPr lang="en-GB" altLang="en-US" sz="1000"/>
              <a:t>Compare actual progress with plan (7 / 8 items complete)</a:t>
            </a:r>
          </a:p>
          <a:p>
            <a:pPr lvl="3" eaLnBrk="1" hangingPunct="1">
              <a:lnSpc>
                <a:spcPct val="80000"/>
              </a:lnSpc>
            </a:pPr>
            <a:r>
              <a:rPr lang="en-GB" altLang="en-US" sz="1000"/>
              <a:t>Reasons for differences (no emotion, no blame)</a:t>
            </a:r>
          </a:p>
          <a:p>
            <a:pPr lvl="3" eaLnBrk="1" hangingPunct="1">
              <a:lnSpc>
                <a:spcPct val="80000"/>
              </a:lnSpc>
            </a:pPr>
            <a:r>
              <a:rPr lang="en-GB" altLang="en-US" sz="1000"/>
              <a:t>Describe adjustments</a:t>
            </a:r>
          </a:p>
          <a:p>
            <a:pPr lvl="3" eaLnBrk="1" hangingPunct="1">
              <a:lnSpc>
                <a:spcPct val="80000"/>
              </a:lnSpc>
            </a:pPr>
            <a:r>
              <a:rPr lang="en-GB" altLang="en-US" sz="1000"/>
              <a:t>Review – what have you learnt</a:t>
            </a:r>
            <a:endParaRPr lang="en-GB" altLang="en-US" sz="1000" b="1"/>
          </a:p>
          <a:p>
            <a:pPr lvl="2" eaLnBrk="1" hangingPunct="1">
              <a:lnSpc>
                <a:spcPct val="80000"/>
              </a:lnSpc>
            </a:pPr>
            <a:r>
              <a:rPr lang="en-GB" altLang="en-US" sz="1200" b="1"/>
              <a:t>References</a:t>
            </a:r>
          </a:p>
          <a:p>
            <a:pPr lvl="2" eaLnBrk="1" hangingPunct="1">
              <a:lnSpc>
                <a:spcPct val="80000"/>
              </a:lnSpc>
            </a:pPr>
            <a:r>
              <a:rPr lang="en-GB" altLang="en-US" sz="1200" b="1"/>
              <a:t>Appendix A: Functional Specification</a:t>
            </a:r>
          </a:p>
          <a:p>
            <a:pPr lvl="2" eaLnBrk="1" hangingPunct="1">
              <a:lnSpc>
                <a:spcPct val="80000"/>
              </a:lnSpc>
            </a:pPr>
            <a:r>
              <a:rPr lang="en-GB" altLang="en-US" sz="1200" b="1"/>
              <a:t>Appendix B: User-Interface Design</a:t>
            </a:r>
          </a:p>
          <a:p>
            <a:pPr lvl="2" eaLnBrk="1" hangingPunct="1">
              <a:lnSpc>
                <a:spcPct val="80000"/>
              </a:lnSpc>
            </a:pPr>
            <a:r>
              <a:rPr lang="en-GB" altLang="en-US" sz="1200" b="1"/>
              <a:t>Appendix C: Data Design</a:t>
            </a:r>
          </a:p>
          <a:p>
            <a:pPr lvl="2" eaLnBrk="1" hangingPunct="1">
              <a:lnSpc>
                <a:spcPct val="80000"/>
              </a:lnSpc>
            </a:pPr>
            <a:r>
              <a:rPr lang="en-GB" altLang="en-US" sz="1200" b="1"/>
              <a:t>Appendix D: Test Plan</a:t>
            </a:r>
          </a:p>
          <a:p>
            <a:pPr lvl="2" eaLnBrk="1" hangingPunct="1">
              <a:lnSpc>
                <a:spcPct val="80000"/>
              </a:lnSpc>
            </a:pPr>
            <a:r>
              <a:rPr lang="en-GB" altLang="en-US" sz="1200" b="1"/>
              <a:t>Appendix E: Full Code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Functional Specification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Lists </a:t>
            </a:r>
            <a:r>
              <a:rPr lang="en-GB" altLang="en-US" b="1"/>
              <a:t>what</a:t>
            </a:r>
            <a:r>
              <a:rPr lang="en-GB" altLang="en-US"/>
              <a:t> the software will do (not how).</a:t>
            </a:r>
          </a:p>
          <a:p>
            <a:pPr lvl="1" eaLnBrk="1" hangingPunct="1"/>
            <a:r>
              <a:rPr lang="en-GB" altLang="en-US"/>
              <a:t>Used as to-do list by developers</a:t>
            </a:r>
          </a:p>
          <a:p>
            <a:pPr lvl="1" eaLnBrk="1" hangingPunct="1"/>
            <a:r>
              <a:rPr lang="en-GB" altLang="en-US"/>
              <a:t>Used as contract with users</a:t>
            </a:r>
          </a:p>
          <a:p>
            <a:pPr lvl="1" eaLnBrk="1" hangingPunct="1"/>
            <a:r>
              <a:rPr lang="en-GB" altLang="en-US"/>
              <a:t>Usually numbered + hierarchical, and presented as:</a:t>
            </a:r>
          </a:p>
          <a:p>
            <a:pPr lvl="2" eaLnBrk="1" hangingPunct="1"/>
            <a:r>
              <a:rPr lang="en-GB" altLang="en-US"/>
              <a:t>List, or</a:t>
            </a:r>
          </a:p>
          <a:p>
            <a:pPr lvl="2" eaLnBrk="1" hangingPunct="1"/>
            <a:r>
              <a:rPr lang="en-GB" altLang="en-US"/>
              <a:t>Table</a:t>
            </a:r>
          </a:p>
          <a:p>
            <a:pPr lvl="2" eaLnBrk="1" hangingPunct="1"/>
            <a:endParaRPr lang="en-GB" altLang="en-US"/>
          </a:p>
          <a:p>
            <a:pPr eaLnBrk="1" hangingPunct="1"/>
            <a:r>
              <a:rPr lang="en-GB" altLang="en-US"/>
              <a:t>Examples:</a:t>
            </a:r>
          </a:p>
          <a:p>
            <a:pPr lvl="1" eaLnBrk="1" hangingPunct="1"/>
            <a:r>
              <a:rPr lang="en-GB" altLang="en-US"/>
              <a:t>Soft051 assignment brief,</a:t>
            </a:r>
          </a:p>
          <a:p>
            <a:pPr lvl="1" eaLnBrk="1" hangingPunct="1"/>
            <a:r>
              <a:rPr lang="en-GB" altLang="en-US"/>
              <a:t>Sommerville 2001 p.99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Database Design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Lists tables and fields within tables (datatype and purpose)</a:t>
            </a:r>
          </a:p>
          <a:p>
            <a:pPr eaLnBrk="1" hangingPunct="1"/>
            <a:endParaRPr lang="en-GB" altLang="en-US" dirty="0"/>
          </a:p>
          <a:p>
            <a:pPr eaLnBrk="1" hangingPunct="1"/>
            <a:r>
              <a:rPr lang="en-GB" altLang="en-US" dirty="0"/>
              <a:t>Entity-Relationship Diagram</a:t>
            </a:r>
          </a:p>
          <a:p>
            <a:pPr eaLnBrk="1" hangingPunct="1"/>
            <a:endParaRPr lang="en-GB" altLang="en-US" dirty="0"/>
          </a:p>
          <a:p>
            <a:pPr eaLnBrk="1" hangingPunct="1"/>
            <a:r>
              <a:rPr lang="en-GB" altLang="en-US" dirty="0"/>
              <a:t>Samples:</a:t>
            </a:r>
          </a:p>
          <a:p>
            <a:pPr lvl="1" eaLnBrk="1" hangingPunct="1"/>
            <a:r>
              <a:rPr lang="en-GB" altLang="en-US" dirty="0"/>
              <a:t>Soft051 lecture 13 slides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Testing Critical for any Project</a:t>
            </a:r>
          </a:p>
          <a:p>
            <a:pPr lvl="1"/>
            <a:r>
              <a:rPr lang="en-GB" dirty="0"/>
              <a:t>Verification – does SW meet spec?</a:t>
            </a:r>
          </a:p>
          <a:p>
            <a:pPr lvl="1"/>
            <a:r>
              <a:rPr lang="en-GB" dirty="0"/>
              <a:t>Validation – is SW</a:t>
            </a:r>
          </a:p>
          <a:p>
            <a:pPr lvl="2"/>
            <a:r>
              <a:rPr lang="en-GB" dirty="0"/>
              <a:t>easy to learn (Learnability)</a:t>
            </a:r>
          </a:p>
          <a:p>
            <a:pPr lvl="2"/>
            <a:r>
              <a:rPr lang="en-GB" dirty="0"/>
              <a:t>easy to use (Usability)</a:t>
            </a:r>
          </a:p>
          <a:p>
            <a:pPr lvl="2"/>
            <a:r>
              <a:rPr lang="en-GB" dirty="0"/>
              <a:t>able to make a difference to user (Usefulness)</a:t>
            </a:r>
          </a:p>
          <a:p>
            <a:pPr lvl="2"/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</a:rPr>
              <a:t>Data collection with Human Participants requires ethical approval (see next slide)</a:t>
            </a:r>
          </a:p>
        </p:txBody>
      </p:sp>
    </p:spTree>
    <p:extLst>
      <p:ext uri="{BB962C8B-B14F-4D97-AF65-F5344CB8AC3E}">
        <p14:creationId xmlns:p14="http://schemas.microsoft.com/office/powerpoint/2010/main" val="3300224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Test Plan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Formal (written) Protocol (Procedure) to ensure consistent testing:</a:t>
            </a:r>
          </a:p>
          <a:p>
            <a:pPr lvl="1" eaLnBrk="1" hangingPunct="1"/>
            <a:r>
              <a:rPr lang="en-GB" altLang="en-US"/>
              <a:t>Usually table:</a:t>
            </a:r>
          </a:p>
          <a:p>
            <a:pPr lvl="2" eaLnBrk="1" hangingPunct="1"/>
            <a:r>
              <a:rPr lang="en-GB" altLang="en-US"/>
              <a:t>User action</a:t>
            </a:r>
          </a:p>
          <a:p>
            <a:pPr lvl="2" eaLnBrk="1" hangingPunct="1"/>
            <a:r>
              <a:rPr lang="en-GB" altLang="en-US"/>
              <a:t>Computer response</a:t>
            </a:r>
          </a:p>
          <a:p>
            <a:pPr lvl="2" eaLnBrk="1" hangingPunct="1"/>
            <a:r>
              <a:rPr lang="en-GB" altLang="en-US"/>
              <a:t>Comments</a:t>
            </a:r>
          </a:p>
          <a:p>
            <a:pPr eaLnBrk="1" hangingPunct="1"/>
            <a:endParaRPr lang="en-GB" altLang="en-US"/>
          </a:p>
          <a:p>
            <a:pPr eaLnBrk="1" hangingPunct="1">
              <a:buFontTx/>
              <a:buNone/>
            </a:pPr>
            <a:r>
              <a:rPr lang="en-GB" altLang="en-US"/>
              <a:t>Sommerville 2001, Ch. 20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5170</TotalTime>
  <Words>761</Words>
  <Application>Microsoft Office PowerPoint</Application>
  <PresentationFormat>On-screen Show (4:3)</PresentationFormat>
  <Paragraphs>194</Paragraphs>
  <Slides>21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Times New Roman</vt:lpstr>
      <vt:lpstr>Wingdings</vt:lpstr>
      <vt:lpstr>Default Design</vt:lpstr>
      <vt:lpstr>Worksheet</vt:lpstr>
      <vt:lpstr>Soft050 4 – Final Report  and Presentation</vt:lpstr>
      <vt:lpstr>Aims &amp; Objectives</vt:lpstr>
      <vt:lpstr>Schedule</vt:lpstr>
      <vt:lpstr>Final Report: Why?</vt:lpstr>
      <vt:lpstr>Assessment 3: Final Report</vt:lpstr>
      <vt:lpstr>Functional Specification</vt:lpstr>
      <vt:lpstr>Database Design</vt:lpstr>
      <vt:lpstr>Testing</vt:lpstr>
      <vt:lpstr>Test Plan</vt:lpstr>
      <vt:lpstr>Ethics – the good news</vt:lpstr>
      <vt:lpstr>Testing</vt:lpstr>
      <vt:lpstr>Protocol (plan, process)</vt:lpstr>
      <vt:lpstr>Record Keeping</vt:lpstr>
      <vt:lpstr>Conclusions</vt:lpstr>
      <vt:lpstr>Belief vs. Knowledge</vt:lpstr>
      <vt:lpstr>References</vt:lpstr>
      <vt:lpstr>3 Writing Stages</vt:lpstr>
      <vt:lpstr>Writing Style</vt:lpstr>
      <vt:lpstr>References</vt:lpstr>
      <vt:lpstr>Demonstration / Presentation</vt:lpstr>
      <vt:lpstr>Demonstration / Presentation</vt:lpstr>
    </vt:vector>
  </TitlesOfParts>
  <Company>University of Plymouth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User Defined Procedures</dc:title>
  <dc:creator>Mark Dixon</dc:creator>
  <cp:lastModifiedBy>Dan Ashton</cp:lastModifiedBy>
  <cp:revision>888</cp:revision>
  <dcterms:created xsi:type="dcterms:W3CDTF">2002-01-30T15:11:06Z</dcterms:created>
  <dcterms:modified xsi:type="dcterms:W3CDTF">2019-04-09T16:24:42Z</dcterms:modified>
</cp:coreProperties>
</file>