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handoutMasterIdLst>
    <p:handoutMasterId r:id="rId90"/>
  </p:handoutMasterIdLst>
  <p:sldIdLst>
    <p:sldId id="273" r:id="rId2"/>
    <p:sldId id="433" r:id="rId3"/>
    <p:sldId id="359" r:id="rId4"/>
    <p:sldId id="358" r:id="rId5"/>
    <p:sldId id="336" r:id="rId6"/>
    <p:sldId id="275" r:id="rId7"/>
    <p:sldId id="282" r:id="rId8"/>
    <p:sldId id="337" r:id="rId9"/>
    <p:sldId id="299" r:id="rId10"/>
    <p:sldId id="310" r:id="rId11"/>
    <p:sldId id="279" r:id="rId12"/>
    <p:sldId id="280" r:id="rId13"/>
    <p:sldId id="389" r:id="rId14"/>
    <p:sldId id="283" r:id="rId15"/>
    <p:sldId id="434" r:id="rId16"/>
    <p:sldId id="369" r:id="rId17"/>
    <p:sldId id="315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60" r:id="rId34"/>
    <p:sldId id="385" r:id="rId35"/>
    <p:sldId id="386" r:id="rId36"/>
    <p:sldId id="387" r:id="rId37"/>
    <p:sldId id="392" r:id="rId38"/>
    <p:sldId id="388" r:id="rId39"/>
    <p:sldId id="365" r:id="rId40"/>
    <p:sldId id="366" r:id="rId41"/>
    <p:sldId id="367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0" r:id="rId50"/>
    <p:sldId id="331" r:id="rId51"/>
    <p:sldId id="333" r:id="rId52"/>
    <p:sldId id="394" r:id="rId53"/>
    <p:sldId id="432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311" r:id="rId86"/>
    <p:sldId id="430" r:id="rId87"/>
    <p:sldId id="431" r:id="rId8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FF3300"/>
    <a:srgbClr val="CCEC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91" autoAdjust="0"/>
    <p:restoredTop sz="86486" autoAdjust="0"/>
  </p:normalViewPr>
  <p:slideViewPr>
    <p:cSldViewPr>
      <p:cViewPr varScale="1">
        <p:scale>
          <a:sx n="72" d="100"/>
          <a:sy n="72" d="100"/>
        </p:scale>
        <p:origin x="666" y="7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73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3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41.xml"/><Relationship Id="rId18" Type="http://schemas.openxmlformats.org/officeDocument/2006/relationships/slide" Target="slides/slide46.xml"/><Relationship Id="rId26" Type="http://schemas.openxmlformats.org/officeDocument/2006/relationships/slide" Target="slides/slide55.xml"/><Relationship Id="rId39" Type="http://schemas.openxmlformats.org/officeDocument/2006/relationships/slide" Target="slides/slide85.xml"/><Relationship Id="rId3" Type="http://schemas.openxmlformats.org/officeDocument/2006/relationships/slide" Target="slides/slide4.xml"/><Relationship Id="rId21" Type="http://schemas.openxmlformats.org/officeDocument/2006/relationships/slide" Target="slides/slide49.xml"/><Relationship Id="rId34" Type="http://schemas.openxmlformats.org/officeDocument/2006/relationships/slide" Target="slides/slide76.xml"/><Relationship Id="rId7" Type="http://schemas.openxmlformats.org/officeDocument/2006/relationships/slide" Target="slides/slide9.xml"/><Relationship Id="rId12" Type="http://schemas.openxmlformats.org/officeDocument/2006/relationships/slide" Target="slides/slide39.xml"/><Relationship Id="rId17" Type="http://schemas.openxmlformats.org/officeDocument/2006/relationships/slide" Target="slides/slide45.xml"/><Relationship Id="rId25" Type="http://schemas.openxmlformats.org/officeDocument/2006/relationships/slide" Target="slides/slide54.xml"/><Relationship Id="rId33" Type="http://schemas.openxmlformats.org/officeDocument/2006/relationships/slide" Target="slides/slide75.xml"/><Relationship Id="rId38" Type="http://schemas.openxmlformats.org/officeDocument/2006/relationships/slide" Target="slides/slide83.xml"/><Relationship Id="rId2" Type="http://schemas.openxmlformats.org/officeDocument/2006/relationships/slide" Target="slides/slide3.xml"/><Relationship Id="rId16" Type="http://schemas.openxmlformats.org/officeDocument/2006/relationships/slide" Target="slides/slide44.xml"/><Relationship Id="rId20" Type="http://schemas.openxmlformats.org/officeDocument/2006/relationships/slide" Target="slides/slide48.xml"/><Relationship Id="rId29" Type="http://schemas.openxmlformats.org/officeDocument/2006/relationships/slide" Target="slides/slide70.xml"/><Relationship Id="rId41" Type="http://schemas.openxmlformats.org/officeDocument/2006/relationships/slide" Target="slides/slide8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24" Type="http://schemas.openxmlformats.org/officeDocument/2006/relationships/slide" Target="slides/slide53.xml"/><Relationship Id="rId32" Type="http://schemas.openxmlformats.org/officeDocument/2006/relationships/slide" Target="slides/slide74.xml"/><Relationship Id="rId37" Type="http://schemas.openxmlformats.org/officeDocument/2006/relationships/slide" Target="slides/slide82.xml"/><Relationship Id="rId40" Type="http://schemas.openxmlformats.org/officeDocument/2006/relationships/slide" Target="slides/slide86.xml"/><Relationship Id="rId5" Type="http://schemas.openxmlformats.org/officeDocument/2006/relationships/slide" Target="slides/slide6.xml"/><Relationship Id="rId15" Type="http://schemas.openxmlformats.org/officeDocument/2006/relationships/slide" Target="slides/slide43.xml"/><Relationship Id="rId23" Type="http://schemas.openxmlformats.org/officeDocument/2006/relationships/slide" Target="slides/slide51.xml"/><Relationship Id="rId28" Type="http://schemas.openxmlformats.org/officeDocument/2006/relationships/slide" Target="slides/slide69.xml"/><Relationship Id="rId36" Type="http://schemas.openxmlformats.org/officeDocument/2006/relationships/slide" Target="slides/slide81.xml"/><Relationship Id="rId10" Type="http://schemas.openxmlformats.org/officeDocument/2006/relationships/slide" Target="slides/slide13.xml"/><Relationship Id="rId19" Type="http://schemas.openxmlformats.org/officeDocument/2006/relationships/slide" Target="slides/slide47.xml"/><Relationship Id="rId31" Type="http://schemas.openxmlformats.org/officeDocument/2006/relationships/slide" Target="slides/slide7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42.xml"/><Relationship Id="rId22" Type="http://schemas.openxmlformats.org/officeDocument/2006/relationships/slide" Target="slides/slide50.xml"/><Relationship Id="rId27" Type="http://schemas.openxmlformats.org/officeDocument/2006/relationships/slide" Target="slides/slide56.xml"/><Relationship Id="rId30" Type="http://schemas.openxmlformats.org/officeDocument/2006/relationships/slide" Target="slides/slide72.xml"/><Relationship Id="rId35" Type="http://schemas.openxmlformats.org/officeDocument/2006/relationships/slide" Target="slides/slide7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1BF25F-8747-4642-A740-1E89D86BD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43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DD169D7-5EB7-4A5F-A7E5-C5D72B004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67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5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4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1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9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19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46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ACACD0"/>
            </a:gs>
            <a:gs pos="50000">
              <a:srgbClr val="E7E7FF"/>
            </a:gs>
            <a:gs pos="100000">
              <a:srgbClr val="ACACD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76200" y="152400"/>
            <a:ext cx="899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-38100" y="654526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Mark Dixon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8675688" y="65801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25E9ECA-6E09-442F-A2BD-F761FA88D297}" type="slidenum">
              <a:rPr lang="en-GB" sz="1200" smtClean="0"/>
              <a:pPr eaLnBrk="1" hangingPunct="1">
                <a:defRPr/>
              </a:pPr>
              <a:t>‹#›</a:t>
            </a:fld>
            <a:endParaRPr lang="en-GB" sz="12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E7E8BA57-5657-4989-BEFE-60756642C8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6200" y="152400"/>
            <a:ext cx="899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3303D33-A249-407D-A886-2399E2999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8100" y="654526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Mark Dixon</a:t>
            </a:r>
          </a:p>
        </p:txBody>
      </p:sp>
    </p:spTree>
    <p:extLst>
      <p:ext uri="{BB962C8B-B14F-4D97-AF65-F5344CB8AC3E}">
        <p14:creationId xmlns:p14="http://schemas.microsoft.com/office/powerpoint/2010/main" val="8583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s/People.accd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soft.com/en-gb/download/details.aspx?id=132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Examples/People.accd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524000"/>
          </a:xfrm>
        </p:spPr>
        <p:txBody>
          <a:bodyPr/>
          <a:lstStyle/>
          <a:p>
            <a:pPr eaLnBrk="1" hangingPunct="1"/>
            <a:r>
              <a:rPr lang="en-GB" altLang="en-US" dirty="0"/>
              <a:t>13 – Persistent data storage: relational databases and 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Music (Database)</a:t>
            </a:r>
          </a:p>
        </p:txBody>
      </p:sp>
      <p:sp>
        <p:nvSpPr>
          <p:cNvPr id="11266" name="Rectangle 61"/>
          <p:cNvSpPr>
            <a:spLocks noGrp="1" noChangeArrowheads="1"/>
          </p:cNvSpPr>
          <p:nvPr>
            <p:ph idx="1"/>
          </p:nvPr>
        </p:nvSpPr>
        <p:spPr>
          <a:xfrm>
            <a:off x="304800" y="836613"/>
            <a:ext cx="8534400" cy="1285875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How many fields?</a:t>
            </a:r>
          </a:p>
          <a:p>
            <a:pPr eaLnBrk="1" hangingPunct="1"/>
            <a:r>
              <a:rPr lang="en-GB" altLang="en-US"/>
              <a:t>How many records?</a:t>
            </a:r>
          </a:p>
        </p:txBody>
      </p:sp>
      <p:graphicFrame>
        <p:nvGraphicFramePr>
          <p:cNvPr id="322571" name="Group 11"/>
          <p:cNvGraphicFramePr>
            <a:graphicFrameLocks noGrp="1"/>
          </p:cNvGraphicFramePr>
          <p:nvPr/>
        </p:nvGraphicFramePr>
        <p:xfrm>
          <a:off x="2216150" y="2571750"/>
          <a:ext cx="6172200" cy="39624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316163" y="2136775"/>
            <a:ext cx="89058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000" b="1"/>
              <a:t>Track</a:t>
            </a: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322622" name="Text Box 62"/>
          <p:cNvSpPr txBox="1">
            <a:spLocks noChangeArrowheads="1"/>
          </p:cNvSpPr>
          <p:nvPr/>
        </p:nvSpPr>
        <p:spPr bwMode="auto">
          <a:xfrm>
            <a:off x="7691438" y="1412875"/>
            <a:ext cx="392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000" b="1">
                <a:solidFill>
                  <a:srgbClr val="000066"/>
                </a:solidFill>
                <a:sym typeface="Wingdings" pitchFamily="2" charset="2"/>
              </a:rPr>
              <a:t>9</a:t>
            </a:r>
          </a:p>
        </p:txBody>
      </p:sp>
      <p:sp>
        <p:nvSpPr>
          <p:cNvPr id="322623" name="Text Box 63"/>
          <p:cNvSpPr txBox="1">
            <a:spLocks noChangeArrowheads="1"/>
          </p:cNvSpPr>
          <p:nvPr/>
        </p:nvSpPr>
        <p:spPr bwMode="auto">
          <a:xfrm>
            <a:off x="7691438" y="836613"/>
            <a:ext cx="392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000" b="1">
                <a:solidFill>
                  <a:srgbClr val="000066"/>
                </a:solidFill>
                <a:sym typeface="Wingdings" pitchFamily="2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22" grpId="0"/>
      <p:bldP spid="3226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DBMS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Database Management Systems (DBMS) provide facilities for: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creating and changing databases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add/remove records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add/remove fields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add/remove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For 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solidFill>
                  <a:schemeClr val="bg2"/>
                </a:solidFill>
              </a:rPr>
              <a:t>dBase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solidFill>
                  <a:schemeClr val="bg2"/>
                </a:solidFill>
              </a:rPr>
              <a:t>Borland Paradox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b="1"/>
              <a:t>Microsoft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MySQL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Microsoft SQL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Oracle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5364163" y="3860800"/>
            <a:ext cx="215900" cy="1439863"/>
          </a:xfrm>
          <a:prstGeom prst="rightBrace">
            <a:avLst>
              <a:gd name="adj1" fmla="val 55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819775" y="4340225"/>
            <a:ext cx="271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home/small business</a:t>
            </a: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>
            <a:off x="5435600" y="5373688"/>
            <a:ext cx="144463" cy="935037"/>
          </a:xfrm>
          <a:prstGeom prst="righ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819775" y="5564188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itchFamily="18" charset="0"/>
              </a:rPr>
              <a:t>large scale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MS Access</a:t>
            </a: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827088" y="5661025"/>
            <a:ext cx="7567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2060"/>
                </a:solidFill>
                <a:sym typeface="Wingdings" pitchFamily="2" charset="2"/>
              </a:rPr>
              <a:t> </a:t>
            </a:r>
            <a:r>
              <a:rPr lang="en-GB" altLang="en-US" sz="2400">
                <a:solidFill>
                  <a:srgbClr val="002060"/>
                </a:solidFill>
              </a:rPr>
              <a:t>All databases provided (web-site resources section)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B1AAFD9B-88B7-4107-9342-5E8B4820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443037"/>
            <a:ext cx="709612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Access Driver (for 32bit Office)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731696" cy="1502296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altLang="en-US" dirty="0">
                <a:sym typeface="Wingdings" panose="05000000000000000000" pitchFamily="2" charset="2"/>
              </a:rPr>
              <a:t> </a:t>
            </a:r>
            <a:r>
              <a:rPr lang="en-GB" altLang="en-US" dirty="0"/>
              <a:t>Need to install this:</a:t>
            </a:r>
            <a:br>
              <a:rPr lang="en-GB" altLang="en-US" dirty="0"/>
            </a:br>
            <a:r>
              <a:rPr lang="en-GB" altLang="en-US" sz="2200" dirty="0"/>
              <a:t>http://www.microsoft.com/en-gb/download/details.aspx?id=13255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CD71B63E-E714-41CE-94E2-23D739F2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60848"/>
            <a:ext cx="5760640" cy="45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5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Connecting to Databases</a:t>
            </a:r>
            <a:endParaRPr lang="en-GB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Object Linking and Embedding DB (OLEDB)</a:t>
            </a:r>
          </a:p>
          <a:p>
            <a:pPr lvl="1" eaLnBrk="1" hangingPunct="1"/>
            <a:r>
              <a:rPr lang="en-GB" altLang="en-US" dirty="0"/>
              <a:t>common database interface</a:t>
            </a:r>
          </a:p>
          <a:p>
            <a:pPr lvl="2" eaLnBrk="1" hangingPunct="1"/>
            <a:r>
              <a:rPr lang="en-GB" altLang="en-US" dirty="0"/>
              <a:t>allow you to write code for any DBMS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162050" y="3781425"/>
            <a:ext cx="854075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b="1" dirty="0">
                <a:latin typeface="+mn-lt"/>
              </a:rPr>
              <a:t>C#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code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3347864" y="3848100"/>
            <a:ext cx="1800200" cy="10668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3600" b="1" dirty="0">
                <a:latin typeface="+mn-lt"/>
              </a:rPr>
              <a:t>OLEDB</a:t>
            </a:r>
          </a:p>
        </p:txBody>
      </p:sp>
      <p:cxnSp>
        <p:nvCxnSpPr>
          <p:cNvPr id="14342" name="AutoShape 6"/>
          <p:cNvCxnSpPr>
            <a:cxnSpLocks noChangeShapeType="1"/>
            <a:stCxn id="294916" idx="3"/>
            <a:endCxn id="294917" idx="1"/>
          </p:cNvCxnSpPr>
          <p:nvPr/>
        </p:nvCxnSpPr>
        <p:spPr bwMode="auto">
          <a:xfrm>
            <a:off x="2016125" y="4196557"/>
            <a:ext cx="1331739" cy="18494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6108700" y="3097213"/>
            <a:ext cx="2084388" cy="5222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sz="2800" dirty="0">
                <a:latin typeface="+mn-lt"/>
              </a:rPr>
              <a:t>MS </a:t>
            </a:r>
            <a:r>
              <a:rPr lang="en-GB" sz="2800" b="1" dirty="0">
                <a:latin typeface="+mn-lt"/>
              </a:rPr>
              <a:t>Access</a:t>
            </a:r>
          </a:p>
        </p:txBody>
      </p:sp>
      <p:cxnSp>
        <p:nvCxnSpPr>
          <p:cNvPr id="14344" name="AutoShape 9"/>
          <p:cNvCxnSpPr>
            <a:cxnSpLocks noChangeShapeType="1"/>
            <a:stCxn id="294917" idx="3"/>
            <a:endCxn id="294920" idx="1"/>
          </p:cNvCxnSpPr>
          <p:nvPr/>
        </p:nvCxnSpPr>
        <p:spPr bwMode="auto">
          <a:xfrm flipV="1">
            <a:off x="5148064" y="3358357"/>
            <a:ext cx="960636" cy="102314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164263" y="3822700"/>
            <a:ext cx="2773362" cy="5222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sz="2800">
                <a:latin typeface="+mn-lt"/>
              </a:rPr>
              <a:t>MS </a:t>
            </a:r>
            <a:r>
              <a:rPr lang="en-GB" sz="2800" b="1">
                <a:latin typeface="+mn-lt"/>
              </a:rPr>
              <a:t>SQL Server</a:t>
            </a:r>
          </a:p>
        </p:txBody>
      </p:sp>
      <p:cxnSp>
        <p:nvCxnSpPr>
          <p:cNvPr id="14346" name="AutoShape 11"/>
          <p:cNvCxnSpPr>
            <a:cxnSpLocks noChangeShapeType="1"/>
            <a:stCxn id="294917" idx="3"/>
            <a:endCxn id="294922" idx="1"/>
          </p:cNvCxnSpPr>
          <p:nvPr/>
        </p:nvCxnSpPr>
        <p:spPr bwMode="auto">
          <a:xfrm flipV="1">
            <a:off x="5148064" y="4083844"/>
            <a:ext cx="1016199" cy="29765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6254750" y="4510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Times New Roman" pitchFamily="18" charset="0"/>
              </a:rPr>
              <a:t>…</a:t>
            </a:r>
          </a:p>
        </p:txBody>
      </p:sp>
      <p:cxnSp>
        <p:nvCxnSpPr>
          <p:cNvPr id="14348" name="AutoShape 13"/>
          <p:cNvCxnSpPr>
            <a:cxnSpLocks noChangeShapeType="1"/>
            <a:stCxn id="294917" idx="3"/>
            <a:endCxn id="14347" idx="1"/>
          </p:cNvCxnSpPr>
          <p:nvPr/>
        </p:nvCxnSpPr>
        <p:spPr bwMode="auto">
          <a:xfrm>
            <a:off x="5148064" y="4381500"/>
            <a:ext cx="1106686" cy="388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6254750" y="5195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Times New Roman" pitchFamily="18" charset="0"/>
              </a:rPr>
              <a:t>…</a:t>
            </a:r>
          </a:p>
        </p:txBody>
      </p:sp>
      <p:cxnSp>
        <p:nvCxnSpPr>
          <p:cNvPr id="14350" name="AutoShape 15"/>
          <p:cNvCxnSpPr>
            <a:cxnSpLocks noChangeShapeType="1"/>
            <a:stCxn id="294917" idx="3"/>
            <a:endCxn id="14349" idx="1"/>
          </p:cNvCxnSpPr>
          <p:nvPr/>
        </p:nvCxnSpPr>
        <p:spPr bwMode="auto">
          <a:xfrm>
            <a:off x="5148064" y="4381500"/>
            <a:ext cx="1106686" cy="10739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685800" y="5029200"/>
            <a:ext cx="19129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n-lt"/>
              </a:rPr>
              <a:t>DB front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ChangeArrowheads="1"/>
          </p:cNvSpPr>
          <p:nvPr/>
        </p:nvSpPr>
        <p:spPr bwMode="auto">
          <a:xfrm>
            <a:off x="107951" y="1125538"/>
            <a:ext cx="5213350" cy="53054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People.aspx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(code)</a:t>
            </a:r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107950" y="1125538"/>
            <a:ext cx="4916488" cy="524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&lt;%@ Page Language="C#" %&gt;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&lt;%@ Import Namespace="System.Data.OleDb" %&gt;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&lt;script runat="server"&gt;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OleDbConnection 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cn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OleDbCommand 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cmd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OleDbDataReader 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r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&lt;/script&gt;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372225" y="1460500"/>
            <a:ext cx="2520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Must include database library</a:t>
            </a:r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H="1" flipV="1">
            <a:off x="4211638" y="1557338"/>
            <a:ext cx="2219325" cy="2159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28184" y="2751311"/>
            <a:ext cx="252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connection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4067596" y="2748090"/>
            <a:ext cx="2219325" cy="256876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1992311" y="3004966"/>
            <a:ext cx="4294610" cy="366834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218248" y="3140968"/>
            <a:ext cx="252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command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1835694" y="3216979"/>
            <a:ext cx="4451228" cy="56127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218248" y="3543399"/>
            <a:ext cx="252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377320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ChangeArrowheads="1"/>
          </p:cNvSpPr>
          <p:nvPr/>
        </p:nvSpPr>
        <p:spPr bwMode="auto">
          <a:xfrm>
            <a:off x="107951" y="1125538"/>
            <a:ext cx="5400676" cy="53054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People.aspx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(code)</a:t>
            </a:r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107950" y="1125538"/>
            <a:ext cx="5226743" cy="52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&lt;%@ Page Language="C#" %&gt;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&lt;%@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Import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Namespace="System.Data.OleDb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" 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%&gt;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&lt;script runat="server"&gt;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cn.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Open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while(r.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Read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  h = h + r["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Surname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cn.</a:t>
            </a:r>
            <a:r>
              <a:rPr lang="en-GB" altLang="en-US" sz="1600" b="1" noProof="1">
                <a:solidFill>
                  <a:srgbClr val="000000"/>
                </a:solidFill>
                <a:latin typeface="Arial Narrow" pitchFamily="34" charset="0"/>
              </a:rPr>
              <a:t>Close</a:t>
            </a: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Arial Narrow" pitchFamily="34" charset="0"/>
              </a:rPr>
              <a:t>&lt;/script&gt;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283919" y="1789114"/>
            <a:ext cx="4637088" cy="708026"/>
            <a:chOff x="2562" y="877"/>
            <a:chExt cx="2921" cy="446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787" y="877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 dirty="0"/>
                <a:t>Connection string – identify database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562" y="1140"/>
              <a:ext cx="1225" cy="7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188095" y="3717032"/>
            <a:ext cx="7272337" cy="400050"/>
            <a:chOff x="7" y="2099"/>
            <a:chExt cx="4581" cy="25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52" y="2099"/>
              <a:ext cx="14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/>
                <a:t>Open connection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7" y="2251"/>
              <a:ext cx="319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692275" y="4437068"/>
            <a:ext cx="6816726" cy="400050"/>
            <a:chOff x="794" y="2507"/>
            <a:chExt cx="4294" cy="252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652" y="2507"/>
              <a:ext cx="14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 dirty="0"/>
                <a:t>Read next record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794" y="2633"/>
              <a:ext cx="2884" cy="3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187681" y="5410194"/>
            <a:ext cx="7321320" cy="400050"/>
            <a:chOff x="-96" y="3460"/>
            <a:chExt cx="4757" cy="252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152" y="3460"/>
              <a:ext cx="1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 dirty="0"/>
                <a:t>Close connection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 flipV="1">
              <a:off x="-96" y="3460"/>
              <a:ext cx="3276" cy="12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051844" y="4941168"/>
            <a:ext cx="6188076" cy="400050"/>
            <a:chOff x="518" y="2825"/>
            <a:chExt cx="3898" cy="252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152" y="2825"/>
              <a:ext cx="12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b="1"/>
                <a:t>Read field data</a:t>
              </a: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 flipV="1">
              <a:off x="518" y="2825"/>
              <a:ext cx="2658" cy="12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(r)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17415" name="Rectangle 17"/>
          <p:cNvSpPr>
            <a:spLocks noChangeArrowheads="1"/>
          </p:cNvSpPr>
          <p:nvPr/>
        </p:nvSpPr>
        <p:spPr bwMode="auto">
          <a:xfrm>
            <a:off x="179388" y="2492375"/>
            <a:ext cx="2608262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787650" y="1125538"/>
            <a:ext cx="3017838" cy="13668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8DF07-A5AB-419F-A188-B1EF1243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0" grpId="0" animBg="1"/>
      <p:bldP spid="3276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(h)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18439" name="Rectangle 17"/>
          <p:cNvSpPr>
            <a:spLocks noChangeArrowheads="1"/>
          </p:cNvSpPr>
          <p:nvPr/>
        </p:nvSpPr>
        <p:spPr bwMode="auto">
          <a:xfrm>
            <a:off x="179388" y="2773363"/>
            <a:ext cx="15843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1763713" y="2420938"/>
            <a:ext cx="4041775" cy="5365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AE244A-33E8-4A8A-85E4-241D46FC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</a:t>
            </a:r>
            <a:r>
              <a:rPr lang="en-GB" altLang="en-US" sz="4200" dirty="0" err="1"/>
              <a:t>ExecuteReader</a:t>
            </a:r>
            <a:r>
              <a:rPr lang="en-GB" altLang="en-US" sz="4200" dirty="0"/>
              <a:t>)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19463" name="Rectangle 17"/>
          <p:cNvSpPr>
            <a:spLocks noChangeArrowheads="1"/>
          </p:cNvSpPr>
          <p:nvPr/>
        </p:nvSpPr>
        <p:spPr bwMode="auto">
          <a:xfrm>
            <a:off x="179388" y="3565525"/>
            <a:ext cx="24479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484438" y="1989138"/>
            <a:ext cx="2982912" cy="1727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14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E01D5B8-60BA-4C00-8FF3-5A0FA6371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GB" altLang="en-US" dirty="0"/>
              <a:t>Admin: Module Feedback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196975"/>
            <a:ext cx="8534400" cy="5356225"/>
          </a:xfrm>
        </p:spPr>
        <p:txBody>
          <a:bodyPr/>
          <a:lstStyle/>
          <a:p>
            <a:r>
              <a:rPr lang="en-GB" altLang="en-US"/>
              <a:t>Student Perception Questionnaire (SPQ)</a:t>
            </a:r>
          </a:p>
          <a:p>
            <a:endParaRPr lang="en-GB" altLang="en-US"/>
          </a:p>
          <a:p>
            <a:r>
              <a:rPr lang="en-GB" altLang="en-US"/>
              <a:t>Comments on back page – most useful</a:t>
            </a:r>
          </a:p>
          <a:p>
            <a:endParaRPr lang="en-GB" altLang="en-US"/>
          </a:p>
          <a:p>
            <a:r>
              <a:rPr lang="en-GB" altLang="en-US"/>
              <a:t>Be as specific as possible</a:t>
            </a:r>
          </a:p>
          <a:p>
            <a:pPr lvl="1">
              <a:buFont typeface="Wingdings" pitchFamily="2" charset="2"/>
              <a:buChar char="L"/>
            </a:pPr>
            <a:r>
              <a:rPr lang="en-GB" altLang="en-US"/>
              <a:t>Criticisms – suggestions for change</a:t>
            </a:r>
          </a:p>
          <a:p>
            <a:pPr lvl="1">
              <a:buFont typeface="Wingdings" pitchFamily="2" charset="2"/>
              <a:buChar char="J"/>
            </a:pPr>
            <a:r>
              <a:rPr lang="en-GB" altLang="en-US"/>
              <a:t>Positive – what to keep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(h)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179388" y="3852863"/>
            <a:ext cx="792162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971550" y="2889250"/>
            <a:ext cx="4799013" cy="114776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0492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2D8FF-2FB0-4898-B4B2-58AF4AF29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(Read)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1511" name="Rectangle 17"/>
          <p:cNvSpPr>
            <a:spLocks noChangeArrowheads="1"/>
          </p:cNvSpPr>
          <p:nvPr/>
        </p:nvSpPr>
        <p:spPr bwMode="auto">
          <a:xfrm>
            <a:off x="179388" y="4140200"/>
            <a:ext cx="18002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1835150" y="1484313"/>
            <a:ext cx="3295650" cy="27305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1516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130800" y="148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BA2FE8-5437-4D81-B9F0-681E4C10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(Surname)</a:t>
            </a: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179388" y="4429125"/>
            <a:ext cx="2089150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268538" y="2889250"/>
            <a:ext cx="3502025" cy="17240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2540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130800" y="148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979613" y="1484313"/>
            <a:ext cx="3240087" cy="30257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27700" y="2630488"/>
            <a:ext cx="774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AB23ED-6A3B-40F4-A93D-36B0804A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(Loop)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179388" y="4716463"/>
            <a:ext cx="792162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107950" y="1125538"/>
            <a:ext cx="55578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23561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3563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5130800" y="1484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5727700" y="2630488"/>
            <a:ext cx="774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3B7EE4-FAEB-4A8E-843E-2F85E49A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(Read)</a:t>
            </a: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4583" name="Rectangle 17"/>
          <p:cNvSpPr>
            <a:spLocks noChangeArrowheads="1"/>
          </p:cNvSpPr>
          <p:nvPr/>
        </p:nvSpPr>
        <p:spPr bwMode="auto">
          <a:xfrm>
            <a:off x="179388" y="4140200"/>
            <a:ext cx="18002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4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1835150" y="1676400"/>
            <a:ext cx="3295650" cy="25384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6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4588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130800" y="167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727700" y="2630488"/>
            <a:ext cx="774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B13FA2-1B53-43A5-BB12-C8EC6BEF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(Surname)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5607" name="Rectangle 17"/>
          <p:cNvSpPr>
            <a:spLocks noChangeArrowheads="1"/>
          </p:cNvSpPr>
          <p:nvPr/>
        </p:nvSpPr>
        <p:spPr bwMode="auto">
          <a:xfrm>
            <a:off x="179388" y="4429125"/>
            <a:ext cx="2089150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268538" y="2889250"/>
            <a:ext cx="3502025" cy="17240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5612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979613" y="1676400"/>
            <a:ext cx="3151187" cy="28336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5727700" y="2630488"/>
            <a:ext cx="7747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>
            <a:off x="5130800" y="167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724525" y="2627313"/>
            <a:ext cx="13636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6D0195-EC2C-41A4-A719-14103B78B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7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(Loop)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6631" name="Rectangle 17"/>
          <p:cNvSpPr>
            <a:spLocks noChangeArrowheads="1"/>
          </p:cNvSpPr>
          <p:nvPr/>
        </p:nvSpPr>
        <p:spPr bwMode="auto">
          <a:xfrm>
            <a:off x="179388" y="4679950"/>
            <a:ext cx="863600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6635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130800" y="167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5724525" y="2636838"/>
            <a:ext cx="1365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FF2F37-DA58-440B-9BB6-4D985863B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(Read)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179388" y="4140200"/>
            <a:ext cx="18002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1835150" y="1879600"/>
            <a:ext cx="3295650" cy="23352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7660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5130800" y="1879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5724525" y="2636838"/>
            <a:ext cx="1365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F96B32-A110-4FEF-A376-6718E40B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(Surname)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8679" name="Rectangle 17"/>
          <p:cNvSpPr>
            <a:spLocks noChangeArrowheads="1"/>
          </p:cNvSpPr>
          <p:nvPr/>
        </p:nvSpPr>
        <p:spPr bwMode="auto">
          <a:xfrm>
            <a:off x="179388" y="4429125"/>
            <a:ext cx="2089150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80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2268538" y="2889250"/>
            <a:ext cx="3502025" cy="17240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8684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979613" y="1879600"/>
            <a:ext cx="3151187" cy="26304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5724525" y="2636838"/>
            <a:ext cx="1365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715000" y="2636838"/>
            <a:ext cx="19796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SmithJones</a:t>
            </a:r>
          </a:p>
        </p:txBody>
      </p:sp>
      <p:sp>
        <p:nvSpPr>
          <p:cNvPr id="28689" name="Line 13"/>
          <p:cNvSpPr>
            <a:spLocks noChangeShapeType="1"/>
          </p:cNvSpPr>
          <p:nvPr/>
        </p:nvSpPr>
        <p:spPr bwMode="auto">
          <a:xfrm>
            <a:off x="5130800" y="1879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8413F5-5504-419C-92BB-77E66297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17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(Loop)</a:t>
            </a: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29703" name="Rectangle 17"/>
          <p:cNvSpPr>
            <a:spLocks noChangeArrowheads="1"/>
          </p:cNvSpPr>
          <p:nvPr/>
        </p:nvSpPr>
        <p:spPr bwMode="auto">
          <a:xfrm>
            <a:off x="179388" y="4679950"/>
            <a:ext cx="863600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4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29705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9707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5724525" y="2627313"/>
            <a:ext cx="1365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715000" y="2627313"/>
            <a:ext cx="19796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SmithJones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5130800" y="1879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4468A4-09E9-4978-B66D-E4EDB075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Admin: SQL Book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Gennick J (2010) SQL Pocket Guide (3</a:t>
            </a:r>
            <a:r>
              <a:rPr lang="en-GB" altLang="en-US" baseline="30000"/>
              <a:t>rd</a:t>
            </a:r>
            <a:r>
              <a:rPr lang="en-GB" altLang="en-US"/>
              <a:t> edition). O'Reilly.</a:t>
            </a:r>
            <a:br>
              <a:rPr lang="en-GB" altLang="en-US"/>
            </a:br>
            <a:r>
              <a:rPr lang="en-GB" altLang="en-US"/>
              <a:t>ISBN: 1-4493-9409-4</a:t>
            </a:r>
          </a:p>
        </p:txBody>
      </p:sp>
      <p:pic>
        <p:nvPicPr>
          <p:cNvPr id="3076" name="Picture 4" descr="SQL Pocket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05038"/>
            <a:ext cx="228282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(Read)</a:t>
            </a:r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30727" name="Rectangle 17"/>
          <p:cNvSpPr>
            <a:spLocks noChangeArrowheads="1"/>
          </p:cNvSpPr>
          <p:nvPr/>
        </p:nvSpPr>
        <p:spPr bwMode="auto">
          <a:xfrm>
            <a:off x="179388" y="4140200"/>
            <a:ext cx="18002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1835150" y="2133600"/>
            <a:ext cx="3295650" cy="20812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64163" y="1196975"/>
            <a:ext cx="36718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0732" name="Object 143"/>
          <p:cNvGraphicFramePr>
            <a:graphicFrameLocks noChangeAspect="1"/>
          </p:cNvGraphicFramePr>
          <p:nvPr/>
        </p:nvGraphicFramePr>
        <p:xfrm>
          <a:off x="5364163" y="1196975"/>
          <a:ext cx="3671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Worksheet" r:id="rId3" imgW="2888055" imgH="644622" progId="Excel.Sheet.8">
                  <p:embed/>
                </p:oleObj>
              </mc:Choice>
              <mc:Fallback>
                <p:oleObj name="Worksheet" r:id="rId3" imgW="2888055" imgH="644622" progId="Excel.Sheet.8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671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5130800" y="213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5724525" y="2636838"/>
            <a:ext cx="1365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</a:t>
            </a:r>
            <a:endParaRPr lang="en-GB" altLang="en-US" sz="1800" noProof="1"/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5715000" y="2636838"/>
            <a:ext cx="19796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SmithJones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16FA65-4464-4A97-86CD-056E0CB63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(Close)</a:t>
            </a: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31751" name="Rectangle 17"/>
          <p:cNvSpPr>
            <a:spLocks noChangeArrowheads="1"/>
          </p:cNvSpPr>
          <p:nvPr/>
        </p:nvSpPr>
        <p:spPr bwMode="auto">
          <a:xfrm>
            <a:off x="179388" y="4932363"/>
            <a:ext cx="115252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2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5" name="Text Box 14"/>
          <p:cNvSpPr txBox="1">
            <a:spLocks noChangeArrowheads="1"/>
          </p:cNvSpPr>
          <p:nvPr/>
        </p:nvSpPr>
        <p:spPr bwMode="auto">
          <a:xfrm>
            <a:off x="5715000" y="2636838"/>
            <a:ext cx="19796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SmithJones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4A790E-3C93-441F-A49E-F9D1CF1B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74604D1-8F85-47DA-82A1-95954DC7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3579224"/>
            <a:ext cx="3265487" cy="2219510"/>
          </a:xfrm>
          <a:prstGeom prst="rect">
            <a:avLst/>
          </a:prstGeom>
        </p:spPr>
      </p:pic>
      <p:sp>
        <p:nvSpPr>
          <p:cNvPr id="32771" name="Rectangle 16"/>
          <p:cNvSpPr>
            <a:spLocks noChangeArrowheads="1"/>
          </p:cNvSpPr>
          <p:nvPr/>
        </p:nvSpPr>
        <p:spPr bwMode="auto">
          <a:xfrm>
            <a:off x="107950" y="1125538"/>
            <a:ext cx="5543550" cy="4781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07950" y="788988"/>
            <a:ext cx="12239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noProof="1">
                <a:latin typeface="Arial Narrow" pitchFamily="34" charset="0"/>
              </a:rPr>
              <a:t>People.aspx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/>
              <a:t>Example: People (Display)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5770563" y="815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/>
              <a:t>r</a:t>
            </a:r>
          </a:p>
        </p:txBody>
      </p:sp>
      <p:sp>
        <p:nvSpPr>
          <p:cNvPr id="32775" name="Rectangle 17"/>
          <p:cNvSpPr>
            <a:spLocks noChangeArrowheads="1"/>
          </p:cNvSpPr>
          <p:nvPr/>
        </p:nvSpPr>
        <p:spPr bwMode="auto">
          <a:xfrm>
            <a:off x="179388" y="5221288"/>
            <a:ext cx="2087562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6" name="Rectangle 15"/>
          <p:cNvSpPr>
            <a:spLocks noChangeArrowheads="1"/>
          </p:cNvSpPr>
          <p:nvPr/>
        </p:nvSpPr>
        <p:spPr bwMode="auto">
          <a:xfrm>
            <a:off x="107950" y="1125538"/>
            <a:ext cx="5610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5770563" y="2255838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</a:t>
            </a:r>
            <a:endParaRPr lang="en-GB" altLang="en-US" sz="2400" noProof="1"/>
          </a:p>
        </p:txBody>
      </p: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5770563" y="2636838"/>
            <a:ext cx="326548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9" name="Text Box 14"/>
          <p:cNvSpPr txBox="1">
            <a:spLocks noChangeArrowheads="1"/>
          </p:cNvSpPr>
          <p:nvPr/>
        </p:nvSpPr>
        <p:spPr bwMode="auto">
          <a:xfrm>
            <a:off x="5715000" y="2636838"/>
            <a:ext cx="19796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</a:t>
            </a:r>
            <a:r>
              <a:rPr lang="en-GB" altLang="en-US" sz="1800"/>
              <a:t>SmithJones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266951" y="4518024"/>
            <a:ext cx="3575050" cy="8874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195513" y="2997200"/>
            <a:ext cx="3575050" cy="22240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A22578A-DD3E-4FDA-B28F-DBB79B4B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436511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/>
              <a:t>DixonSmithJones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332FC-79F7-4474-AE64-C2CF14D9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41" y="3497338"/>
            <a:ext cx="4349055" cy="2955998"/>
          </a:xfrm>
          <a:prstGeom prst="rect">
            <a:avLst/>
          </a:prstGeom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(html tags)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7950" y="1125538"/>
            <a:ext cx="56292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</a:t>
            </a:r>
            <a:r>
              <a:rPr lang="en-GB" altLang="en-US" sz="1800" b="1" noProof="1">
                <a:latin typeface="Arial Narrow" pitchFamily="34" charset="0"/>
              </a:rPr>
              <a:t>People.accdb</a:t>
            </a:r>
            <a:r>
              <a:rPr lang="en-GB" altLang="en-US" sz="1800" noProof="1">
                <a:latin typeface="Arial Narrow" pitchFamily="34" charset="0"/>
              </a:rPr>
              <a:t>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</a:t>
            </a:r>
            <a:r>
              <a:rPr lang="en-GB" altLang="en-US" sz="1800" b="1" noProof="1">
                <a:latin typeface="Arial Narrow" pitchFamily="34" charset="0"/>
              </a:rPr>
              <a:t>Person</a:t>
            </a:r>
            <a:r>
              <a:rPr lang="en-GB" altLang="en-US" sz="1800" noProof="1">
                <a:latin typeface="Arial Narrow" pitchFamily="34" charset="0"/>
              </a:rPr>
              <a:t>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</a:t>
            </a:r>
            <a:r>
              <a:rPr lang="en-GB" altLang="en-US" sz="1800" b="1" noProof="1">
                <a:latin typeface="Arial Narrow" pitchFamily="34" charset="0"/>
              </a:rPr>
              <a:t>Surname</a:t>
            </a:r>
            <a:r>
              <a:rPr lang="en-GB" altLang="en-US" sz="1800" noProof="1">
                <a:latin typeface="Arial Narrow" pitchFamily="34" charset="0"/>
              </a:rPr>
              <a:t>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07950" y="594995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Need data on separate lines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5795963" y="1676400"/>
            <a:ext cx="2876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html by hand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put br tags between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       &lt;br /&gt;</a:t>
            </a:r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 flipH="1">
            <a:off x="5249068" y="2565400"/>
            <a:ext cx="1267619" cy="19431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H="1">
            <a:off x="5737224" y="2565400"/>
            <a:ext cx="779463" cy="19431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/>
      <p:bldP spid="374792" grpId="0"/>
      <p:bldP spid="374793" grpId="0" animBg="1"/>
      <p:bldP spid="3747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(error)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07950" y="1125538"/>
            <a:ext cx="5561013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</a:t>
            </a:r>
            <a:r>
              <a:rPr lang="en-GB" altLang="en-US" sz="1800" b="1" noProof="1">
                <a:latin typeface="Arial Narrow" pitchFamily="34" charset="0"/>
              </a:rPr>
              <a:t>&lt;br /&gt;</a:t>
            </a:r>
            <a:r>
              <a:rPr lang="en-GB" altLang="en-US" sz="18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07950" y="594995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Need data on separate lines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722938" y="2587625"/>
            <a:ext cx="262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Try putting br tag here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1258888" y="2900363"/>
            <a:ext cx="4535487" cy="11525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00788" y="4025900"/>
            <a:ext cx="2663825" cy="83185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C# does not understand html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538788" y="3832225"/>
            <a:ext cx="833437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0" b="1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/>
      <p:bldP spid="14" grpId="0"/>
      <p:bldP spid="15" grpId="0" animBg="1"/>
      <p:bldP spid="16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(html tags)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07950" y="1125538"/>
            <a:ext cx="5561013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</a:t>
            </a:r>
            <a:r>
              <a:rPr lang="en-GB" altLang="en-US" sz="1800" b="1" noProof="1">
                <a:latin typeface="Arial Narrow" pitchFamily="34" charset="0"/>
              </a:rPr>
              <a:t>"&lt;br /&gt;"</a:t>
            </a:r>
            <a:r>
              <a:rPr lang="en-GB" altLang="en-US" sz="18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1331913" y="1412875"/>
            <a:ext cx="4392612" cy="26400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724525" y="990600"/>
            <a:ext cx="31146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sz="2400" b="1" kern="0" dirty="0"/>
              <a:t>Need double quotes around tag</a:t>
            </a:r>
          </a:p>
          <a:p>
            <a:pPr>
              <a:defRPr/>
            </a:pPr>
            <a:r>
              <a:rPr lang="en-GB" sz="2400" b="1" kern="0" dirty="0"/>
              <a:t>(C# sees html as literal string)</a:t>
            </a:r>
            <a:endParaRPr lang="en-GB" sz="2400" kern="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2600" y="5924550"/>
            <a:ext cx="4089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runs, but br in wrong 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F84246-D522-43F1-BC0A-546EE902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86" y="3520991"/>
            <a:ext cx="4349055" cy="2955998"/>
          </a:xfrm>
          <a:prstGeom prst="rect">
            <a:avLst/>
          </a:prstGeom>
        </p:spPr>
      </p:pic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067175" y="4725143"/>
            <a:ext cx="864865" cy="115178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(html tags)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07950" y="1125538"/>
            <a:ext cx="55578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</a:t>
            </a:r>
            <a:r>
              <a:rPr lang="en-GB" altLang="en-US" sz="1800" b="1" noProof="1">
                <a:latin typeface="Arial Narrow" pitchFamily="34" charset="0"/>
              </a:rPr>
              <a:t>"&lt;br /&gt;"</a:t>
            </a:r>
            <a:r>
              <a:rPr lang="en-GB" altLang="en-US" sz="18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</a:t>
            </a:r>
            <a:r>
              <a:rPr lang="en-GB" altLang="en-US" sz="1800" b="1" noProof="1">
                <a:latin typeface="Arial Narrow" pitchFamily="34" charset="0"/>
              </a:rPr>
              <a:t>r["Surname"]</a:t>
            </a:r>
            <a:r>
              <a:rPr lang="en-GB" altLang="en-US" sz="18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2051050" y="2368550"/>
            <a:ext cx="3781425" cy="21399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795963" y="1484313"/>
            <a:ext cx="3249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Move br tag inside loop.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Which bit of code pulls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from database?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(error)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07950" y="1125538"/>
            <a:ext cx="55578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</a:t>
            </a:r>
            <a:r>
              <a:rPr lang="en-GB" altLang="en-US" sz="1800" b="1" noProof="1">
                <a:latin typeface="Arial Narrow" pitchFamily="34" charset="0"/>
              </a:rPr>
              <a:t>&lt;br /&gt;</a:t>
            </a:r>
            <a:r>
              <a:rPr lang="en-GB" altLang="en-US" sz="1800" noProof="1">
                <a:latin typeface="Arial Narrow" pitchFamily="34" charset="0"/>
              </a:rPr>
              <a:t>"];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07950" y="5949950"/>
            <a:ext cx="400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Need data on separate lines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722938" y="2587625"/>
            <a:ext cx="262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Try putting br tag here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2484438" y="2900363"/>
            <a:ext cx="3309937" cy="16081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34125" y="4052888"/>
            <a:ext cx="2701925" cy="120015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looks for field</a:t>
            </a:r>
            <a:br>
              <a:rPr lang="en-GB" altLang="en-US" sz="2400" b="1"/>
            </a:br>
            <a:r>
              <a:rPr lang="en-GB" altLang="en-US" sz="2400" b="1"/>
              <a:t>called</a:t>
            </a:r>
            <a:br>
              <a:rPr lang="en-GB" altLang="en-US" sz="2400" b="1"/>
            </a:br>
            <a:r>
              <a:rPr lang="en-GB" altLang="en-US" sz="2400" b="1"/>
              <a:t>   Surname&lt;br /&gt;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538788" y="3832225"/>
            <a:ext cx="833437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0" b="1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/>
      <p:bldP spid="14" grpId="0"/>
      <p:bldP spid="15" grpId="0" animBg="1"/>
      <p:bldP spid="16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07950" y="1125538"/>
            <a:ext cx="5472113" cy="48117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7950" y="788988"/>
            <a:ext cx="14398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People.aspx</a:t>
            </a:r>
            <a:endParaRPr lang="en-GB" altLang="en-US" sz="1600" b="1" noProof="1">
              <a:latin typeface="Arial Narrow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v2 (html tags)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7950" y="1125538"/>
            <a:ext cx="5557838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  h = h + r["Surname"] + </a:t>
            </a:r>
            <a:r>
              <a:rPr lang="en-GB" altLang="en-US" sz="1800" b="1" noProof="1">
                <a:latin typeface="Arial Narrow" pitchFamily="34" charset="0"/>
              </a:rPr>
              <a:t>"&lt;br /&gt;"</a:t>
            </a:r>
            <a:r>
              <a:rPr lang="en-GB" altLang="en-US" sz="1800" noProof="1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noProof="1">
                <a:latin typeface="Arial Narrow" pitchFamily="34" charset="0"/>
              </a:rPr>
              <a:t>  }</a:t>
            </a: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noProof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795963" y="1484313"/>
            <a:ext cx="280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Move br tag inside loop.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after field data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08038" y="5995988"/>
            <a:ext cx="189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View Source</a:t>
            </a:r>
          </a:p>
        </p:txBody>
      </p:sp>
      <p:sp>
        <p:nvSpPr>
          <p:cNvPr id="38921" name="Line 7"/>
          <p:cNvSpPr>
            <a:spLocks noChangeShapeType="1"/>
          </p:cNvSpPr>
          <p:nvPr/>
        </p:nvSpPr>
        <p:spPr bwMode="auto">
          <a:xfrm flipH="1">
            <a:off x="2484438" y="2125663"/>
            <a:ext cx="3348037" cy="23114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A1F2D-8C42-4310-9FE1-8E3F89EA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71" y="3480594"/>
            <a:ext cx="4347779" cy="2955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240FF-4709-4F23-9F4B-6D633C68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07" y="2695577"/>
            <a:ext cx="3876882" cy="2635068"/>
          </a:xfrm>
          <a:prstGeom prst="rect">
            <a:avLst/>
          </a:prstGeom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700338" y="4437063"/>
            <a:ext cx="3024187" cy="1800225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Embedding html in C#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html must be string (inside double quotes)</a:t>
            </a:r>
          </a:p>
          <a:p>
            <a:pPr eaLnBrk="1" hangingPunct="1"/>
            <a:r>
              <a:rPr lang="en-GB" altLang="en-US"/>
              <a:t>follows normal pattern for expressions: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349375" y="27305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830263" y="4438650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</a:rPr>
              <a:t>operator</a:t>
            </a: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 flipV="1">
            <a:off x="1530350" y="3789363"/>
            <a:ext cx="431800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2160588" y="27305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3611563" y="27305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5489575" y="27305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2846388" y="4438650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</a:rPr>
              <a:t>operator</a:t>
            </a:r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 flipH="1" flipV="1">
            <a:off x="3186113" y="3789363"/>
            <a:ext cx="288925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4951413" y="4484688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6600"/>
                </a:solidFill>
              </a:rPr>
              <a:t>operator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 flipH="1" flipV="1">
            <a:off x="5364163" y="3835400"/>
            <a:ext cx="287337" cy="720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918" name="AutoShape 14"/>
          <p:cNvSpPr>
            <a:spLocks/>
          </p:cNvSpPr>
          <p:nvPr/>
        </p:nvSpPr>
        <p:spPr bwMode="auto">
          <a:xfrm rot="5400000" flipV="1">
            <a:off x="1614487" y="3165476"/>
            <a:ext cx="288925" cy="190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919" name="AutoShape 15"/>
          <p:cNvSpPr>
            <a:spLocks/>
          </p:cNvSpPr>
          <p:nvPr/>
        </p:nvSpPr>
        <p:spPr bwMode="auto">
          <a:xfrm rot="5400000" flipV="1">
            <a:off x="2431256" y="2864645"/>
            <a:ext cx="288925" cy="792162"/>
          </a:xfrm>
          <a:prstGeom prst="leftBrace">
            <a:avLst>
              <a:gd name="adj1" fmla="val 228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920" name="AutoShape 16"/>
          <p:cNvSpPr>
            <a:spLocks/>
          </p:cNvSpPr>
          <p:nvPr/>
        </p:nvSpPr>
        <p:spPr bwMode="auto">
          <a:xfrm rot="5400000" flipV="1">
            <a:off x="4132263" y="2387600"/>
            <a:ext cx="215900" cy="1673225"/>
          </a:xfrm>
          <a:prstGeom prst="leftBrace">
            <a:avLst>
              <a:gd name="adj1" fmla="val 914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921" name="AutoShape 17"/>
          <p:cNvSpPr>
            <a:spLocks/>
          </p:cNvSpPr>
          <p:nvPr/>
        </p:nvSpPr>
        <p:spPr bwMode="auto">
          <a:xfrm rot="5400000" flipV="1">
            <a:off x="5795962" y="2828926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098550" y="3332163"/>
            <a:ext cx="55911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h = </a:t>
            </a:r>
            <a:r>
              <a:rPr lang="en-GB" altLang="en-US" sz="2800" b="1" noProof="1">
                <a:solidFill>
                  <a:srgbClr val="000066"/>
                </a:solidFill>
                <a:latin typeface="Arial Narrow" pitchFamily="34" charset="0"/>
              </a:rPr>
              <a:t>h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6600"/>
                </a:solidFill>
                <a:latin typeface="Arial Narrow" pitchFamily="34" charset="0"/>
              </a:rPr>
              <a:t>+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0066"/>
                </a:solidFill>
                <a:latin typeface="Arial Narrow" pitchFamily="34" charset="0"/>
              </a:rPr>
              <a:t>"&lt;b&gt;"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6600"/>
                </a:solidFill>
                <a:latin typeface="Arial Narrow" pitchFamily="34" charset="0"/>
              </a:rPr>
              <a:t>+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0066"/>
                </a:solidFill>
                <a:latin typeface="Arial Narrow" pitchFamily="34" charset="0"/>
              </a:rPr>
              <a:t>r["Surname"]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6600"/>
                </a:solidFill>
                <a:latin typeface="Arial Narrow" pitchFamily="34" charset="0"/>
              </a:rPr>
              <a:t>+</a:t>
            </a:r>
            <a:r>
              <a:rPr lang="en-GB" altLang="en-US" sz="2800" b="1" noProof="1">
                <a:latin typeface="Arial Narrow" pitchFamily="34" charset="0"/>
              </a:rPr>
              <a:t> </a:t>
            </a:r>
            <a:r>
              <a:rPr lang="en-GB" altLang="en-US" sz="2800" b="1" noProof="1">
                <a:solidFill>
                  <a:srgbClr val="000066"/>
                </a:solidFill>
                <a:latin typeface="Arial Narrow" pitchFamily="34" charset="0"/>
              </a:rPr>
              <a:t>"&lt;/b&gt;"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/>
      <p:bldP spid="379909" grpId="0"/>
      <p:bldP spid="379910" grpId="0" animBg="1"/>
      <p:bldP spid="379911" grpId="0"/>
      <p:bldP spid="379912" grpId="0"/>
      <p:bldP spid="379913" grpId="0"/>
      <p:bldP spid="379914" grpId="0"/>
      <p:bldP spid="379915" grpId="0" animBg="1"/>
      <p:bldP spid="379916" grpId="0"/>
      <p:bldP spid="379917" grpId="0" animBg="1"/>
      <p:bldP spid="379918" grpId="0" animBg="1"/>
      <p:bldP spid="379919" grpId="0" animBg="1"/>
      <p:bldP spid="379920" grpId="0" animBg="1"/>
      <p:bldP spid="3799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Session variables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Write a line of code to put 74 into a session variable called score.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Write code that</a:t>
            </a:r>
            <a:br>
              <a:rPr lang="en-GB" altLang="en-US"/>
            </a:br>
            <a:r>
              <a:rPr lang="en-GB" altLang="en-US"/>
              <a:t> adds 1 to a variable called g,</a:t>
            </a:r>
            <a:br>
              <a:rPr lang="en-GB" altLang="en-US"/>
            </a:br>
            <a:r>
              <a:rPr lang="en-GB" altLang="en-US"/>
              <a:t> when a session variable called i is over 25.</a:t>
            </a:r>
            <a:endParaRPr lang="en-GB" altLang="en-US" sz="2400">
              <a:latin typeface="Courier New" pitchFamily="49" charset="0"/>
            </a:endParaRP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3317875" y="4508500"/>
            <a:ext cx="51244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if (Session["i"] &gt; 25){</a:t>
            </a:r>
          </a:p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  g = g + 1;</a:t>
            </a:r>
          </a:p>
          <a:p>
            <a:pPr eaLnBrk="1" hangingPunct="1">
              <a:buFontTx/>
              <a:buNone/>
            </a:pPr>
            <a:r>
              <a:rPr lang="en-GB" altLang="en-US" sz="2800" b="1" noProof="1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368675" y="2074863"/>
            <a:ext cx="5614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GB" altLang="en-US" b="1" noProof="1">
                <a:solidFill>
                  <a:srgbClr val="000066"/>
                </a:solidFill>
                <a:latin typeface="Courier New" pitchFamily="49" charset="0"/>
              </a:rPr>
              <a:t>Session["score"] = 74;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0" grpId="0" autoUpdateAnimBg="0"/>
      <p:bldP spid="37274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Embedding html in C# (errors)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11188" y="1196975"/>
            <a:ext cx="48323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h = h + "&lt;i&gt;" r["Gender"] + "&lt;/i&gt;";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098675" y="1892300"/>
            <a:ext cx="265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800000"/>
                </a:solidFill>
              </a:rPr>
              <a:t>missing operator</a:t>
            </a: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 flipV="1">
            <a:off x="2438400" y="1609725"/>
            <a:ext cx="46038" cy="379413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612775" y="2708275"/>
            <a:ext cx="38909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h = h + r["Height"] + &lt;/i&gt;";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124075" y="3427413"/>
            <a:ext cx="332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800000"/>
                </a:solidFill>
              </a:rPr>
              <a:t>missing double quote</a:t>
            </a: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V="1">
            <a:off x="3348038" y="2924175"/>
            <a:ext cx="142875" cy="576263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617538" y="4076700"/>
            <a:ext cx="375126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h = h + &lt;ul&gt; + r["Height"];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2128838" y="4822825"/>
            <a:ext cx="574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800000"/>
                </a:solidFill>
              </a:rPr>
              <a:t>html tag must be inside double quotes</a:t>
            </a:r>
          </a:p>
        </p:txBody>
      </p:sp>
      <p:sp>
        <p:nvSpPr>
          <p:cNvPr id="380939" name="Line 11"/>
          <p:cNvSpPr>
            <a:spLocks noChangeShapeType="1"/>
          </p:cNvSpPr>
          <p:nvPr/>
        </p:nvSpPr>
        <p:spPr bwMode="auto">
          <a:xfrm flipH="1" flipV="1">
            <a:off x="2051050" y="4508500"/>
            <a:ext cx="217488" cy="3873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0940" name="Rectangle 12"/>
          <p:cNvSpPr>
            <a:spLocks noChangeArrowheads="1"/>
          </p:cNvSpPr>
          <p:nvPr/>
        </p:nvSpPr>
        <p:spPr bwMode="auto">
          <a:xfrm>
            <a:off x="625475" y="5394325"/>
            <a:ext cx="45529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noProof="1">
                <a:latin typeface="Arial Narrow" pitchFamily="34" charset="0"/>
              </a:rPr>
              <a:t>h = h + "&lt;ul&gt;" + r["&lt;b&gt;Height"];</a:t>
            </a:r>
          </a:p>
        </p:txBody>
      </p:sp>
      <p:sp>
        <p:nvSpPr>
          <p:cNvPr id="380941" name="Text Box 13"/>
          <p:cNvSpPr txBox="1">
            <a:spLocks noChangeArrowheads="1"/>
          </p:cNvSpPr>
          <p:nvPr/>
        </p:nvSpPr>
        <p:spPr bwMode="auto">
          <a:xfrm>
            <a:off x="2136775" y="6140450"/>
            <a:ext cx="646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800000"/>
                </a:solidFill>
              </a:rPr>
              <a:t>looks for field in database called &lt;b&gt;Height</a:t>
            </a:r>
          </a:p>
        </p:txBody>
      </p:sp>
      <p:sp>
        <p:nvSpPr>
          <p:cNvPr id="380942" name="Line 14"/>
          <p:cNvSpPr>
            <a:spLocks noChangeShapeType="1"/>
          </p:cNvSpPr>
          <p:nvPr/>
        </p:nvSpPr>
        <p:spPr bwMode="auto">
          <a:xfrm flipV="1">
            <a:off x="4425950" y="5826125"/>
            <a:ext cx="217488" cy="3873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 animBg="1"/>
      <p:bldP spid="380934" grpId="0"/>
      <p:bldP spid="380935" grpId="0"/>
      <p:bldP spid="380936" grpId="0" animBg="1"/>
      <p:bldP spid="380937" grpId="0"/>
      <p:bldP spid="380938" grpId="0"/>
      <p:bldP spid="380939" grpId="0" animBg="1"/>
      <p:bldP spid="380940" grpId="0"/>
      <p:bldP spid="380941" grpId="0"/>
      <p:bldP spid="3809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HTML in C#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Are these correct (assume variables and fields exist)?</a:t>
            </a:r>
            <a:br>
              <a:rPr lang="en-GB" altLang="en-US"/>
            </a:br>
            <a:endParaRPr lang="en-GB" alt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noProof="1"/>
              <a:t>g = g + r["Surname&lt;br /&gt;"];</a:t>
            </a:r>
            <a:br>
              <a:rPr lang="en-GB" altLang="en-US" sz="3200" noProof="1"/>
            </a:br>
            <a:endParaRPr lang="en-GB" altLang="en-US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noProof="1"/>
              <a:t>h = h + "&lt;ol&gt;" r["Width"];</a:t>
            </a:r>
            <a:br>
              <a:rPr lang="en-GB" altLang="en-US" sz="3200" noProof="1"/>
            </a:br>
            <a:endParaRPr lang="en-GB" altLang="en-US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noProof="1"/>
              <a:t>a = "&lt;p&gt;" + a + "&lt;/p&gt;";</a:t>
            </a:r>
            <a:br>
              <a:rPr lang="en-GB" altLang="en-US" sz="3200" noProof="1"/>
            </a:br>
            <a:endParaRPr lang="en-GB" altLang="en-US" sz="20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noProof="1"/>
              <a:t>html = html + "&lt;img src=‘face.gif’ /&gt;";</a:t>
            </a:r>
            <a:br>
              <a:rPr lang="en-GB" altLang="en-US" sz="3200" noProof="1"/>
            </a:br>
            <a:endParaRPr lang="en-GB" altLang="en-US" sz="20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noProof="1"/>
              <a:t>h = &lt;table&gt; + h + "&lt;/table&gt;";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7561263" y="4011613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66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7629525" y="2273300"/>
            <a:ext cx="47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80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7627938" y="3148013"/>
            <a:ext cx="471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80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7556500" y="5657850"/>
            <a:ext cx="47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80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7561263" y="4797425"/>
            <a:ext cx="53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>
                <a:solidFill>
                  <a:srgbClr val="0066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4427538" y="2339975"/>
            <a:ext cx="1152525" cy="4318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233738" y="3278188"/>
            <a:ext cx="292100" cy="358775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474788" y="5724525"/>
            <a:ext cx="1512887" cy="358775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/>
      <p:bldP spid="381957" grpId="0"/>
      <p:bldP spid="381958" grpId="0"/>
      <p:bldP spid="381959" grpId="0"/>
      <p:bldP spid="381960" grpId="0"/>
      <p:bldP spid="381961" grpId="0" animBg="1"/>
      <p:bldP spid="381962" grpId="0" animBg="1"/>
      <p:bldP spid="3819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v3</a:t>
            </a:r>
          </a:p>
        </p:txBody>
      </p:sp>
      <p:sp>
        <p:nvSpPr>
          <p:cNvPr id="43013" name="Rectangle 11"/>
          <p:cNvSpPr>
            <a:spLocks noGrp="1" noChangeArrowheads="1"/>
          </p:cNvSpPr>
          <p:nvPr>
            <p:ph idx="1"/>
          </p:nvPr>
        </p:nvSpPr>
        <p:spPr>
          <a:xfrm>
            <a:off x="430213" y="990600"/>
            <a:ext cx="8534400" cy="709613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Display Surname of </a:t>
            </a:r>
            <a:r>
              <a:rPr lang="en-GB" altLang="en-US" b="1"/>
              <a:t>Male </a:t>
            </a:r>
            <a:r>
              <a:rPr lang="en-GB" altLang="en-US"/>
              <a:t>people: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276600" y="1774825"/>
            <a:ext cx="4916488" cy="47513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cmd = new OleDbCommand("SELECT * FROM Person;",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      if(r["Gender"].ToString() == "M"){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    h = h + r["Surname"] + "&lt;br /&gt;";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Arial Narrow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F3398F-A7A6-4DF0-B71F-447632E6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6204"/>
            <a:ext cx="2990837" cy="203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v4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990600"/>
            <a:ext cx="8534400" cy="709613"/>
          </a:xfrm>
        </p:spPr>
        <p:txBody>
          <a:bodyPr/>
          <a:lstStyle/>
          <a:p>
            <a:pPr eaLnBrk="1" hangingPunct="1"/>
            <a:r>
              <a:rPr lang="en-GB" altLang="en-US"/>
              <a:t>Display Surname of </a:t>
            </a:r>
            <a:r>
              <a:rPr lang="en-GB" altLang="en-US" b="1"/>
              <a:t>Male </a:t>
            </a:r>
            <a:r>
              <a:rPr lang="en-GB" altLang="en-US"/>
              <a:t>people:</a:t>
            </a: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276600" y="1773238"/>
            <a:ext cx="5016500" cy="4505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void Page_Load(){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OleDbDataReader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String sql  = </a:t>
            </a:r>
            <a:r>
              <a:rPr lang="en-GB" altLang="en-US" sz="1600" b="1">
                <a:latin typeface="Arial Narrow" pitchFamily="34" charset="0"/>
              </a:rPr>
              <a:t>"SELECT * FROM Person WHERE Gender = 'M';"</a:t>
            </a:r>
            <a:r>
              <a:rPr lang="en-GB" altLang="en-US" sz="1600">
                <a:latin typeface="Arial Narrow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String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cmd = new OleDbCommand(</a:t>
            </a:r>
            <a:r>
              <a:rPr lang="en-GB" altLang="en-US" sz="1600" b="1">
                <a:latin typeface="Arial Narrow" pitchFamily="34" charset="0"/>
              </a:rPr>
              <a:t>sql</a:t>
            </a:r>
            <a:r>
              <a:rPr lang="en-GB" altLang="en-US" sz="1600">
                <a:latin typeface="Arial Narrow" pitchFamily="34" charset="0"/>
              </a:rPr>
              <a:t>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r = cmd.ExecuteReader();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h = 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while(r.Read()){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  h = h + r["Surname"] + "&lt;br /&gt;";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cn.Close();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  parData.InnerHtml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 Narrow" pitchFamily="34" charset="0"/>
              </a:rPr>
              <a:t>  }</a:t>
            </a:r>
          </a:p>
        </p:txBody>
      </p:sp>
      <p:sp>
        <p:nvSpPr>
          <p:cNvPr id="336903" name="AutoShape 7"/>
          <p:cNvSpPr>
            <a:spLocks/>
          </p:cNvSpPr>
          <p:nvPr/>
        </p:nvSpPr>
        <p:spPr bwMode="auto">
          <a:xfrm rot="5400000">
            <a:off x="6149975" y="1697038"/>
            <a:ext cx="287337" cy="3875088"/>
          </a:xfrm>
          <a:prstGeom prst="rightBrace">
            <a:avLst>
              <a:gd name="adj1" fmla="val 123187"/>
              <a:gd name="adj2" fmla="val 50000"/>
            </a:avLst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>
            <a:off x="6156325" y="5718175"/>
            <a:ext cx="255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Arial Unicode MS" pitchFamily="34" charset="-128"/>
              </a:rPr>
              <a:t>SQL statement</a:t>
            </a:r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 flipH="1" flipV="1">
            <a:off x="6292850" y="3778250"/>
            <a:ext cx="1087438" cy="208438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10D4F-AE31-43DF-9AC7-E0470E24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6204"/>
            <a:ext cx="2990837" cy="203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1" grpId="0" animBg="1"/>
      <p:bldP spid="336903" grpId="0" animBg="1"/>
      <p:bldP spid="336904" grpId="0"/>
      <p:bldP spid="33690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Queries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main purpose of databases:</a:t>
            </a:r>
          </a:p>
          <a:p>
            <a:pPr lvl="1" eaLnBrk="1" hangingPunct="1"/>
            <a:r>
              <a:rPr lang="en-GB" altLang="en-US"/>
              <a:t>get information back out: searching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Structured Query Language</a:t>
            </a:r>
          </a:p>
          <a:p>
            <a:pPr lvl="1" eaLnBrk="1" hangingPunct="1"/>
            <a:r>
              <a:rPr lang="en-GB" altLang="en-US"/>
              <a:t>dedicated to interacting with databases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3</a:t>
            </a:r>
            <a:r>
              <a:rPr lang="en-GB" altLang="en-US" baseline="30000"/>
              <a:t>rd</a:t>
            </a:r>
            <a:r>
              <a:rPr lang="en-GB" altLang="en-US"/>
              <a:t> Generation Language (such as VB, C#)</a:t>
            </a:r>
          </a:p>
          <a:p>
            <a:pPr lvl="1" eaLnBrk="1" hangingPunct="1"/>
            <a:r>
              <a:rPr lang="en-GB" altLang="en-US"/>
              <a:t>code describes how to do task</a:t>
            </a:r>
          </a:p>
          <a:p>
            <a:pPr eaLnBrk="1" hangingPunct="1"/>
            <a:r>
              <a:rPr lang="en-GB" altLang="en-US"/>
              <a:t>4</a:t>
            </a:r>
            <a:r>
              <a:rPr lang="en-GB" altLang="en-US" baseline="30000"/>
              <a:t>th</a:t>
            </a:r>
            <a:r>
              <a:rPr lang="en-GB" altLang="en-US"/>
              <a:t> Generation Language (such as SQL)</a:t>
            </a:r>
          </a:p>
          <a:p>
            <a:pPr lvl="1" eaLnBrk="1" hangingPunct="1"/>
            <a:r>
              <a:rPr lang="en-GB" altLang="en-US"/>
              <a:t>code describes what to do (not how to do it)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SELECT statement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15350" cy="5562600"/>
          </a:xfrm>
        </p:spPr>
        <p:txBody>
          <a:bodyPr/>
          <a:lstStyle/>
          <a:p>
            <a:pPr eaLnBrk="1" hangingPunct="1"/>
            <a:r>
              <a:rPr lang="en-GB" altLang="en-US"/>
              <a:t>SELECT statement</a:t>
            </a:r>
          </a:p>
          <a:p>
            <a:pPr lvl="1" eaLnBrk="1" hangingPunct="1"/>
            <a:r>
              <a:rPr lang="en-GB" altLang="en-US"/>
              <a:t>used to get data</a:t>
            </a:r>
          </a:p>
          <a:p>
            <a:pPr lvl="1" eaLnBrk="1" hangingPunct="1"/>
            <a:r>
              <a:rPr lang="en-GB" altLang="en-US"/>
              <a:t>can be embedded in C#, via:</a:t>
            </a:r>
            <a:br>
              <a:rPr lang="en-GB" altLang="en-US"/>
            </a:br>
            <a:endParaRPr lang="en-GB" altLang="en-US"/>
          </a:p>
          <a:p>
            <a:pPr lvl="1" eaLnBrk="1" hangingPunct="1"/>
            <a:br>
              <a:rPr lang="en-GB" altLang="en-US"/>
            </a:br>
            <a:r>
              <a:rPr lang="en-GB" altLang="en-US"/>
              <a:t>…</a:t>
            </a:r>
            <a:br>
              <a:rPr lang="en-GB" altLang="en-US"/>
            </a:br>
            <a:r>
              <a:rPr lang="en-GB" altLang="en-US"/>
              <a:t>v = "</a:t>
            </a:r>
            <a:r>
              <a:rPr lang="en-GB" altLang="en-US" b="1" noProof="1">
                <a:latin typeface="Courier New" pitchFamily="49" charset="0"/>
              </a:rPr>
              <a:t>SELECT * FROM [Person]</a:t>
            </a:r>
            <a:r>
              <a:rPr lang="en-GB" altLang="en-US" noProof="1">
                <a:latin typeface="Courier New" pitchFamily="49" charset="0"/>
              </a:rPr>
              <a:t>"</a:t>
            </a:r>
            <a:br>
              <a:rPr lang="en-GB" altLang="en-US" noProof="1">
                <a:latin typeface="Courier New" pitchFamily="49" charset="0"/>
              </a:rPr>
            </a:br>
            <a:r>
              <a:rPr lang="en-GB" altLang="en-US" noProof="1">
                <a:latin typeface="Courier New" pitchFamily="49" charset="0"/>
              </a:rPr>
              <a:t>...</a:t>
            </a:r>
            <a:br>
              <a:rPr lang="en-GB" altLang="en-US" noProof="1">
                <a:latin typeface="Courier New" pitchFamily="49" charset="0"/>
              </a:rPr>
            </a:br>
            <a:r>
              <a:rPr lang="en-GB" altLang="en-US" noProof="1">
                <a:latin typeface="Courier New" pitchFamily="49" charset="0"/>
              </a:rPr>
              <a:t>cmd = New OleDbCommand(</a:t>
            </a:r>
            <a:r>
              <a:rPr lang="en-GB" altLang="en-US" b="1" noProof="1">
                <a:latin typeface="Courier New" pitchFamily="49" charset="0"/>
              </a:rPr>
              <a:t>v</a:t>
            </a:r>
            <a:r>
              <a:rPr lang="en-GB" altLang="en-US" noProof="1">
                <a:latin typeface="Courier New" pitchFamily="49" charset="0"/>
              </a:rPr>
              <a:t>, cn);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3492500" y="3155950"/>
            <a:ext cx="1584325" cy="8493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5076825" y="2781300"/>
            <a:ext cx="14843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dirty="0">
                <a:latin typeface="+mn-lt"/>
              </a:rPr>
              <a:t>all fields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WHERE &amp; ORDER BY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pPr eaLnBrk="1" hangingPunct="1"/>
            <a:r>
              <a:rPr lang="en-GB" altLang="en-US"/>
              <a:t>WHERE clause</a:t>
            </a:r>
          </a:p>
          <a:p>
            <a:pPr lvl="1" eaLnBrk="1" hangingPunct="1"/>
            <a:r>
              <a:rPr lang="en-GB" altLang="en-US"/>
              <a:t>used to restrict data</a:t>
            </a:r>
            <a:br>
              <a:rPr lang="en-GB" altLang="en-US"/>
            </a:b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 sz="2800"/>
              <a:t>	SELECT * FROM [People] </a:t>
            </a:r>
            <a:r>
              <a:rPr lang="en-GB" altLang="en-US" sz="2800" b="1"/>
              <a:t>WHERE [age]&gt;=18</a:t>
            </a:r>
            <a:r>
              <a:rPr lang="en-GB" altLang="en-US" sz="2800"/>
              <a:t>; </a:t>
            </a:r>
          </a:p>
          <a:p>
            <a:pPr lvl="1" eaLnBrk="1" hangingPunct="1"/>
            <a:endParaRPr lang="en-GB" altLang="en-US"/>
          </a:p>
          <a:p>
            <a:pPr eaLnBrk="1" hangingPunct="1"/>
            <a:r>
              <a:rPr lang="en-GB" altLang="en-US"/>
              <a:t>ORDER BY clause</a:t>
            </a:r>
          </a:p>
          <a:p>
            <a:pPr lvl="1" eaLnBrk="1" hangingPunct="1"/>
            <a:r>
              <a:rPr lang="en-GB" altLang="en-US"/>
              <a:t>used to change order of data</a:t>
            </a:r>
            <a:br>
              <a:rPr lang="en-GB" altLang="en-US"/>
            </a:b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 sz="2800"/>
              <a:t>	SELECT * FROM [People] </a:t>
            </a:r>
            <a:r>
              <a:rPr lang="en-GB" altLang="en-US" sz="2800" b="1"/>
              <a:t>ORDER BY [Surname]</a:t>
            </a:r>
            <a:r>
              <a:rPr lang="en-GB" altLang="en-US" sz="280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strings (text data)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eaLnBrk="1" hangingPunct="1"/>
            <a:r>
              <a:rPr lang="en-GB" altLang="en-US"/>
              <a:t>Possible confusion:</a:t>
            </a:r>
            <a:br>
              <a:rPr lang="en-GB" altLang="en-US"/>
            </a:br>
            <a:br>
              <a:rPr lang="en-GB" altLang="en-US"/>
            </a:br>
            <a:r>
              <a:rPr lang="en-GB" altLang="en-US" sz="2800"/>
              <a:t>SELECT * FROM Person WHERE Surname = Smith</a:t>
            </a:r>
            <a:r>
              <a:rPr lang="en-GB" altLang="en-US"/>
              <a:t> 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  this will look for field called Smith - gives error</a:t>
            </a:r>
            <a:br>
              <a:rPr lang="en-GB" altLang="en-US"/>
            </a:br>
            <a:r>
              <a:rPr lang="en-GB" altLang="en-US"/>
              <a:t> </a:t>
            </a:r>
            <a:br>
              <a:rPr lang="en-GB" altLang="en-US"/>
            </a:br>
            <a:r>
              <a:rPr lang="en-GB" altLang="en-US"/>
              <a:t>  need single (SQL) quotes to signify literal text</a:t>
            </a:r>
            <a:br>
              <a:rPr lang="en-GB" altLang="en-US"/>
            </a:br>
            <a:r>
              <a:rPr lang="en-GB" altLang="en-US"/>
              <a:t> </a:t>
            </a:r>
            <a:br>
              <a:rPr lang="en-GB" altLang="en-US"/>
            </a:br>
            <a:r>
              <a:rPr lang="en-GB" altLang="en-US" sz="2800"/>
              <a:t>SELECT * FROM Person WHERE Surname = 'Smith'</a:t>
            </a:r>
          </a:p>
        </p:txBody>
      </p:sp>
      <p:grpSp>
        <p:nvGrpSpPr>
          <p:cNvPr id="340996" name="Group 4"/>
          <p:cNvGrpSpPr>
            <a:grpSpLocks/>
          </p:cNvGrpSpPr>
          <p:nvPr/>
        </p:nvGrpSpPr>
        <p:grpSpPr bwMode="auto">
          <a:xfrm>
            <a:off x="7812088" y="1987550"/>
            <a:ext cx="936625" cy="649288"/>
            <a:chOff x="4921" y="1207"/>
            <a:chExt cx="590" cy="409"/>
          </a:xfrm>
        </p:grpSpPr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>
              <a:off x="4921" y="1207"/>
              <a:ext cx="590" cy="4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7" name="Line 6"/>
            <p:cNvSpPr>
              <a:spLocks noChangeShapeType="1"/>
            </p:cNvSpPr>
            <p:nvPr/>
          </p:nvSpPr>
          <p:spPr bwMode="auto">
            <a:xfrm flipV="1">
              <a:off x="4921" y="1207"/>
              <a:ext cx="590" cy="4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0999" name="Group 7"/>
          <p:cNvGrpSpPr>
            <a:grpSpLocks/>
          </p:cNvGrpSpPr>
          <p:nvPr/>
        </p:nvGrpSpPr>
        <p:grpSpPr bwMode="auto">
          <a:xfrm>
            <a:off x="7667625" y="4868863"/>
            <a:ext cx="1330325" cy="360362"/>
            <a:chOff x="4830" y="3067"/>
            <a:chExt cx="838" cy="227"/>
          </a:xfrm>
        </p:grpSpPr>
        <p:sp>
          <p:nvSpPr>
            <p:cNvPr id="48134" name="Oval 8"/>
            <p:cNvSpPr>
              <a:spLocks noChangeArrowheads="1"/>
            </p:cNvSpPr>
            <p:nvPr/>
          </p:nvSpPr>
          <p:spPr bwMode="auto">
            <a:xfrm>
              <a:off x="4830" y="3067"/>
              <a:ext cx="227" cy="227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8135" name="Oval 9"/>
            <p:cNvSpPr>
              <a:spLocks noChangeArrowheads="1"/>
            </p:cNvSpPr>
            <p:nvPr/>
          </p:nvSpPr>
          <p:spPr bwMode="auto">
            <a:xfrm>
              <a:off x="5441" y="3067"/>
              <a:ext cx="227" cy="227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 &amp; MS access queries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2819400"/>
          </a:xfrm>
        </p:spPr>
        <p:txBody>
          <a:bodyPr/>
          <a:lstStyle/>
          <a:p>
            <a:pPr eaLnBrk="1" hangingPunct="1"/>
            <a:r>
              <a:rPr lang="en-GB" altLang="en-US"/>
              <a:t>MS Access</a:t>
            </a:r>
          </a:p>
          <a:p>
            <a:pPr lvl="1" eaLnBrk="1" hangingPunct="1"/>
            <a:r>
              <a:rPr lang="en-GB" altLang="en-US"/>
              <a:t>Queries: select data from database</a:t>
            </a:r>
          </a:p>
          <a:p>
            <a:pPr lvl="1" eaLnBrk="1" hangingPunct="1"/>
            <a:r>
              <a:rPr lang="en-GB" altLang="en-US"/>
              <a:t>really SQL select statements</a:t>
            </a:r>
          </a:p>
          <a:p>
            <a:pPr lvl="1" eaLnBrk="1" hangingPunct="1"/>
            <a:r>
              <a:rPr lang="en-GB" altLang="en-US"/>
              <a:t>can use queries to test SQL code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41663"/>
            <a:ext cx="75247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022" name="Picture 6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141663"/>
            <a:ext cx="75247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SQL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4267200" cy="5562600"/>
          </a:xfrm>
        </p:spPr>
        <p:txBody>
          <a:bodyPr/>
          <a:lstStyle/>
          <a:p>
            <a:pPr eaLnBrk="1" hangingPunct="1"/>
            <a:r>
              <a:rPr lang="en-GB" altLang="en-US"/>
              <a:t>Create an SQL statement to extract Track Title of records by Aerosmith</a:t>
            </a:r>
          </a:p>
        </p:txBody>
      </p:sp>
      <p:graphicFrame>
        <p:nvGraphicFramePr>
          <p:cNvPr id="344068" name="Group 4"/>
          <p:cNvGraphicFramePr>
            <a:graphicFrameLocks noGrp="1"/>
          </p:cNvGraphicFramePr>
          <p:nvPr/>
        </p:nvGraphicFramePr>
        <p:xfrm>
          <a:off x="4684713" y="1268413"/>
          <a:ext cx="4279900" cy="30480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4784725" y="833438"/>
            <a:ext cx="89058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000" b="1">
                <a:cs typeface="Arial" charset="0"/>
              </a:rPr>
              <a:t>Track</a:t>
            </a:r>
            <a:endParaRPr lang="en-GB" alt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44115" name="Text Box 51"/>
          <p:cNvSpPr txBox="1">
            <a:spLocks noChangeArrowheads="1"/>
          </p:cNvSpPr>
          <p:nvPr/>
        </p:nvSpPr>
        <p:spPr bwMode="auto">
          <a:xfrm>
            <a:off x="552450" y="4860925"/>
            <a:ext cx="8361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</a:rPr>
              <a:t>SELECT [Track Title] FROM Track</a:t>
            </a:r>
            <a:br>
              <a:rPr lang="en-GB" altLang="en-US" sz="2800" b="1">
                <a:solidFill>
                  <a:srgbClr val="000066"/>
                </a:solidFill>
              </a:rPr>
            </a:br>
            <a:r>
              <a:rPr lang="en-GB" altLang="en-US" sz="2800" b="1">
                <a:solidFill>
                  <a:srgbClr val="000066"/>
                </a:solidFill>
              </a:rPr>
              <a:t>                     WHERE [Artist Name] = 'Aerosmith';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Question: Self-Contained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62025"/>
            <a:ext cx="8534400" cy="5562600"/>
          </a:xfrm>
        </p:spPr>
        <p:txBody>
          <a:bodyPr/>
          <a:lstStyle/>
          <a:p>
            <a:pPr eaLnBrk="1" hangingPunct="1"/>
            <a:r>
              <a:rPr lang="en-GB" altLang="en-US" sz="2800"/>
              <a:t>Are the following routines self contained?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Double g;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Double w;</a:t>
            </a:r>
          </a:p>
          <a:p>
            <a:pPr lvl="1" eaLnBrk="1" hangingPunct="1">
              <a:buFontTx/>
              <a:buNone/>
            </a:pPr>
            <a:endParaRPr lang="en-GB" altLang="en-US" sz="2500"/>
          </a:p>
          <a:p>
            <a:pPr lvl="1" eaLnBrk="1" hangingPunct="1">
              <a:buFontTx/>
              <a:buNone/>
            </a:pPr>
            <a:r>
              <a:rPr lang="en-GB" altLang="en-US" sz="2500"/>
              <a:t>void Square(Double res, Double n1){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  res = n1 * n1;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}</a:t>
            </a:r>
          </a:p>
          <a:p>
            <a:pPr lvl="1" eaLnBrk="1" hangingPunct="1">
              <a:buFontTx/>
              <a:buNone/>
            </a:pPr>
            <a:endParaRPr lang="en-GB" altLang="en-US" sz="2500"/>
          </a:p>
          <a:p>
            <a:pPr lvl="1" eaLnBrk="1" hangingPunct="1">
              <a:buFontTx/>
              <a:buNone/>
            </a:pPr>
            <a:r>
              <a:rPr lang="en-GB" altLang="en-US" sz="2500"/>
              <a:t>Double u(Double num){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  return num * (w + g);</a:t>
            </a:r>
          </a:p>
          <a:p>
            <a:pPr lvl="1" eaLnBrk="1" hangingPunct="1">
              <a:buFontTx/>
              <a:buNone/>
            </a:pPr>
            <a:r>
              <a:rPr lang="en-GB" altLang="en-US" sz="2500"/>
              <a:t>}</a:t>
            </a:r>
          </a:p>
        </p:txBody>
      </p:sp>
      <p:sp>
        <p:nvSpPr>
          <p:cNvPr id="350212" name="Oval 4"/>
          <p:cNvSpPr>
            <a:spLocks noChangeArrowheads="1"/>
          </p:cNvSpPr>
          <p:nvPr/>
        </p:nvSpPr>
        <p:spPr bwMode="auto">
          <a:xfrm>
            <a:off x="2916238" y="5187950"/>
            <a:ext cx="360362" cy="4333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13" name="Oval 5"/>
          <p:cNvSpPr>
            <a:spLocks noChangeArrowheads="1"/>
          </p:cNvSpPr>
          <p:nvPr/>
        </p:nvSpPr>
        <p:spPr bwMode="auto">
          <a:xfrm>
            <a:off x="3529013" y="5214938"/>
            <a:ext cx="288925" cy="4333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14" name="Oval 6"/>
          <p:cNvSpPr>
            <a:spLocks noChangeArrowheads="1"/>
          </p:cNvSpPr>
          <p:nvPr/>
        </p:nvSpPr>
        <p:spPr bwMode="auto">
          <a:xfrm>
            <a:off x="900113" y="3370263"/>
            <a:ext cx="647700" cy="3619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15" name="Oval 7"/>
          <p:cNvSpPr>
            <a:spLocks noChangeArrowheads="1"/>
          </p:cNvSpPr>
          <p:nvPr/>
        </p:nvSpPr>
        <p:spPr bwMode="auto">
          <a:xfrm>
            <a:off x="1908175" y="5229225"/>
            <a:ext cx="792163" cy="3619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 flipV="1">
            <a:off x="1236663" y="3187700"/>
            <a:ext cx="2555875" cy="1793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 flipH="1" flipV="1">
            <a:off x="2051050" y="2276475"/>
            <a:ext cx="1081088" cy="2951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 flipH="1" flipV="1">
            <a:off x="2051050" y="1773238"/>
            <a:ext cx="1622425" cy="3441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 flipV="1">
            <a:off x="2411413" y="5013325"/>
            <a:ext cx="215900" cy="2159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7596188" y="5589588"/>
            <a:ext cx="4238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000" b="1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7596188" y="3573463"/>
            <a:ext cx="4810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000" b="1">
                <a:solidFill>
                  <a:srgbClr val="006600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350222" name="Oval 14"/>
          <p:cNvSpPr>
            <a:spLocks noChangeArrowheads="1"/>
          </p:cNvSpPr>
          <p:nvPr/>
        </p:nvSpPr>
        <p:spPr bwMode="auto">
          <a:xfrm>
            <a:off x="1763713" y="3370263"/>
            <a:ext cx="431800" cy="3619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 flipV="1">
            <a:off x="2195513" y="3213100"/>
            <a:ext cx="3455987" cy="3381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224" name="Oval 16"/>
          <p:cNvSpPr>
            <a:spLocks noChangeArrowheads="1"/>
          </p:cNvSpPr>
          <p:nvPr/>
        </p:nvSpPr>
        <p:spPr bwMode="auto">
          <a:xfrm>
            <a:off x="2411413" y="3370263"/>
            <a:ext cx="431800" cy="3619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 flipV="1">
            <a:off x="2843213" y="3213100"/>
            <a:ext cx="2808287" cy="358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  <p:bldP spid="350213" grpId="0" animBg="1"/>
      <p:bldP spid="350214" grpId="0" animBg="1"/>
      <p:bldP spid="350215" grpId="0" animBg="1"/>
      <p:bldP spid="350216" grpId="0" animBg="1"/>
      <p:bldP spid="350217" grpId="0" animBg="1"/>
      <p:bldP spid="350218" grpId="0" animBg="1"/>
      <p:bldP spid="350219" grpId="0" animBg="1"/>
      <p:bldP spid="350220" grpId="0"/>
      <p:bldP spid="350221" grpId="0"/>
      <p:bldP spid="350222" grpId="0" animBg="1"/>
      <p:bldP spid="350223" grpId="0" animBg="1"/>
      <p:bldP spid="350224" grpId="0" animBg="1"/>
      <p:bldP spid="3502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Questions: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4267200" cy="5562600"/>
          </a:xfrm>
        </p:spPr>
        <p:txBody>
          <a:bodyPr/>
          <a:lstStyle/>
          <a:p>
            <a:pPr eaLnBrk="1" hangingPunct="1"/>
            <a:r>
              <a:rPr lang="en-GB" altLang="en-US"/>
              <a:t>Create an SQL statement to extract all fields of songs by Disturbed, ordered by track name</a:t>
            </a:r>
          </a:p>
        </p:txBody>
      </p:sp>
      <p:graphicFrame>
        <p:nvGraphicFramePr>
          <p:cNvPr id="345092" name="Group 4"/>
          <p:cNvGraphicFramePr>
            <a:graphicFrameLocks noGrp="1"/>
          </p:cNvGraphicFramePr>
          <p:nvPr/>
        </p:nvGraphicFramePr>
        <p:xfrm>
          <a:off x="4684713" y="1268413"/>
          <a:ext cx="4279900" cy="30480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4784725" y="833438"/>
            <a:ext cx="89058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000" b="1">
                <a:cs typeface="Arial" charset="0"/>
              </a:rPr>
              <a:t>Track</a:t>
            </a:r>
            <a:endParaRPr lang="en-GB" alt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45139" name="Text Box 51"/>
          <p:cNvSpPr txBox="1">
            <a:spLocks noChangeArrowheads="1"/>
          </p:cNvSpPr>
          <p:nvPr/>
        </p:nvSpPr>
        <p:spPr bwMode="auto">
          <a:xfrm>
            <a:off x="179388" y="4887913"/>
            <a:ext cx="8602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66"/>
                </a:solidFill>
              </a:rPr>
              <a:t>SELECT * FROM Track WHERE [Artist Name] = 'Disturbed'</a:t>
            </a:r>
            <a:br>
              <a:rPr lang="en-GB" altLang="en-US" sz="2400" b="1">
                <a:solidFill>
                  <a:srgbClr val="000066"/>
                </a:solidFill>
              </a:rPr>
            </a:br>
            <a:r>
              <a:rPr lang="en-GB" altLang="en-US" sz="2400" b="1">
                <a:solidFill>
                  <a:srgbClr val="000066"/>
                </a:solidFill>
              </a:rPr>
              <a:t>                     ORDER BY [Track Title];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DISTINCT records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6868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SELECT [Artist Name]</a:t>
            </a:r>
            <a:br>
              <a:rPr lang="en-GB" altLang="en-US"/>
            </a:br>
            <a:r>
              <a:rPr lang="en-GB" altLang="en-US"/>
              <a:t>FROM [Track]; </a:t>
            </a:r>
          </a:p>
        </p:txBody>
      </p:sp>
      <p:graphicFrame>
        <p:nvGraphicFramePr>
          <p:cNvPr id="347140" name="Group 4"/>
          <p:cNvGraphicFramePr>
            <a:graphicFrameLocks noGrp="1"/>
          </p:cNvGraphicFramePr>
          <p:nvPr/>
        </p:nvGraphicFramePr>
        <p:xfrm>
          <a:off x="7235825" y="981075"/>
          <a:ext cx="1357313" cy="304800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47164" name="Group 28"/>
          <p:cNvGraphicFramePr>
            <a:graphicFrameLocks noGrp="1"/>
          </p:cNvGraphicFramePr>
          <p:nvPr/>
        </p:nvGraphicFramePr>
        <p:xfrm>
          <a:off x="7451725" y="4724400"/>
          <a:ext cx="1357313" cy="152400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250825" y="4005263"/>
            <a:ext cx="868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/>
              <a:t>SELECT </a:t>
            </a:r>
            <a:r>
              <a:rPr lang="en-GB" altLang="en-US" b="1"/>
              <a:t>DISTINCT </a:t>
            </a:r>
            <a:r>
              <a:rPr lang="en-GB" altLang="en-US"/>
              <a:t>[Artist Name]</a:t>
            </a:r>
            <a:br>
              <a:rPr lang="en-GB" altLang="en-US"/>
            </a:br>
            <a:r>
              <a:rPr lang="en-GB" altLang="en-US"/>
              <a:t>FROM [Track];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4140200" y="3543300"/>
            <a:ext cx="112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break?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Session Aims &amp; Objectives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 eaLnBrk="1" hangingPunct="1"/>
            <a:r>
              <a:rPr lang="en-GB" altLang="en-US"/>
              <a:t>Aims</a:t>
            </a:r>
          </a:p>
          <a:p>
            <a:pPr lvl="1" eaLnBrk="1" hangingPunct="1"/>
            <a:r>
              <a:rPr lang="en-GB" altLang="en-US"/>
              <a:t>To deal with </a:t>
            </a:r>
            <a:r>
              <a:rPr lang="en-GB" altLang="en-US" b="1"/>
              <a:t>multiple tables</a:t>
            </a:r>
            <a:endParaRPr lang="en-GB" altLang="en-US"/>
          </a:p>
          <a:p>
            <a:pPr lvl="1" eaLnBrk="1" hangingPunct="1"/>
            <a:r>
              <a:rPr lang="en-GB" altLang="en-US"/>
              <a:t>To </a:t>
            </a:r>
            <a:r>
              <a:rPr lang="en-GB" altLang="en-US" b="1"/>
              <a:t>write</a:t>
            </a:r>
            <a:r>
              <a:rPr lang="en-GB" altLang="en-US"/>
              <a:t> data to databases</a:t>
            </a:r>
            <a:endParaRPr lang="en-GB" altLang="en-US" b="1"/>
          </a:p>
          <a:p>
            <a:pPr eaLnBrk="1" hangingPunct="1"/>
            <a:r>
              <a:rPr lang="en-GB" altLang="en-US"/>
              <a:t>Objectives,</a:t>
            </a:r>
            <a:br>
              <a:rPr lang="en-GB" altLang="en-US" sz="2600"/>
            </a:br>
            <a:r>
              <a:rPr lang="en-GB" altLang="en-US" sz="2000"/>
              <a:t>by end of this week’s sessions, you should be able to: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identify a suitable </a:t>
            </a:r>
            <a:r>
              <a:rPr lang="en-GB" altLang="en-US" b="1">
                <a:cs typeface="Times New Roman" pitchFamily="18" charset="0"/>
              </a:rPr>
              <a:t>primary key</a:t>
            </a:r>
            <a:r>
              <a:rPr lang="en-GB" altLang="en-US">
                <a:cs typeface="Times New Roman" pitchFamily="18" charset="0"/>
              </a:rPr>
              <a:t> for a table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identify </a:t>
            </a:r>
            <a:r>
              <a:rPr lang="en-GB" altLang="en-US" b="1">
                <a:cs typeface="Times New Roman" pitchFamily="18" charset="0"/>
              </a:rPr>
              <a:t>duplicated data</a:t>
            </a:r>
            <a:r>
              <a:rPr lang="en-GB" altLang="en-US">
                <a:cs typeface="Times New Roman" pitchFamily="18" charset="0"/>
              </a:rPr>
              <a:t> in a single table</a:t>
            </a:r>
          </a:p>
          <a:p>
            <a:pPr lvl="1" eaLnBrk="1" hangingPunct="1"/>
            <a:r>
              <a:rPr lang="en-GB" altLang="en-US" b="1">
                <a:cs typeface="Times New Roman" pitchFamily="18" charset="0"/>
              </a:rPr>
              <a:t>split</a:t>
            </a:r>
            <a:r>
              <a:rPr lang="en-GB" altLang="en-US">
                <a:cs typeface="Times New Roman" pitchFamily="18" charset="0"/>
              </a:rPr>
              <a:t> that table to reduce data redundancy, using a suitable </a:t>
            </a:r>
            <a:r>
              <a:rPr lang="en-GB" altLang="en-US" b="1">
                <a:cs typeface="Times New Roman" pitchFamily="18" charset="0"/>
              </a:rPr>
              <a:t>foreign key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generate SQL statements to (temporarily)</a:t>
            </a:r>
            <a:br>
              <a:rPr lang="en-GB" altLang="en-US">
                <a:cs typeface="Times New Roman" pitchFamily="18" charset="0"/>
              </a:rPr>
            </a:br>
            <a:r>
              <a:rPr lang="en-GB" altLang="en-US" b="1">
                <a:cs typeface="Times New Roman" pitchFamily="18" charset="0"/>
              </a:rPr>
              <a:t>join tables</a:t>
            </a:r>
            <a:r>
              <a:rPr lang="en-GB" altLang="en-US">
                <a:cs typeface="Times New Roman" pitchFamily="18" charset="0"/>
              </a:rPr>
              <a:t>, and use these in your code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use SQL to </a:t>
            </a:r>
            <a:r>
              <a:rPr lang="en-GB" altLang="en-US" b="1">
                <a:cs typeface="Times New Roman" pitchFamily="18" charset="0"/>
              </a:rPr>
              <a:t>write</a:t>
            </a:r>
            <a:r>
              <a:rPr lang="en-GB" altLang="en-US">
                <a:cs typeface="Times New Roman" pitchFamily="18" charset="0"/>
              </a:rPr>
              <a:t> data into database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Data Duplication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Look for repeating data: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971550" y="2139950"/>
          <a:ext cx="6172200" cy="39624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1071563" y="1704975"/>
            <a:ext cx="89058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000" b="1">
                <a:cs typeface="Arial" charset="0"/>
              </a:rPr>
              <a:t>Track</a:t>
            </a:r>
            <a:endParaRPr lang="en-GB" alt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37971" name="AutoShape 51"/>
          <p:cNvSpPr>
            <a:spLocks noChangeArrowheads="1"/>
          </p:cNvSpPr>
          <p:nvPr/>
        </p:nvSpPr>
        <p:spPr bwMode="auto">
          <a:xfrm>
            <a:off x="4019550" y="4568825"/>
            <a:ext cx="2514600" cy="1447800"/>
          </a:xfrm>
          <a:prstGeom prst="roundRect">
            <a:avLst>
              <a:gd name="adj" fmla="val 32019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7972" name="AutoShape 52"/>
          <p:cNvSpPr>
            <a:spLocks noChangeArrowheads="1"/>
          </p:cNvSpPr>
          <p:nvPr/>
        </p:nvSpPr>
        <p:spPr bwMode="auto">
          <a:xfrm>
            <a:off x="4019550" y="2968625"/>
            <a:ext cx="2514600" cy="1143000"/>
          </a:xfrm>
          <a:prstGeom prst="roundRect">
            <a:avLst>
              <a:gd name="adj" fmla="val 32019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1" grpId="0" animBg="1"/>
      <p:bldP spid="3379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Problem: Data Duplication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takes up lots of space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can become inconsistent (misspellings)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difficult to change (need to change each instance)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difficult to search (misspellings)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Solution: Normalisation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Part of database design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Process of breaking data down (splitting)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Codd</a:t>
            </a:r>
          </a:p>
          <a:p>
            <a:pPr lvl="1" eaLnBrk="1" hangingPunct="1"/>
            <a:r>
              <a:rPr lang="en-GB" altLang="en-US"/>
              <a:t>7 stages of normalisation</a:t>
            </a:r>
          </a:p>
          <a:p>
            <a:pPr lvl="2" eaLnBrk="1" hangingPunct="1"/>
            <a:r>
              <a:rPr lang="en-GB" altLang="en-US"/>
              <a:t>Mathematical</a:t>
            </a:r>
          </a:p>
          <a:p>
            <a:pPr lvl="2" eaLnBrk="1" hangingPunct="1"/>
            <a:r>
              <a:rPr lang="en-GB" altLang="en-US"/>
              <a:t>Difficult to apply stages</a:t>
            </a:r>
          </a:p>
          <a:p>
            <a:pPr lvl="2" eaLnBrk="1" hangingPunct="1"/>
            <a:r>
              <a:rPr lang="en-GB" altLang="en-US"/>
              <a:t>Most professionals do it instinctively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2019" name="Group 3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489" name="Text Box 53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2070" name="Group 54"/>
          <p:cNvGraphicFramePr>
            <a:graphicFrameLocks noGrp="1"/>
          </p:cNvGraphicFramePr>
          <p:nvPr/>
        </p:nvGraphicFramePr>
        <p:xfrm>
          <a:off x="2411413" y="1638300"/>
          <a:ext cx="2103437" cy="669932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49149 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2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6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0064" name="Group 96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0100" name="Group 132"/>
          <p:cNvGraphicFramePr>
            <a:graphicFrameLocks noGrp="1"/>
          </p:cNvGraphicFramePr>
          <p:nvPr/>
        </p:nvGraphicFramePr>
        <p:xfrm>
          <a:off x="2411413" y="1638300"/>
          <a:ext cx="831850" cy="66993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0096" name="Line 128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0101" name="Text Box 133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0125" name="Group 157"/>
          <p:cNvGraphicFramePr>
            <a:graphicFrameLocks noGrp="1"/>
          </p:cNvGraphicFramePr>
          <p:nvPr/>
        </p:nvGraphicFramePr>
        <p:xfrm>
          <a:off x="6904038" y="1719263"/>
          <a:ext cx="2103437" cy="669932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0137" name="Group 169"/>
          <p:cNvGraphicFramePr>
            <a:graphicFrameLocks noGrp="1"/>
          </p:cNvGraphicFramePr>
          <p:nvPr/>
        </p:nvGraphicFramePr>
        <p:xfrm>
          <a:off x="6548438" y="1719263"/>
          <a:ext cx="2454275" cy="669932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96" grpId="0" animBg="1"/>
      <p:bldP spid="34010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3158" name="Group 118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537" name="Text Box 53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3094" name="Group 54"/>
          <p:cNvGraphicFramePr>
            <a:graphicFrameLocks noGrp="1"/>
          </p:cNvGraphicFramePr>
          <p:nvPr/>
        </p:nvGraphicFramePr>
        <p:xfrm>
          <a:off x="2411413" y="1638300"/>
          <a:ext cx="831850" cy="66993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46" name="Line 62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47" name="Text Box 63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3115" name="Group 75"/>
          <p:cNvGraphicFramePr>
            <a:graphicFrameLocks noGrp="1"/>
          </p:cNvGraphicFramePr>
          <p:nvPr/>
        </p:nvGraphicFramePr>
        <p:xfrm>
          <a:off x="6548438" y="1719263"/>
          <a:ext cx="2454275" cy="669932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3151" name="Group 111"/>
          <p:cNvGraphicFramePr>
            <a:graphicFrameLocks noGrp="1"/>
          </p:cNvGraphicFramePr>
          <p:nvPr/>
        </p:nvGraphicFramePr>
        <p:xfrm>
          <a:off x="2406650" y="2311400"/>
          <a:ext cx="2103438" cy="334966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196" name="Group 156"/>
          <p:cNvGraphicFramePr>
            <a:graphicFrameLocks noGrp="1"/>
          </p:cNvGraphicFramePr>
          <p:nvPr/>
        </p:nvGraphicFramePr>
        <p:xfrm>
          <a:off x="6553200" y="1709738"/>
          <a:ext cx="2454275" cy="1006476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3206" name="Group 166"/>
          <p:cNvGraphicFramePr>
            <a:graphicFrameLocks noGrp="1"/>
          </p:cNvGraphicFramePr>
          <p:nvPr/>
        </p:nvGraphicFramePr>
        <p:xfrm>
          <a:off x="2411413" y="2311400"/>
          <a:ext cx="831850" cy="334966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3207" name="Line 167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59259E-6 L 0.49202 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3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Session Aims &amp;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 eaLnBrk="1" hangingPunct="1"/>
            <a:r>
              <a:rPr lang="en-GB" altLang="en-US"/>
              <a:t>Aims</a:t>
            </a:r>
          </a:p>
          <a:p>
            <a:pPr lvl="1" eaLnBrk="1" hangingPunct="1"/>
            <a:r>
              <a:rPr lang="en-GB" altLang="en-US"/>
              <a:t>To introduce the fundamental ideas involved in using </a:t>
            </a:r>
            <a:r>
              <a:rPr lang="en-GB" altLang="en-US" b="1"/>
              <a:t>relational databases</a:t>
            </a:r>
            <a:r>
              <a:rPr lang="en-GB" altLang="en-US"/>
              <a:t> for </a:t>
            </a:r>
            <a:r>
              <a:rPr lang="en-GB" altLang="en-US" b="1"/>
              <a:t>persistent data storage</a:t>
            </a:r>
          </a:p>
          <a:p>
            <a:pPr eaLnBrk="1" hangingPunct="1"/>
            <a:r>
              <a:rPr lang="en-GB" altLang="en-US"/>
              <a:t>Objectives,</a:t>
            </a:r>
            <a:br>
              <a:rPr lang="en-GB" altLang="en-US" sz="2600"/>
            </a:br>
            <a:r>
              <a:rPr lang="en-GB" altLang="en-US" sz="2000"/>
              <a:t>by end of this week’s sessions, you should be able to: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create a relational database table</a:t>
            </a:r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create a web page (ASP.Net) that displays data from a single table in a database</a:t>
            </a:r>
          </a:p>
          <a:p>
            <a:pPr lvl="2" eaLnBrk="1" hangingPunct="1"/>
            <a:r>
              <a:rPr lang="en-GB" altLang="en-US">
                <a:cs typeface="Times New Roman" pitchFamily="18" charset="0"/>
              </a:rPr>
              <a:t>using ActiveX Data Objects (ADO)</a:t>
            </a:r>
            <a:endParaRPr lang="en-GB" altLang="en-US"/>
          </a:p>
          <a:p>
            <a:pPr lvl="1" eaLnBrk="1" hangingPunct="1"/>
            <a:r>
              <a:rPr lang="en-GB" altLang="en-US">
                <a:cs typeface="Times New Roman" pitchFamily="18" charset="0"/>
              </a:rPr>
              <a:t>use </a:t>
            </a:r>
            <a:r>
              <a:rPr lang="en-GB" altLang="en-US" b="1">
                <a:cs typeface="Times New Roman" pitchFamily="18" charset="0"/>
              </a:rPr>
              <a:t>SQL</a:t>
            </a:r>
            <a:r>
              <a:rPr lang="en-GB" altLang="en-US">
                <a:cs typeface="Times New Roman" pitchFamily="18" charset="0"/>
              </a:rPr>
              <a:t> in your programs to extract more complex data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4192" name="Group 128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561" name="Text Box 54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4185" name="Group 121"/>
          <p:cNvGraphicFramePr>
            <a:graphicFrameLocks noGrp="1"/>
          </p:cNvGraphicFramePr>
          <p:nvPr/>
        </p:nvGraphicFramePr>
        <p:xfrm>
          <a:off x="2411413" y="1638300"/>
          <a:ext cx="831850" cy="134144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574" name="Line 63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75" name="Text Box 64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4151" name="Group 87"/>
          <p:cNvGraphicFramePr>
            <a:graphicFrameLocks noGrp="1"/>
          </p:cNvGraphicFramePr>
          <p:nvPr/>
        </p:nvGraphicFramePr>
        <p:xfrm>
          <a:off x="6553200" y="1709738"/>
          <a:ext cx="2454275" cy="1006476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94" name="Line 115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95" name="Line 129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5191" name="Group 103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85" name="Text Box 55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5184" name="Group 96"/>
          <p:cNvGraphicFramePr>
            <a:graphicFrameLocks noGrp="1"/>
          </p:cNvGraphicFramePr>
          <p:nvPr/>
        </p:nvGraphicFramePr>
        <p:xfrm>
          <a:off x="2411413" y="1638300"/>
          <a:ext cx="831850" cy="167640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600" name="Line 68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01" name="Text Box 69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5158" name="Group 70"/>
          <p:cNvGraphicFramePr>
            <a:graphicFrameLocks noGrp="1"/>
          </p:cNvGraphicFramePr>
          <p:nvPr/>
        </p:nvGraphicFramePr>
        <p:xfrm>
          <a:off x="6553200" y="1709738"/>
          <a:ext cx="2454275" cy="1006476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620" name="Line 92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21" name="Line 93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622" name="Line 104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6216" name="Group 104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09" name="Text Box 56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6242" name="Group 130"/>
          <p:cNvGraphicFramePr>
            <a:graphicFrameLocks noGrp="1"/>
          </p:cNvGraphicFramePr>
          <p:nvPr/>
        </p:nvGraphicFramePr>
        <p:xfrm>
          <a:off x="2411413" y="1638300"/>
          <a:ext cx="831850" cy="201138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626" name="Line 71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627" name="Text Box 72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6239" name="Group 127"/>
          <p:cNvGraphicFramePr>
            <a:graphicFrameLocks noGrp="1"/>
          </p:cNvGraphicFramePr>
          <p:nvPr/>
        </p:nvGraphicFramePr>
        <p:xfrm>
          <a:off x="6553200" y="1709738"/>
          <a:ext cx="2454275" cy="1341436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50" name="Line 95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651" name="Line 96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652" name="Line 97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653" name="Line 131"/>
          <p:cNvSpPr>
            <a:spLocks noChangeShapeType="1"/>
          </p:cNvSpPr>
          <p:nvPr/>
        </p:nvSpPr>
        <p:spPr bwMode="auto">
          <a:xfrm flipH="1">
            <a:off x="2627313" y="2925763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7248" name="Group 112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633" name="Text Box 57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7275" name="Group 139"/>
          <p:cNvGraphicFramePr>
            <a:graphicFrameLocks noGrp="1"/>
          </p:cNvGraphicFramePr>
          <p:nvPr/>
        </p:nvGraphicFramePr>
        <p:xfrm>
          <a:off x="2411413" y="1638300"/>
          <a:ext cx="831850" cy="2346344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52" name="Line 74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53" name="Text Box 75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7271" name="Group 135"/>
          <p:cNvGraphicFramePr>
            <a:graphicFrameLocks noGrp="1"/>
          </p:cNvGraphicFramePr>
          <p:nvPr/>
        </p:nvGraphicFramePr>
        <p:xfrm>
          <a:off x="6553200" y="1709738"/>
          <a:ext cx="2454275" cy="16764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80" name="Line 102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81" name="Line 103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82" name="Line 104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83" name="Line 105"/>
          <p:cNvSpPr>
            <a:spLocks noChangeShapeType="1"/>
          </p:cNvSpPr>
          <p:nvPr/>
        </p:nvSpPr>
        <p:spPr bwMode="auto">
          <a:xfrm flipH="1">
            <a:off x="2627313" y="2925763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84" name="Line 140"/>
          <p:cNvSpPr>
            <a:spLocks noChangeShapeType="1"/>
          </p:cNvSpPr>
          <p:nvPr/>
        </p:nvSpPr>
        <p:spPr bwMode="auto">
          <a:xfrm flipH="1">
            <a:off x="2627313" y="3214688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8280" name="Group 120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657" name="Text Box 58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8283" name="Group 123"/>
          <p:cNvGraphicFramePr>
            <a:graphicFrameLocks noGrp="1"/>
          </p:cNvGraphicFramePr>
          <p:nvPr/>
        </p:nvGraphicFramePr>
        <p:xfrm>
          <a:off x="2411413" y="1638300"/>
          <a:ext cx="831850" cy="268287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678" name="Line 77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9" name="Text Box 78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8239" name="Group 79"/>
          <p:cNvGraphicFramePr>
            <a:graphicFrameLocks noGrp="1"/>
          </p:cNvGraphicFramePr>
          <p:nvPr/>
        </p:nvGraphicFramePr>
        <p:xfrm>
          <a:off x="6553200" y="1709738"/>
          <a:ext cx="2454275" cy="16764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706" name="Line 109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7" name="Line 110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8" name="Line 111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9" name="Line 112"/>
          <p:cNvSpPr>
            <a:spLocks noChangeShapeType="1"/>
          </p:cNvSpPr>
          <p:nvPr/>
        </p:nvSpPr>
        <p:spPr bwMode="auto">
          <a:xfrm flipH="1">
            <a:off x="2627313" y="2925763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0" name="Line 113"/>
          <p:cNvSpPr>
            <a:spLocks noChangeShapeType="1"/>
          </p:cNvSpPr>
          <p:nvPr/>
        </p:nvSpPr>
        <p:spPr bwMode="auto">
          <a:xfrm flipH="1">
            <a:off x="2627313" y="3214688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1" name="Line 124"/>
          <p:cNvSpPr>
            <a:spLocks noChangeShapeType="1"/>
          </p:cNvSpPr>
          <p:nvPr/>
        </p:nvSpPr>
        <p:spPr bwMode="auto">
          <a:xfrm flipH="1">
            <a:off x="2627313" y="3213100"/>
            <a:ext cx="3960812" cy="935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49308" name="Group 124"/>
          <p:cNvGraphicFramePr>
            <a:graphicFrameLocks noGrp="1"/>
          </p:cNvGraphicFramePr>
          <p:nvPr/>
        </p:nvGraphicFramePr>
        <p:xfrm>
          <a:off x="468313" y="1635125"/>
          <a:ext cx="4044950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681" name="Text Box 59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9311" name="Group 127"/>
          <p:cNvGraphicFramePr>
            <a:graphicFrameLocks noGrp="1"/>
          </p:cNvGraphicFramePr>
          <p:nvPr/>
        </p:nvGraphicFramePr>
        <p:xfrm>
          <a:off x="2411413" y="1638300"/>
          <a:ext cx="831850" cy="3017835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704" name="Line 80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5" name="Text Box 81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49266" name="Group 82"/>
          <p:cNvGraphicFramePr>
            <a:graphicFrameLocks noGrp="1"/>
          </p:cNvGraphicFramePr>
          <p:nvPr/>
        </p:nvGraphicFramePr>
        <p:xfrm>
          <a:off x="6553200" y="1709738"/>
          <a:ext cx="2454275" cy="16764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32" name="Line 112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3" name="Line 113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4" name="Line 114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5" name="Line 115"/>
          <p:cNvSpPr>
            <a:spLocks noChangeShapeType="1"/>
          </p:cNvSpPr>
          <p:nvPr/>
        </p:nvSpPr>
        <p:spPr bwMode="auto">
          <a:xfrm flipH="1">
            <a:off x="2627313" y="2925763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6" name="Line 116"/>
          <p:cNvSpPr>
            <a:spLocks noChangeShapeType="1"/>
          </p:cNvSpPr>
          <p:nvPr/>
        </p:nvSpPr>
        <p:spPr bwMode="auto">
          <a:xfrm flipH="1">
            <a:off x="2627313" y="3214688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7" name="Line 117"/>
          <p:cNvSpPr>
            <a:spLocks noChangeShapeType="1"/>
          </p:cNvSpPr>
          <p:nvPr/>
        </p:nvSpPr>
        <p:spPr bwMode="auto">
          <a:xfrm flipH="1">
            <a:off x="2627313" y="3213100"/>
            <a:ext cx="3960812" cy="935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8" name="Line 128"/>
          <p:cNvSpPr>
            <a:spLocks noChangeShapeType="1"/>
          </p:cNvSpPr>
          <p:nvPr/>
        </p:nvSpPr>
        <p:spPr bwMode="auto">
          <a:xfrm flipH="1">
            <a:off x="2627313" y="3213100"/>
            <a:ext cx="3960812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 (tables)</a:t>
            </a:r>
          </a:p>
        </p:txBody>
      </p:sp>
      <p:graphicFrame>
        <p:nvGraphicFramePr>
          <p:cNvPr id="350388" name="Group 180"/>
          <p:cNvGraphicFramePr>
            <a:graphicFrameLocks noGrp="1"/>
          </p:cNvGraphicFramePr>
          <p:nvPr/>
        </p:nvGraphicFramePr>
        <p:xfrm>
          <a:off x="468313" y="1635125"/>
          <a:ext cx="2773362" cy="3352800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694" name="Text Box 60"/>
          <p:cNvSpPr txBox="1">
            <a:spLocks noChangeArrowheads="1"/>
          </p:cNvSpPr>
          <p:nvPr/>
        </p:nvSpPr>
        <p:spPr bwMode="auto">
          <a:xfrm>
            <a:off x="568325" y="1268413"/>
            <a:ext cx="754063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0695" name="Line 83"/>
          <p:cNvSpPr>
            <a:spLocks noChangeShapeType="1"/>
          </p:cNvSpPr>
          <p:nvPr/>
        </p:nvSpPr>
        <p:spPr bwMode="auto">
          <a:xfrm flipH="1" flipV="1">
            <a:off x="2627313" y="2133600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96" name="Text Box 84"/>
          <p:cNvSpPr txBox="1">
            <a:spLocks noChangeArrowheads="1"/>
          </p:cNvSpPr>
          <p:nvPr/>
        </p:nvSpPr>
        <p:spPr bwMode="auto">
          <a:xfrm>
            <a:off x="6659563" y="1360488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50398" name="Group 190"/>
          <p:cNvGraphicFramePr>
            <a:graphicFrameLocks noGrp="1"/>
          </p:cNvGraphicFramePr>
          <p:nvPr/>
        </p:nvGraphicFramePr>
        <p:xfrm>
          <a:off x="6553200" y="1709738"/>
          <a:ext cx="2454275" cy="16764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Line 115"/>
          <p:cNvSpPr>
            <a:spLocks noChangeShapeType="1"/>
          </p:cNvSpPr>
          <p:nvPr/>
        </p:nvSpPr>
        <p:spPr bwMode="auto">
          <a:xfrm flipH="1" flipV="1">
            <a:off x="2627313" y="2492375"/>
            <a:ext cx="3960812" cy="71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4" name="Line 116"/>
          <p:cNvSpPr>
            <a:spLocks noChangeShapeType="1"/>
          </p:cNvSpPr>
          <p:nvPr/>
        </p:nvSpPr>
        <p:spPr bwMode="auto">
          <a:xfrm flipH="1">
            <a:off x="2627313" y="2565400"/>
            <a:ext cx="3960812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5" name="Line 117"/>
          <p:cNvSpPr>
            <a:spLocks noChangeShapeType="1"/>
          </p:cNvSpPr>
          <p:nvPr/>
        </p:nvSpPr>
        <p:spPr bwMode="auto">
          <a:xfrm flipH="1">
            <a:off x="2627313" y="2565400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6" name="Line 118"/>
          <p:cNvSpPr>
            <a:spLocks noChangeShapeType="1"/>
          </p:cNvSpPr>
          <p:nvPr/>
        </p:nvSpPr>
        <p:spPr bwMode="auto">
          <a:xfrm flipH="1">
            <a:off x="2627313" y="2925763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7" name="Line 119"/>
          <p:cNvSpPr>
            <a:spLocks noChangeShapeType="1"/>
          </p:cNvSpPr>
          <p:nvPr/>
        </p:nvSpPr>
        <p:spPr bwMode="auto">
          <a:xfrm flipH="1">
            <a:off x="2627313" y="3214688"/>
            <a:ext cx="3960812" cy="574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8" name="Line 120"/>
          <p:cNvSpPr>
            <a:spLocks noChangeShapeType="1"/>
          </p:cNvSpPr>
          <p:nvPr/>
        </p:nvSpPr>
        <p:spPr bwMode="auto">
          <a:xfrm flipH="1">
            <a:off x="2627313" y="3213100"/>
            <a:ext cx="3960812" cy="935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9" name="Line 121"/>
          <p:cNvSpPr>
            <a:spLocks noChangeShapeType="1"/>
          </p:cNvSpPr>
          <p:nvPr/>
        </p:nvSpPr>
        <p:spPr bwMode="auto">
          <a:xfrm flipH="1">
            <a:off x="2627313" y="3213100"/>
            <a:ext cx="3960812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30" name="Line 156"/>
          <p:cNvSpPr>
            <a:spLocks noChangeShapeType="1"/>
          </p:cNvSpPr>
          <p:nvPr/>
        </p:nvSpPr>
        <p:spPr bwMode="auto">
          <a:xfrm flipH="1">
            <a:off x="2627313" y="3213100"/>
            <a:ext cx="3960812" cy="1582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399" name="Text Box 191"/>
          <p:cNvSpPr txBox="1">
            <a:spLocks noChangeArrowheads="1"/>
          </p:cNvSpPr>
          <p:nvPr/>
        </p:nvSpPr>
        <p:spPr bwMode="auto">
          <a:xfrm>
            <a:off x="5424488" y="950913"/>
            <a:ext cx="1235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Primary</a:t>
            </a:r>
            <a:br>
              <a:rPr lang="en-GB" altLang="en-US" sz="2400"/>
            </a:br>
            <a:r>
              <a:rPr lang="en-GB" altLang="en-US" sz="2400"/>
              <a:t>Key</a:t>
            </a:r>
          </a:p>
        </p:txBody>
      </p:sp>
      <p:sp>
        <p:nvSpPr>
          <p:cNvPr id="350400" name="Line 192"/>
          <p:cNvSpPr>
            <a:spLocks noChangeShapeType="1"/>
          </p:cNvSpPr>
          <p:nvPr/>
        </p:nvSpPr>
        <p:spPr bwMode="auto">
          <a:xfrm>
            <a:off x="6227763" y="1557338"/>
            <a:ext cx="360362" cy="2873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0401" name="Text Box 193"/>
          <p:cNvSpPr txBox="1">
            <a:spLocks noChangeArrowheads="1"/>
          </p:cNvSpPr>
          <p:nvPr/>
        </p:nvSpPr>
        <p:spPr bwMode="auto">
          <a:xfrm>
            <a:off x="3492500" y="80645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Foreign</a:t>
            </a:r>
            <a:br>
              <a:rPr lang="en-GB" altLang="en-US" sz="2400"/>
            </a:br>
            <a:r>
              <a:rPr lang="en-GB" altLang="en-US" sz="2400"/>
              <a:t>Key</a:t>
            </a:r>
          </a:p>
        </p:txBody>
      </p:sp>
      <p:sp>
        <p:nvSpPr>
          <p:cNvPr id="350402" name="Line 194"/>
          <p:cNvSpPr>
            <a:spLocks noChangeShapeType="1"/>
          </p:cNvSpPr>
          <p:nvPr/>
        </p:nvSpPr>
        <p:spPr bwMode="auto">
          <a:xfrm flipH="1">
            <a:off x="3132138" y="1268413"/>
            <a:ext cx="431800" cy="431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399" grpId="0"/>
      <p:bldP spid="350400" grpId="0" animBg="1"/>
      <p:bldP spid="350401" grpId="0"/>
      <p:bldP spid="35040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Question: Keys</a:t>
            </a:r>
          </a:p>
        </p:txBody>
      </p:sp>
      <p:graphicFrame>
        <p:nvGraphicFramePr>
          <p:cNvPr id="350388" name="Group 180"/>
          <p:cNvGraphicFramePr>
            <a:graphicFrameLocks noGrp="1"/>
          </p:cNvGraphicFramePr>
          <p:nvPr/>
        </p:nvGraphicFramePr>
        <p:xfrm>
          <a:off x="828675" y="1635125"/>
          <a:ext cx="4445000" cy="1965327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Population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Land Mass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UK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60776238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241590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Spain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40448191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499542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Germany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82400996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349223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Egypt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80335036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995450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Kenya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36913721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569250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China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1321851888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9326410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4" name="Text Box 60"/>
          <p:cNvSpPr txBox="1">
            <a:spLocks noChangeArrowheads="1"/>
          </p:cNvSpPr>
          <p:nvPr/>
        </p:nvSpPr>
        <p:spPr bwMode="auto">
          <a:xfrm>
            <a:off x="900113" y="1258888"/>
            <a:ext cx="1068387" cy="369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GB" altLang="en-US" sz="1800" b="1" dirty="0">
                <a:latin typeface="+mn-lt"/>
                <a:cs typeface="Arial" charset="0"/>
              </a:rPr>
              <a:t>Country</a:t>
            </a:r>
            <a:endParaRPr lang="en-GB" altLang="en-US" sz="1800" dirty="0">
              <a:latin typeface="+mn-lt"/>
              <a:cs typeface="Arial" charset="0"/>
            </a:endParaRPr>
          </a:p>
        </p:txBody>
      </p:sp>
      <p:sp>
        <p:nvSpPr>
          <p:cNvPr id="19496" name="Text Box 84"/>
          <p:cNvSpPr txBox="1">
            <a:spLocks noChangeArrowheads="1"/>
          </p:cNvSpPr>
          <p:nvPr/>
        </p:nvSpPr>
        <p:spPr bwMode="auto">
          <a:xfrm>
            <a:off x="6084888" y="1360488"/>
            <a:ext cx="1260475" cy="3698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GB" altLang="en-US" sz="1800" b="1" dirty="0">
                <a:latin typeface="+mn-lt"/>
                <a:cs typeface="Arial" charset="0"/>
              </a:rPr>
              <a:t>Continent</a:t>
            </a:r>
            <a:endParaRPr lang="en-GB" altLang="en-US" sz="1800" dirty="0">
              <a:latin typeface="+mn-lt"/>
              <a:cs typeface="Arial" charset="0"/>
            </a:endParaRPr>
          </a:p>
        </p:txBody>
      </p:sp>
      <p:graphicFrame>
        <p:nvGraphicFramePr>
          <p:cNvPr id="350398" name="Group 190"/>
          <p:cNvGraphicFramePr>
            <a:graphicFrameLocks noGrp="1"/>
          </p:cNvGraphicFramePr>
          <p:nvPr/>
        </p:nvGraphicFramePr>
        <p:xfrm>
          <a:off x="6035675" y="1709738"/>
          <a:ext cx="1458913" cy="1463676"/>
        </p:xfrm>
        <a:graphic>
          <a:graphicData uri="http://schemas.openxmlformats.org/drawingml/2006/table">
            <a:tbl>
              <a:tblPr/>
              <a:tblGrid>
                <a:gridCol w="47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Europe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Africa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Asia</a:t>
                      </a:r>
                    </a:p>
                  </a:txBody>
                  <a:tcPr marL="91500" marR="9150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3933825"/>
            <a:ext cx="4627563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GB" altLang="en-US" sz="2800" kern="0" dirty="0"/>
              <a:t>Name a Primary Key</a:t>
            </a:r>
          </a:p>
          <a:p>
            <a:pPr lvl="2" eaLnBrk="1" hangingPunct="1">
              <a:defRPr/>
            </a:pPr>
            <a:endParaRPr lang="en-GB" altLang="en-US" sz="2000" kern="0" dirty="0"/>
          </a:p>
          <a:p>
            <a:pPr lvl="2" eaLnBrk="1" hangingPunct="1">
              <a:defRPr/>
            </a:pPr>
            <a:endParaRPr lang="en-GB" altLang="en-US" sz="2000" kern="0" dirty="0"/>
          </a:p>
          <a:p>
            <a:pPr eaLnBrk="1" hangingPunct="1">
              <a:defRPr/>
            </a:pPr>
            <a:r>
              <a:rPr lang="en-GB" altLang="en-US" sz="2800" kern="0" dirty="0"/>
              <a:t>Name a Foreign Key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92500" y="4365625"/>
            <a:ext cx="55546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Courier New" pitchFamily="49" charset="0"/>
              </a:rPr>
              <a:t>ID in the Continent table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059113" y="5661025"/>
            <a:ext cx="598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00066"/>
                </a:solidFill>
                <a:latin typeface="Courier New" pitchFamily="49" charset="0"/>
              </a:rPr>
              <a:t>ContID in the Country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People Database (with Hobbies)</a:t>
            </a:r>
          </a:p>
        </p:txBody>
      </p:sp>
      <p:graphicFrame>
        <p:nvGraphicFramePr>
          <p:cNvPr id="313347" name="Group 3"/>
          <p:cNvGraphicFramePr>
            <a:graphicFrameLocks noGrp="1"/>
          </p:cNvGraphicFramePr>
          <p:nvPr/>
        </p:nvGraphicFramePr>
        <p:xfrm>
          <a:off x="304800" y="1155700"/>
          <a:ext cx="8534400" cy="22860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Surname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Forenames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Dixon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01752 232556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mark.dixon@plymouth.ac.uk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01752 111111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john.smith@john.smith.ac.uk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01752 888888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sally.jones@sally.jones.com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Bloggs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Fred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01752 123123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fred.bloggs@aaaaaa.com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Anderson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01752 987987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genny@bbbb.cccc.com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3391" name="Group 47"/>
          <p:cNvGraphicFramePr>
            <a:graphicFrameLocks noGrp="1"/>
          </p:cNvGraphicFramePr>
          <p:nvPr/>
        </p:nvGraphicFramePr>
        <p:xfrm>
          <a:off x="1905000" y="3886200"/>
          <a:ext cx="5715000" cy="2667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HobbyID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PersonID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Archery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Herpetology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Football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Rugby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Hitting people with swords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785" name="Text Box 81"/>
          <p:cNvSpPr txBox="1">
            <a:spLocks noChangeArrowheads="1"/>
          </p:cNvSpPr>
          <p:nvPr/>
        </p:nvSpPr>
        <p:spPr bwMode="auto">
          <a:xfrm>
            <a:off x="1981200" y="3475038"/>
            <a:ext cx="8747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cs typeface="Arial" charset="0"/>
              </a:rPr>
              <a:t>Hobby</a:t>
            </a:r>
          </a:p>
        </p:txBody>
      </p:sp>
      <p:sp>
        <p:nvSpPr>
          <p:cNvPr id="72786" name="Text Box 82"/>
          <p:cNvSpPr txBox="1">
            <a:spLocks noChangeArrowheads="1"/>
          </p:cNvSpPr>
          <p:nvPr/>
        </p:nvSpPr>
        <p:spPr bwMode="auto">
          <a:xfrm>
            <a:off x="304800" y="755650"/>
            <a:ext cx="9445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cs typeface="Arial" charset="0"/>
              </a:rPr>
              <a:t>Person</a:t>
            </a:r>
          </a:p>
        </p:txBody>
      </p:sp>
      <p:sp>
        <p:nvSpPr>
          <p:cNvPr id="313427" name="Line 83"/>
          <p:cNvSpPr>
            <a:spLocks noChangeShapeType="1"/>
          </p:cNvSpPr>
          <p:nvPr/>
        </p:nvSpPr>
        <p:spPr bwMode="auto">
          <a:xfrm flipH="1" flipV="1">
            <a:off x="533400" y="1752600"/>
            <a:ext cx="5943600" cy="2743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428" name="Line 84"/>
          <p:cNvSpPr>
            <a:spLocks noChangeShapeType="1"/>
          </p:cNvSpPr>
          <p:nvPr/>
        </p:nvSpPr>
        <p:spPr bwMode="auto">
          <a:xfrm flipH="1" flipV="1">
            <a:off x="533400" y="1752600"/>
            <a:ext cx="5867400" cy="3124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429" name="Line 85"/>
          <p:cNvSpPr>
            <a:spLocks noChangeShapeType="1"/>
          </p:cNvSpPr>
          <p:nvPr/>
        </p:nvSpPr>
        <p:spPr bwMode="auto">
          <a:xfrm flipH="1" flipV="1">
            <a:off x="533400" y="1752600"/>
            <a:ext cx="5867400" cy="3505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430" name="Line 86"/>
          <p:cNvSpPr>
            <a:spLocks noChangeShapeType="1"/>
          </p:cNvSpPr>
          <p:nvPr/>
        </p:nvSpPr>
        <p:spPr bwMode="auto">
          <a:xfrm flipH="1" flipV="1">
            <a:off x="533400" y="2133600"/>
            <a:ext cx="5867400" cy="3505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431" name="Line 87"/>
          <p:cNvSpPr>
            <a:spLocks noChangeShapeType="1"/>
          </p:cNvSpPr>
          <p:nvPr/>
        </p:nvSpPr>
        <p:spPr bwMode="auto">
          <a:xfrm flipH="1" flipV="1">
            <a:off x="533400" y="2133600"/>
            <a:ext cx="5867400" cy="3886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432" name="Line 88"/>
          <p:cNvSpPr>
            <a:spLocks noChangeShapeType="1"/>
          </p:cNvSpPr>
          <p:nvPr/>
        </p:nvSpPr>
        <p:spPr bwMode="auto">
          <a:xfrm flipH="1" flipV="1">
            <a:off x="609600" y="1752600"/>
            <a:ext cx="5791200" cy="464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27" grpId="0" animBg="1"/>
      <p:bldP spid="313428" grpId="0" animBg="1"/>
      <p:bldP spid="313429" grpId="0" animBg="1"/>
      <p:bldP spid="313430" grpId="0" animBg="1"/>
      <p:bldP spid="313431" grpId="0" animBg="1"/>
      <p:bldP spid="3134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Line 2"/>
          <p:cNvSpPr>
            <a:spLocks noChangeShapeType="1"/>
          </p:cNvSpPr>
          <p:nvPr/>
        </p:nvSpPr>
        <p:spPr bwMode="auto">
          <a:xfrm>
            <a:off x="30480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Entity-relationship diagrams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1676400"/>
          </a:xfrm>
        </p:spPr>
        <p:txBody>
          <a:bodyPr/>
          <a:lstStyle/>
          <a:p>
            <a:pPr eaLnBrk="1" hangingPunct="1"/>
            <a:r>
              <a:rPr lang="en-GB" altLang="en-US"/>
              <a:t>Each table in db </a:t>
            </a:r>
          </a:p>
          <a:p>
            <a:pPr lvl="1" eaLnBrk="1" hangingPunct="1"/>
            <a:r>
              <a:rPr lang="en-GB" altLang="en-US"/>
              <a:t>stores details of entity</a:t>
            </a:r>
          </a:p>
          <a:p>
            <a:pPr lvl="2" eaLnBrk="1" hangingPunct="1"/>
            <a:r>
              <a:rPr lang="en-GB" altLang="en-US"/>
              <a:t>shown as rectangular box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304800" y="4267200"/>
            <a:ext cx="8534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cs typeface="Arial" charset="0"/>
              </a:rPr>
              <a:t>Relationships between tables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en-US">
                <a:cs typeface="Arial" charset="0"/>
              </a:rPr>
              <a:t>represent relationships between entities</a:t>
            </a:r>
          </a:p>
          <a:p>
            <a:pPr lvl="2" eaLnBrk="1" hangingPunct="1">
              <a:spcBef>
                <a:spcPct val="50000"/>
              </a:spcBef>
            </a:pPr>
            <a:r>
              <a:rPr lang="en-GB" altLang="en-US">
                <a:cs typeface="Arial" charset="0"/>
              </a:rPr>
              <a:t>shown as line between entities (boxes)</a:t>
            </a:r>
          </a:p>
        </p:txBody>
      </p: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1828800" y="3211513"/>
            <a:ext cx="3703638" cy="522287"/>
            <a:chOff x="1152" y="2023"/>
            <a:chExt cx="2333" cy="329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152" y="2023"/>
              <a:ext cx="777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Person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2719" y="2023"/>
              <a:ext cx="766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Hobby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2" grpId="0" build="p" autoUpdateAnimBg="0"/>
      <p:bldP spid="31437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Persistent Data Storage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 far</a:t>
            </a:r>
          </a:p>
          <a:p>
            <a:pPr lvl="1" eaLnBrk="1" hangingPunct="1"/>
            <a:r>
              <a:rPr lang="en-GB" altLang="en-US"/>
              <a:t>programs (web-pages) lose data when closed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Not realistic</a:t>
            </a:r>
          </a:p>
          <a:p>
            <a:pPr lvl="1" eaLnBrk="1" hangingPunct="1"/>
            <a:r>
              <a:rPr lang="en-GB" altLang="en-US"/>
              <a:t>typically data stored to persistent storage device (e.g. hard disk, key drive, floppy disk, CD-RW)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Use either</a:t>
            </a:r>
          </a:p>
          <a:p>
            <a:pPr lvl="1" eaLnBrk="1" hangingPunct="1"/>
            <a:r>
              <a:rPr lang="en-GB" altLang="en-US"/>
              <a:t>flat files</a:t>
            </a:r>
          </a:p>
          <a:p>
            <a:pPr lvl="1" eaLnBrk="1" hangingPunct="1"/>
            <a:r>
              <a:rPr lang="en-GB" altLang="en-US" b="1"/>
              <a:t>database</a:t>
            </a:r>
            <a:r>
              <a:rPr lang="en-GB" altLang="en-US"/>
              <a:t> (</a:t>
            </a:r>
            <a:r>
              <a:rPr lang="en-GB" altLang="en-US" b="1"/>
              <a:t>relational</a:t>
            </a:r>
            <a:r>
              <a:rPr lang="en-GB" altLang="en-US"/>
              <a:t>, object oriented, …)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 flipH="1">
            <a:off x="3048000" y="4191000"/>
            <a:ext cx="228600" cy="304800"/>
            <a:chOff x="2592" y="1872"/>
            <a:chExt cx="144" cy="192"/>
          </a:xfrm>
        </p:grpSpPr>
        <p:sp>
          <p:nvSpPr>
            <p:cNvPr id="74782" name="Line 3"/>
            <p:cNvSpPr>
              <a:spLocks noChangeShapeType="1"/>
            </p:cNvSpPr>
            <p:nvPr/>
          </p:nvSpPr>
          <p:spPr bwMode="auto">
            <a:xfrm flipV="1">
              <a:off x="2592" y="18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3" name="Line 4"/>
            <p:cNvSpPr>
              <a:spLocks noChangeShapeType="1"/>
            </p:cNvSpPr>
            <p:nvPr/>
          </p:nvSpPr>
          <p:spPr bwMode="auto">
            <a:xfrm>
              <a:off x="2592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4755" name="Group 5"/>
          <p:cNvGrpSpPr>
            <a:grpSpLocks/>
          </p:cNvGrpSpPr>
          <p:nvPr/>
        </p:nvGrpSpPr>
        <p:grpSpPr bwMode="auto">
          <a:xfrm>
            <a:off x="4114800" y="5867400"/>
            <a:ext cx="228600" cy="304800"/>
            <a:chOff x="2592" y="1872"/>
            <a:chExt cx="144" cy="192"/>
          </a:xfrm>
        </p:grpSpPr>
        <p:sp>
          <p:nvSpPr>
            <p:cNvPr id="74780" name="Line 6"/>
            <p:cNvSpPr>
              <a:spLocks noChangeShapeType="1"/>
            </p:cNvSpPr>
            <p:nvPr/>
          </p:nvSpPr>
          <p:spPr bwMode="auto">
            <a:xfrm flipV="1">
              <a:off x="2592" y="18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1" name="Line 7"/>
            <p:cNvSpPr>
              <a:spLocks noChangeShapeType="1"/>
            </p:cNvSpPr>
            <p:nvPr/>
          </p:nvSpPr>
          <p:spPr bwMode="auto">
            <a:xfrm>
              <a:off x="2592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4756" name="Group 8"/>
          <p:cNvGrpSpPr>
            <a:grpSpLocks/>
          </p:cNvGrpSpPr>
          <p:nvPr/>
        </p:nvGrpSpPr>
        <p:grpSpPr bwMode="auto">
          <a:xfrm flipH="1">
            <a:off x="3048000" y="5867400"/>
            <a:ext cx="228600" cy="304800"/>
            <a:chOff x="2592" y="1872"/>
            <a:chExt cx="144" cy="192"/>
          </a:xfrm>
        </p:grpSpPr>
        <p:sp>
          <p:nvSpPr>
            <p:cNvPr id="74778" name="Line 9"/>
            <p:cNvSpPr>
              <a:spLocks noChangeShapeType="1"/>
            </p:cNvSpPr>
            <p:nvPr/>
          </p:nvSpPr>
          <p:spPr bwMode="auto">
            <a:xfrm flipV="1">
              <a:off x="2592" y="18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Line 10"/>
            <p:cNvSpPr>
              <a:spLocks noChangeShapeType="1"/>
            </p:cNvSpPr>
            <p:nvPr/>
          </p:nvSpPr>
          <p:spPr bwMode="auto">
            <a:xfrm>
              <a:off x="2592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4757" name="Group 11"/>
          <p:cNvGrpSpPr>
            <a:grpSpLocks/>
          </p:cNvGrpSpPr>
          <p:nvPr/>
        </p:nvGrpSpPr>
        <p:grpSpPr bwMode="auto">
          <a:xfrm>
            <a:off x="4114800" y="2971800"/>
            <a:ext cx="228600" cy="304800"/>
            <a:chOff x="2592" y="1872"/>
            <a:chExt cx="144" cy="192"/>
          </a:xfrm>
        </p:grpSpPr>
        <p:sp>
          <p:nvSpPr>
            <p:cNvPr id="74776" name="Line 12"/>
            <p:cNvSpPr>
              <a:spLocks noChangeShapeType="1"/>
            </p:cNvSpPr>
            <p:nvPr/>
          </p:nvSpPr>
          <p:spPr bwMode="auto">
            <a:xfrm flipV="1">
              <a:off x="2592" y="18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Line 13"/>
            <p:cNvSpPr>
              <a:spLocks noChangeShapeType="1"/>
            </p:cNvSpPr>
            <p:nvPr/>
          </p:nvSpPr>
          <p:spPr bwMode="auto">
            <a:xfrm>
              <a:off x="2592" y="19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47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Relationship Types</a:t>
            </a:r>
          </a:p>
        </p:txBody>
      </p:sp>
      <p:sp>
        <p:nvSpPr>
          <p:cNvPr id="74759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One-to-one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One-to-many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Many-to-one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Many-to-many</a:t>
            </a:r>
          </a:p>
          <a:p>
            <a:pPr lvl="1" eaLnBrk="1" hangingPunct="1"/>
            <a:r>
              <a:rPr lang="en-GB" altLang="en-US"/>
              <a:t>(can't be implemented in relational database)</a:t>
            </a:r>
          </a:p>
        </p:txBody>
      </p:sp>
      <p:grpSp>
        <p:nvGrpSpPr>
          <p:cNvPr id="74760" name="Group 16"/>
          <p:cNvGrpSpPr>
            <a:grpSpLocks/>
          </p:cNvGrpSpPr>
          <p:nvPr/>
        </p:nvGrpSpPr>
        <p:grpSpPr bwMode="auto">
          <a:xfrm>
            <a:off x="2603500" y="1600200"/>
            <a:ext cx="2136775" cy="522288"/>
            <a:chOff x="1640" y="1008"/>
            <a:chExt cx="1346" cy="329"/>
          </a:xfrm>
        </p:grpSpPr>
        <p:sp>
          <p:nvSpPr>
            <p:cNvPr id="74773" name="Line 17"/>
            <p:cNvSpPr>
              <a:spLocks noChangeShapeType="1"/>
            </p:cNvSpPr>
            <p:nvPr/>
          </p:nvSpPr>
          <p:spPr bwMode="auto">
            <a:xfrm>
              <a:off x="1920" y="11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4" name="Text Box 18"/>
            <p:cNvSpPr txBox="1">
              <a:spLocks noChangeArrowheads="1"/>
            </p:cNvSpPr>
            <p:nvPr/>
          </p:nvSpPr>
          <p:spPr bwMode="auto">
            <a:xfrm>
              <a:off x="1640" y="1008"/>
              <a:ext cx="280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74775" name="Text Box 19"/>
            <p:cNvSpPr txBox="1">
              <a:spLocks noChangeArrowheads="1"/>
            </p:cNvSpPr>
            <p:nvPr/>
          </p:nvSpPr>
          <p:spPr bwMode="auto">
            <a:xfrm>
              <a:off x="2719" y="1008"/>
              <a:ext cx="267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</p:grpSp>
      <p:grpSp>
        <p:nvGrpSpPr>
          <p:cNvPr id="74761" name="Group 20"/>
          <p:cNvGrpSpPr>
            <a:grpSpLocks/>
          </p:cNvGrpSpPr>
          <p:nvPr/>
        </p:nvGrpSpPr>
        <p:grpSpPr bwMode="auto">
          <a:xfrm>
            <a:off x="2590800" y="2830513"/>
            <a:ext cx="2136775" cy="522287"/>
            <a:chOff x="1640" y="1008"/>
            <a:chExt cx="1346" cy="329"/>
          </a:xfrm>
        </p:grpSpPr>
        <p:sp>
          <p:nvSpPr>
            <p:cNvPr id="74770" name="Line 21"/>
            <p:cNvSpPr>
              <a:spLocks noChangeShapeType="1"/>
            </p:cNvSpPr>
            <p:nvPr/>
          </p:nvSpPr>
          <p:spPr bwMode="auto">
            <a:xfrm>
              <a:off x="1920" y="11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1" name="Text Box 22"/>
            <p:cNvSpPr txBox="1">
              <a:spLocks noChangeArrowheads="1"/>
            </p:cNvSpPr>
            <p:nvPr/>
          </p:nvSpPr>
          <p:spPr bwMode="auto">
            <a:xfrm>
              <a:off x="1640" y="1008"/>
              <a:ext cx="280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74772" name="Text Box 23"/>
            <p:cNvSpPr txBox="1">
              <a:spLocks noChangeArrowheads="1"/>
            </p:cNvSpPr>
            <p:nvPr/>
          </p:nvSpPr>
          <p:spPr bwMode="auto">
            <a:xfrm>
              <a:off x="2719" y="1008"/>
              <a:ext cx="267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</p:grpSp>
      <p:grpSp>
        <p:nvGrpSpPr>
          <p:cNvPr id="74762" name="Group 24"/>
          <p:cNvGrpSpPr>
            <a:grpSpLocks/>
          </p:cNvGrpSpPr>
          <p:nvPr/>
        </p:nvGrpSpPr>
        <p:grpSpPr bwMode="auto">
          <a:xfrm>
            <a:off x="2590800" y="4038600"/>
            <a:ext cx="2136775" cy="522288"/>
            <a:chOff x="1640" y="1008"/>
            <a:chExt cx="1346" cy="329"/>
          </a:xfrm>
        </p:grpSpPr>
        <p:sp>
          <p:nvSpPr>
            <p:cNvPr id="74767" name="Line 25"/>
            <p:cNvSpPr>
              <a:spLocks noChangeShapeType="1"/>
            </p:cNvSpPr>
            <p:nvPr/>
          </p:nvSpPr>
          <p:spPr bwMode="auto">
            <a:xfrm>
              <a:off x="1920" y="11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8" name="Text Box 26"/>
            <p:cNvSpPr txBox="1">
              <a:spLocks noChangeArrowheads="1"/>
            </p:cNvSpPr>
            <p:nvPr/>
          </p:nvSpPr>
          <p:spPr bwMode="auto">
            <a:xfrm>
              <a:off x="1640" y="1008"/>
              <a:ext cx="280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74769" name="Text Box 27"/>
            <p:cNvSpPr txBox="1">
              <a:spLocks noChangeArrowheads="1"/>
            </p:cNvSpPr>
            <p:nvPr/>
          </p:nvSpPr>
          <p:spPr bwMode="auto">
            <a:xfrm>
              <a:off x="2719" y="1008"/>
              <a:ext cx="267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</p:grpSp>
      <p:grpSp>
        <p:nvGrpSpPr>
          <p:cNvPr id="74763" name="Group 28"/>
          <p:cNvGrpSpPr>
            <a:grpSpLocks/>
          </p:cNvGrpSpPr>
          <p:nvPr/>
        </p:nvGrpSpPr>
        <p:grpSpPr bwMode="auto">
          <a:xfrm>
            <a:off x="2590800" y="5726113"/>
            <a:ext cx="2136775" cy="522287"/>
            <a:chOff x="1640" y="1008"/>
            <a:chExt cx="1346" cy="329"/>
          </a:xfrm>
        </p:grpSpPr>
        <p:sp>
          <p:nvSpPr>
            <p:cNvPr id="74764" name="Line 29"/>
            <p:cNvSpPr>
              <a:spLocks noChangeShapeType="1"/>
            </p:cNvSpPr>
            <p:nvPr/>
          </p:nvSpPr>
          <p:spPr bwMode="auto">
            <a:xfrm>
              <a:off x="1920" y="11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5" name="Text Box 30"/>
            <p:cNvSpPr txBox="1">
              <a:spLocks noChangeArrowheads="1"/>
            </p:cNvSpPr>
            <p:nvPr/>
          </p:nvSpPr>
          <p:spPr bwMode="auto">
            <a:xfrm>
              <a:off x="1640" y="1008"/>
              <a:ext cx="280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A</a:t>
              </a:r>
            </a:p>
          </p:txBody>
        </p:sp>
        <p:sp>
          <p:nvSpPr>
            <p:cNvPr id="74766" name="Text Box 31"/>
            <p:cNvSpPr txBox="1">
              <a:spLocks noChangeArrowheads="1"/>
            </p:cNvSpPr>
            <p:nvPr/>
          </p:nvSpPr>
          <p:spPr bwMode="auto">
            <a:xfrm>
              <a:off x="2719" y="1008"/>
              <a:ext cx="267" cy="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Question: Which relationship type?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/>
        </p:nvGraphicFramePr>
        <p:xfrm>
          <a:off x="304800" y="1155700"/>
          <a:ext cx="8534400" cy="22860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Surname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Forenames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Dixon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01752 232556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mark.dixon@plymouth.ac.uk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Smith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01752 111111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john.smith@john.smith.ac.uk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01752 888888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sally.jones@sally.jones.com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Bloggs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Fred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01752 123123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fred.bloggs@aaaaaa.com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Anderson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01752 987987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genny@bbbb.cccc.com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6463" name="Group 47"/>
          <p:cNvGraphicFramePr>
            <a:graphicFrameLocks noGrp="1"/>
          </p:cNvGraphicFramePr>
          <p:nvPr/>
        </p:nvGraphicFramePr>
        <p:xfrm>
          <a:off x="304800" y="3886200"/>
          <a:ext cx="5715000" cy="2667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HobbyID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PersonID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Archery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Herpetology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Football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Rugby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Hitting people with swords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857" name="Text Box 81"/>
          <p:cNvSpPr txBox="1">
            <a:spLocks noChangeArrowheads="1"/>
          </p:cNvSpPr>
          <p:nvPr/>
        </p:nvSpPr>
        <p:spPr bwMode="auto">
          <a:xfrm>
            <a:off x="381000" y="3475038"/>
            <a:ext cx="8747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cs typeface="Arial" charset="0"/>
              </a:rPr>
              <a:t>Hobby</a:t>
            </a:r>
          </a:p>
        </p:txBody>
      </p:sp>
      <p:sp>
        <p:nvSpPr>
          <p:cNvPr id="75858" name="Text Box 82"/>
          <p:cNvSpPr txBox="1">
            <a:spLocks noChangeArrowheads="1"/>
          </p:cNvSpPr>
          <p:nvPr/>
        </p:nvSpPr>
        <p:spPr bwMode="auto">
          <a:xfrm>
            <a:off x="304800" y="755650"/>
            <a:ext cx="94456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cs typeface="Arial" charset="0"/>
              </a:rPr>
              <a:t>Person</a:t>
            </a:r>
          </a:p>
        </p:txBody>
      </p:sp>
      <p:sp>
        <p:nvSpPr>
          <p:cNvPr id="316499" name="Line 83"/>
          <p:cNvSpPr>
            <a:spLocks noChangeShapeType="1"/>
          </p:cNvSpPr>
          <p:nvPr/>
        </p:nvSpPr>
        <p:spPr bwMode="auto">
          <a:xfrm flipH="1" flipV="1">
            <a:off x="533400" y="1752600"/>
            <a:ext cx="4267200" cy="2743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500" name="Line 84"/>
          <p:cNvSpPr>
            <a:spLocks noChangeShapeType="1"/>
          </p:cNvSpPr>
          <p:nvPr/>
        </p:nvSpPr>
        <p:spPr bwMode="auto">
          <a:xfrm flipH="1" flipV="1">
            <a:off x="533400" y="1752600"/>
            <a:ext cx="4267200" cy="3124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 flipV="1">
            <a:off x="533400" y="1752600"/>
            <a:ext cx="4267200" cy="3505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 flipH="1" flipV="1">
            <a:off x="533400" y="2133600"/>
            <a:ext cx="4267200" cy="3429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 flipV="1">
            <a:off x="533400" y="2133600"/>
            <a:ext cx="4267200" cy="3886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504" name="Line 88"/>
          <p:cNvSpPr>
            <a:spLocks noChangeShapeType="1"/>
          </p:cNvSpPr>
          <p:nvPr/>
        </p:nvSpPr>
        <p:spPr bwMode="auto">
          <a:xfrm flipH="1" flipV="1">
            <a:off x="609600" y="1752600"/>
            <a:ext cx="4191000" cy="464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16505" name="Group 89"/>
          <p:cNvGrpSpPr>
            <a:grpSpLocks/>
          </p:cNvGrpSpPr>
          <p:nvPr/>
        </p:nvGrpSpPr>
        <p:grpSpPr bwMode="auto">
          <a:xfrm>
            <a:off x="7010400" y="4267200"/>
            <a:ext cx="1239838" cy="1676400"/>
            <a:chOff x="4416" y="2688"/>
            <a:chExt cx="781" cy="1056"/>
          </a:xfrm>
        </p:grpSpPr>
        <p:sp>
          <p:nvSpPr>
            <p:cNvPr id="75866" name="Text Box 90"/>
            <p:cNvSpPr txBox="1">
              <a:spLocks noChangeArrowheads="1"/>
            </p:cNvSpPr>
            <p:nvPr/>
          </p:nvSpPr>
          <p:spPr bwMode="auto">
            <a:xfrm>
              <a:off x="4416" y="2688"/>
              <a:ext cx="781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Person</a:t>
              </a:r>
            </a:p>
          </p:txBody>
        </p:sp>
        <p:sp>
          <p:nvSpPr>
            <p:cNvPr id="75867" name="Text Box 91"/>
            <p:cNvSpPr txBox="1">
              <a:spLocks noChangeArrowheads="1"/>
            </p:cNvSpPr>
            <p:nvPr/>
          </p:nvSpPr>
          <p:spPr bwMode="auto">
            <a:xfrm>
              <a:off x="4424" y="3411"/>
              <a:ext cx="770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latin typeface="Times New Roman" pitchFamily="18" charset="0"/>
                  <a:cs typeface="Arial" charset="0"/>
                </a:rPr>
                <a:t>Hobby</a:t>
              </a:r>
            </a:p>
          </p:txBody>
        </p:sp>
        <p:sp>
          <p:nvSpPr>
            <p:cNvPr id="75868" name="Line 92"/>
            <p:cNvSpPr>
              <a:spLocks noChangeShapeType="1"/>
            </p:cNvSpPr>
            <p:nvPr/>
          </p:nvSpPr>
          <p:spPr bwMode="auto">
            <a:xfrm>
              <a:off x="4810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869" name="Line 93"/>
            <p:cNvSpPr>
              <a:spLocks noChangeShapeType="1"/>
            </p:cNvSpPr>
            <p:nvPr/>
          </p:nvSpPr>
          <p:spPr bwMode="auto">
            <a:xfrm>
              <a:off x="4810" y="326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870" name="Line 94"/>
            <p:cNvSpPr>
              <a:spLocks noChangeShapeType="1"/>
            </p:cNvSpPr>
            <p:nvPr/>
          </p:nvSpPr>
          <p:spPr bwMode="auto">
            <a:xfrm flipH="1">
              <a:off x="4714" y="326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99" grpId="0" animBg="1"/>
      <p:bldP spid="316500" grpId="0" animBg="1"/>
      <p:bldP spid="316501" grpId="0" animBg="1"/>
      <p:bldP spid="316502" grpId="0" animBg="1"/>
      <p:bldP spid="316503" grpId="0" animBg="1"/>
      <p:bldP spid="31650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Joining tables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700213"/>
            <a:ext cx="8991600" cy="2633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SELECT * FROM </a:t>
            </a:r>
            <a:r>
              <a:rPr lang="en-GB" altLang="en-US" b="1"/>
              <a:t>Person, Hobby</a:t>
            </a:r>
            <a:r>
              <a:rPr lang="en-GB" altLang="en-US"/>
              <a:t>;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259263" y="828675"/>
            <a:ext cx="159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Two tables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179388" y="2565400"/>
            <a:ext cx="2132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Cartesian 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(all record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combinations):</a:t>
            </a:r>
          </a:p>
        </p:txBody>
      </p:sp>
      <p:cxnSp>
        <p:nvCxnSpPr>
          <p:cNvPr id="320518" name="AutoShape 6"/>
          <p:cNvCxnSpPr>
            <a:cxnSpLocks noChangeShapeType="1"/>
            <a:stCxn id="320516" idx="2"/>
          </p:cNvCxnSpPr>
          <p:nvPr/>
        </p:nvCxnSpPr>
        <p:spPr bwMode="auto">
          <a:xfrm flipH="1">
            <a:off x="4356100" y="1285875"/>
            <a:ext cx="703263" cy="55880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19" name="AutoShape 7"/>
          <p:cNvCxnSpPr>
            <a:cxnSpLocks noChangeShapeType="1"/>
            <a:stCxn id="320516" idx="2"/>
          </p:cNvCxnSpPr>
          <p:nvPr/>
        </p:nvCxnSpPr>
        <p:spPr bwMode="auto">
          <a:xfrm>
            <a:off x="5059363" y="1285875"/>
            <a:ext cx="1028700" cy="50800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08" name="Rectangle 10"/>
          <p:cNvSpPr>
            <a:spLocks noChangeArrowheads="1"/>
          </p:cNvSpPr>
          <p:nvPr/>
        </p:nvSpPr>
        <p:spPr bwMode="auto">
          <a:xfrm>
            <a:off x="681038" y="2573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22379" name="Object 1867"/>
          <p:cNvGraphicFramePr>
            <a:graphicFrameLocks noChangeAspect="1"/>
          </p:cNvGraphicFramePr>
          <p:nvPr/>
        </p:nvGraphicFramePr>
        <p:xfrm>
          <a:off x="2627313" y="2625725"/>
          <a:ext cx="62992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Worksheet" r:id="rId3" imgW="5938880" imgH="3744372" progId="Excel.Sheet.8">
                  <p:embed/>
                </p:oleObj>
              </mc:Choice>
              <mc:Fallback>
                <p:oleObj name="Worksheet" r:id="rId3" imgW="5938880" imgH="3744372" progId="Excel.Sheet.8">
                  <p:embed/>
                  <p:pic>
                    <p:nvPicPr>
                      <p:cNvPr id="0" name="Object 1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25725"/>
                        <a:ext cx="62992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  <p:bldP spid="3205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Joining tables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91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SELECT *</a:t>
            </a:r>
            <a:br>
              <a:rPr lang="en-GB" altLang="en-US"/>
            </a:br>
            <a:r>
              <a:rPr lang="en-GB" altLang="en-US"/>
              <a:t>FROM </a:t>
            </a:r>
            <a:r>
              <a:rPr lang="en-GB" altLang="en-US" b="1"/>
              <a:t>Person, Hobby</a:t>
            </a:r>
            <a:br>
              <a:rPr lang="en-GB" altLang="en-US"/>
            </a:br>
            <a:r>
              <a:rPr lang="en-GB" altLang="en-US"/>
              <a:t>WHERE</a:t>
            </a:r>
            <a:r>
              <a:rPr lang="en-GB" altLang="en-US" b="1"/>
              <a:t> Person.ID = Hobby.PersonID</a:t>
            </a:r>
            <a:r>
              <a:rPr lang="en-GB" altLang="en-US"/>
              <a:t>;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592388" y="1066800"/>
            <a:ext cx="159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Two tables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4191000" y="3505200"/>
            <a:ext cx="249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latin typeface="Times New Roman" pitchFamily="18" charset="0"/>
                <a:cs typeface="Arial" charset="0"/>
              </a:rPr>
              <a:t>Matching records</a:t>
            </a:r>
          </a:p>
        </p:txBody>
      </p:sp>
      <p:cxnSp>
        <p:nvCxnSpPr>
          <p:cNvPr id="77830" name="AutoShape 6"/>
          <p:cNvCxnSpPr>
            <a:cxnSpLocks noChangeShapeType="1"/>
            <a:stCxn id="77828" idx="2"/>
          </p:cNvCxnSpPr>
          <p:nvPr/>
        </p:nvCxnSpPr>
        <p:spPr bwMode="auto">
          <a:xfrm flipH="1">
            <a:off x="2689225" y="1524000"/>
            <a:ext cx="703263" cy="55880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31" name="AutoShape 7"/>
          <p:cNvCxnSpPr>
            <a:cxnSpLocks noChangeShapeType="1"/>
            <a:stCxn id="77828" idx="2"/>
          </p:cNvCxnSpPr>
          <p:nvPr/>
        </p:nvCxnSpPr>
        <p:spPr bwMode="auto">
          <a:xfrm>
            <a:off x="3392488" y="1524000"/>
            <a:ext cx="1028700" cy="50800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5160" name="AutoShape 8"/>
          <p:cNvCxnSpPr>
            <a:cxnSpLocks noChangeShapeType="1"/>
            <a:stCxn id="305157" idx="0"/>
          </p:cNvCxnSpPr>
          <p:nvPr/>
        </p:nvCxnSpPr>
        <p:spPr bwMode="auto">
          <a:xfrm flipH="1" flipV="1">
            <a:off x="4291013" y="2905125"/>
            <a:ext cx="1147762" cy="600075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5161" name="AutoShape 9"/>
          <p:cNvCxnSpPr>
            <a:cxnSpLocks noChangeShapeType="1"/>
            <a:stCxn id="305157" idx="0"/>
          </p:cNvCxnSpPr>
          <p:nvPr/>
        </p:nvCxnSpPr>
        <p:spPr bwMode="auto">
          <a:xfrm flipV="1">
            <a:off x="5438775" y="2900363"/>
            <a:ext cx="1939925" cy="604837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681038" y="2573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05163" name="Group 11"/>
          <p:cNvGrpSpPr>
            <a:grpSpLocks/>
          </p:cNvGrpSpPr>
          <p:nvPr/>
        </p:nvGrpSpPr>
        <p:grpSpPr bwMode="auto">
          <a:xfrm>
            <a:off x="120650" y="4038600"/>
            <a:ext cx="8686800" cy="2286000"/>
            <a:chOff x="-3" y="-3"/>
            <a:chExt cx="4909" cy="1084"/>
          </a:xfrm>
        </p:grpSpPr>
        <p:grpSp>
          <p:nvGrpSpPr>
            <p:cNvPr id="77839" name="Group 12"/>
            <p:cNvGrpSpPr>
              <a:grpSpLocks/>
            </p:cNvGrpSpPr>
            <p:nvPr/>
          </p:nvGrpSpPr>
          <p:grpSpPr bwMode="auto">
            <a:xfrm>
              <a:off x="0" y="0"/>
              <a:ext cx="4903" cy="1078"/>
              <a:chOff x="0" y="0"/>
              <a:chExt cx="4903" cy="1078"/>
            </a:xfrm>
          </p:grpSpPr>
          <p:grpSp>
            <p:nvGrpSpPr>
              <p:cNvPr id="77841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96" cy="154"/>
                <a:chOff x="0" y="0"/>
                <a:chExt cx="196" cy="154"/>
              </a:xfrm>
            </p:grpSpPr>
            <p:sp>
              <p:nvSpPr>
                <p:cNvPr id="78021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22" name="Group 1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6" cy="154"/>
                  <a:chOff x="0" y="0"/>
                  <a:chExt cx="196" cy="154"/>
                </a:xfrm>
              </p:grpSpPr>
              <p:sp>
                <p:nvSpPr>
                  <p:cNvPr id="7802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ID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2" name="Group 18"/>
              <p:cNvGrpSpPr>
                <a:grpSpLocks/>
              </p:cNvGrpSpPr>
              <p:nvPr/>
            </p:nvGrpSpPr>
            <p:grpSpPr bwMode="auto">
              <a:xfrm>
                <a:off x="196" y="0"/>
                <a:ext cx="457" cy="154"/>
                <a:chOff x="196" y="0"/>
                <a:chExt cx="457" cy="154"/>
              </a:xfrm>
            </p:grpSpPr>
            <p:sp>
              <p:nvSpPr>
                <p:cNvPr id="78017" name="Rectangle 19"/>
                <p:cNvSpPr>
                  <a:spLocks noChangeArrowheads="1"/>
                </p:cNvSpPr>
                <p:nvPr/>
              </p:nvSpPr>
              <p:spPr bwMode="auto">
                <a:xfrm>
                  <a:off x="196" y="0"/>
                  <a:ext cx="45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18" name="Group 20"/>
                <p:cNvGrpSpPr>
                  <a:grpSpLocks/>
                </p:cNvGrpSpPr>
                <p:nvPr/>
              </p:nvGrpSpPr>
              <p:grpSpPr bwMode="auto">
                <a:xfrm>
                  <a:off x="196" y="0"/>
                  <a:ext cx="457" cy="154"/>
                  <a:chOff x="196" y="0"/>
                  <a:chExt cx="457" cy="154"/>
                </a:xfrm>
              </p:grpSpPr>
              <p:sp>
                <p:nvSpPr>
                  <p:cNvPr id="7801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96" y="0"/>
                    <a:ext cx="45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Surname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2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96" y="0"/>
                    <a:ext cx="45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3" name="Group 23"/>
              <p:cNvGrpSpPr>
                <a:grpSpLocks/>
              </p:cNvGrpSpPr>
              <p:nvPr/>
            </p:nvGrpSpPr>
            <p:grpSpPr bwMode="auto">
              <a:xfrm>
                <a:off x="653" y="0"/>
                <a:ext cx="541" cy="154"/>
                <a:chOff x="653" y="0"/>
                <a:chExt cx="541" cy="154"/>
              </a:xfrm>
            </p:grpSpPr>
            <p:sp>
              <p:nvSpPr>
                <p:cNvPr id="78013" name="Rectangle 24"/>
                <p:cNvSpPr>
                  <a:spLocks noChangeArrowheads="1"/>
                </p:cNvSpPr>
                <p:nvPr/>
              </p:nvSpPr>
              <p:spPr bwMode="auto">
                <a:xfrm>
                  <a:off x="653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14" name="Group 25"/>
                <p:cNvGrpSpPr>
                  <a:grpSpLocks/>
                </p:cNvGrpSpPr>
                <p:nvPr/>
              </p:nvGrpSpPr>
              <p:grpSpPr bwMode="auto">
                <a:xfrm>
                  <a:off x="653" y="0"/>
                  <a:ext cx="541" cy="154"/>
                  <a:chOff x="653" y="0"/>
                  <a:chExt cx="541" cy="154"/>
                </a:xfrm>
              </p:grpSpPr>
              <p:sp>
                <p:nvSpPr>
                  <p:cNvPr id="7801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53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Forenames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1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53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4" name="Group 28"/>
              <p:cNvGrpSpPr>
                <a:grpSpLocks/>
              </p:cNvGrpSpPr>
              <p:nvPr/>
            </p:nvGrpSpPr>
            <p:grpSpPr bwMode="auto">
              <a:xfrm>
                <a:off x="1194" y="0"/>
                <a:ext cx="622" cy="154"/>
                <a:chOff x="1194" y="0"/>
                <a:chExt cx="622" cy="154"/>
              </a:xfrm>
            </p:grpSpPr>
            <p:sp>
              <p:nvSpPr>
                <p:cNvPr id="7800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4" y="0"/>
                  <a:ext cx="622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10" name="Group 30"/>
                <p:cNvGrpSpPr>
                  <a:grpSpLocks/>
                </p:cNvGrpSpPr>
                <p:nvPr/>
              </p:nvGrpSpPr>
              <p:grpSpPr bwMode="auto">
                <a:xfrm>
                  <a:off x="1194" y="0"/>
                  <a:ext cx="622" cy="154"/>
                  <a:chOff x="1194" y="0"/>
                  <a:chExt cx="622" cy="154"/>
                </a:xfrm>
              </p:grpSpPr>
              <p:sp>
                <p:nvSpPr>
                  <p:cNvPr id="780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194" y="0"/>
                    <a:ext cx="622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Phone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194" y="0"/>
                    <a:ext cx="622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5" name="Group 33"/>
              <p:cNvGrpSpPr>
                <a:grpSpLocks/>
              </p:cNvGrpSpPr>
              <p:nvPr/>
            </p:nvGrpSpPr>
            <p:grpSpPr bwMode="auto">
              <a:xfrm>
                <a:off x="1816" y="0"/>
                <a:ext cx="1135" cy="154"/>
                <a:chOff x="1816" y="0"/>
                <a:chExt cx="1135" cy="154"/>
              </a:xfrm>
            </p:grpSpPr>
            <p:sp>
              <p:nvSpPr>
                <p:cNvPr id="78005" name="Rectangle 34"/>
                <p:cNvSpPr>
                  <a:spLocks noChangeArrowheads="1"/>
                </p:cNvSpPr>
                <p:nvPr/>
              </p:nvSpPr>
              <p:spPr bwMode="auto">
                <a:xfrm>
                  <a:off x="1816" y="0"/>
                  <a:ext cx="113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06" name="Group 35"/>
                <p:cNvGrpSpPr>
                  <a:grpSpLocks/>
                </p:cNvGrpSpPr>
                <p:nvPr/>
              </p:nvGrpSpPr>
              <p:grpSpPr bwMode="auto">
                <a:xfrm>
                  <a:off x="1816" y="0"/>
                  <a:ext cx="1135" cy="154"/>
                  <a:chOff x="1816" y="0"/>
                  <a:chExt cx="1135" cy="154"/>
                </a:xfrm>
              </p:grpSpPr>
              <p:sp>
                <p:nvSpPr>
                  <p:cNvPr id="7800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0"/>
                    <a:ext cx="113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email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0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0"/>
                    <a:ext cx="113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6" name="Group 38"/>
              <p:cNvGrpSpPr>
                <a:grpSpLocks/>
              </p:cNvGrpSpPr>
              <p:nvPr/>
            </p:nvGrpSpPr>
            <p:grpSpPr bwMode="auto">
              <a:xfrm>
                <a:off x="2951" y="0"/>
                <a:ext cx="445" cy="154"/>
                <a:chOff x="2951" y="0"/>
                <a:chExt cx="445" cy="154"/>
              </a:xfrm>
            </p:grpSpPr>
            <p:sp>
              <p:nvSpPr>
                <p:cNvPr id="78001" name="Rectangle 39"/>
                <p:cNvSpPr>
                  <a:spLocks noChangeArrowheads="1"/>
                </p:cNvSpPr>
                <p:nvPr/>
              </p:nvSpPr>
              <p:spPr bwMode="auto">
                <a:xfrm>
                  <a:off x="2951" y="0"/>
                  <a:ext cx="44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002" name="Group 40"/>
                <p:cNvGrpSpPr>
                  <a:grpSpLocks/>
                </p:cNvGrpSpPr>
                <p:nvPr/>
              </p:nvGrpSpPr>
              <p:grpSpPr bwMode="auto">
                <a:xfrm>
                  <a:off x="2951" y="0"/>
                  <a:ext cx="445" cy="154"/>
                  <a:chOff x="2951" y="0"/>
                  <a:chExt cx="445" cy="154"/>
                </a:xfrm>
              </p:grpSpPr>
              <p:sp>
                <p:nvSpPr>
                  <p:cNvPr id="7800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0"/>
                    <a:ext cx="44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HobbyID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0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951" y="0"/>
                    <a:ext cx="44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7" name="Group 43"/>
              <p:cNvGrpSpPr>
                <a:grpSpLocks/>
              </p:cNvGrpSpPr>
              <p:nvPr/>
            </p:nvGrpSpPr>
            <p:grpSpPr bwMode="auto">
              <a:xfrm>
                <a:off x="3396" y="0"/>
                <a:ext cx="1041" cy="154"/>
                <a:chOff x="3396" y="0"/>
                <a:chExt cx="1041" cy="154"/>
              </a:xfrm>
            </p:grpSpPr>
            <p:sp>
              <p:nvSpPr>
                <p:cNvPr id="77997" name="Rectangle 44"/>
                <p:cNvSpPr>
                  <a:spLocks noChangeArrowheads="1"/>
                </p:cNvSpPr>
                <p:nvPr/>
              </p:nvSpPr>
              <p:spPr bwMode="auto">
                <a:xfrm>
                  <a:off x="3396" y="0"/>
                  <a:ext cx="104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7998" name="Group 45"/>
                <p:cNvGrpSpPr>
                  <a:grpSpLocks/>
                </p:cNvGrpSpPr>
                <p:nvPr/>
              </p:nvGrpSpPr>
              <p:grpSpPr bwMode="auto">
                <a:xfrm>
                  <a:off x="3396" y="0"/>
                  <a:ext cx="1041" cy="154"/>
                  <a:chOff x="3396" y="0"/>
                  <a:chExt cx="1041" cy="154"/>
                </a:xfrm>
              </p:grpSpPr>
              <p:sp>
                <p:nvSpPr>
                  <p:cNvPr id="77999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396" y="0"/>
                    <a:ext cx="10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Description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000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396" y="0"/>
                    <a:ext cx="10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8" name="Group 48"/>
              <p:cNvGrpSpPr>
                <a:grpSpLocks/>
              </p:cNvGrpSpPr>
              <p:nvPr/>
            </p:nvGrpSpPr>
            <p:grpSpPr bwMode="auto">
              <a:xfrm>
                <a:off x="4437" y="0"/>
                <a:ext cx="466" cy="154"/>
                <a:chOff x="4437" y="0"/>
                <a:chExt cx="466" cy="154"/>
              </a:xfrm>
            </p:grpSpPr>
            <p:sp>
              <p:nvSpPr>
                <p:cNvPr id="77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437" y="0"/>
                  <a:ext cx="4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7994" name="Group 50"/>
                <p:cNvGrpSpPr>
                  <a:grpSpLocks/>
                </p:cNvGrpSpPr>
                <p:nvPr/>
              </p:nvGrpSpPr>
              <p:grpSpPr bwMode="auto">
                <a:xfrm>
                  <a:off x="4437" y="0"/>
                  <a:ext cx="466" cy="154"/>
                  <a:chOff x="4437" y="0"/>
                  <a:chExt cx="466" cy="154"/>
                </a:xfrm>
              </p:grpSpPr>
              <p:sp>
                <p:nvSpPr>
                  <p:cNvPr id="779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437" y="0"/>
                    <a:ext cx="4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13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PersonID</a:t>
                    </a:r>
                    <a:endParaRPr lang="en-GB" altLang="en-US" sz="13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799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437" y="0"/>
                    <a:ext cx="4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7849" name="Group 53"/>
              <p:cNvGrpSpPr>
                <a:grpSpLocks/>
              </p:cNvGrpSpPr>
              <p:nvPr/>
            </p:nvGrpSpPr>
            <p:grpSpPr bwMode="auto">
              <a:xfrm>
                <a:off x="0" y="154"/>
                <a:ext cx="196" cy="154"/>
                <a:chOff x="0" y="154"/>
                <a:chExt cx="196" cy="154"/>
              </a:xfrm>
            </p:grpSpPr>
            <p:sp>
              <p:nvSpPr>
                <p:cNvPr id="7799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92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0" name="Group 56"/>
              <p:cNvGrpSpPr>
                <a:grpSpLocks/>
              </p:cNvGrpSpPr>
              <p:nvPr/>
            </p:nvGrpSpPr>
            <p:grpSpPr bwMode="auto">
              <a:xfrm>
                <a:off x="196" y="154"/>
                <a:ext cx="457" cy="154"/>
                <a:chOff x="196" y="154"/>
                <a:chExt cx="457" cy="154"/>
              </a:xfrm>
            </p:grpSpPr>
            <p:sp>
              <p:nvSpPr>
                <p:cNvPr id="77989" name="Rectangle 57"/>
                <p:cNvSpPr>
                  <a:spLocks noChangeArrowheads="1"/>
                </p:cNvSpPr>
                <p:nvPr/>
              </p:nvSpPr>
              <p:spPr bwMode="auto">
                <a:xfrm>
                  <a:off x="196" y="154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90" name="Rectangle 58"/>
                <p:cNvSpPr>
                  <a:spLocks noChangeArrowheads="1"/>
                </p:cNvSpPr>
                <p:nvPr/>
              </p:nvSpPr>
              <p:spPr bwMode="auto">
                <a:xfrm>
                  <a:off x="196" y="154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1" name="Group 59"/>
              <p:cNvGrpSpPr>
                <a:grpSpLocks/>
              </p:cNvGrpSpPr>
              <p:nvPr/>
            </p:nvGrpSpPr>
            <p:grpSpPr bwMode="auto">
              <a:xfrm>
                <a:off x="653" y="154"/>
                <a:ext cx="541" cy="154"/>
                <a:chOff x="653" y="154"/>
                <a:chExt cx="541" cy="154"/>
              </a:xfrm>
            </p:grpSpPr>
            <p:sp>
              <p:nvSpPr>
                <p:cNvPr id="77987" name="Rectangle 60"/>
                <p:cNvSpPr>
                  <a:spLocks noChangeArrowheads="1"/>
                </p:cNvSpPr>
                <p:nvPr/>
              </p:nvSpPr>
              <p:spPr bwMode="auto">
                <a:xfrm>
                  <a:off x="653" y="154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88" name="Rectangle 61"/>
                <p:cNvSpPr>
                  <a:spLocks noChangeArrowheads="1"/>
                </p:cNvSpPr>
                <p:nvPr/>
              </p:nvSpPr>
              <p:spPr bwMode="auto">
                <a:xfrm>
                  <a:off x="653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2" name="Group 62"/>
              <p:cNvGrpSpPr>
                <a:grpSpLocks/>
              </p:cNvGrpSpPr>
              <p:nvPr/>
            </p:nvGrpSpPr>
            <p:grpSpPr bwMode="auto">
              <a:xfrm>
                <a:off x="1194" y="154"/>
                <a:ext cx="622" cy="154"/>
                <a:chOff x="1194" y="154"/>
                <a:chExt cx="622" cy="154"/>
              </a:xfrm>
            </p:grpSpPr>
            <p:sp>
              <p:nvSpPr>
                <p:cNvPr id="77985" name="Rectangle 63"/>
                <p:cNvSpPr>
                  <a:spLocks noChangeArrowheads="1"/>
                </p:cNvSpPr>
                <p:nvPr/>
              </p:nvSpPr>
              <p:spPr bwMode="auto">
                <a:xfrm>
                  <a:off x="1194" y="154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01752 232556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86" name="Rectangle 64"/>
                <p:cNvSpPr>
                  <a:spLocks noChangeArrowheads="1"/>
                </p:cNvSpPr>
                <p:nvPr/>
              </p:nvSpPr>
              <p:spPr bwMode="auto">
                <a:xfrm>
                  <a:off x="1194" y="154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3" name="Group 65"/>
              <p:cNvGrpSpPr>
                <a:grpSpLocks/>
              </p:cNvGrpSpPr>
              <p:nvPr/>
            </p:nvGrpSpPr>
            <p:grpSpPr bwMode="auto">
              <a:xfrm>
                <a:off x="1816" y="154"/>
                <a:ext cx="1135" cy="154"/>
                <a:chOff x="1816" y="154"/>
                <a:chExt cx="1135" cy="154"/>
              </a:xfrm>
            </p:grpSpPr>
            <p:sp>
              <p:nvSpPr>
                <p:cNvPr id="77983" name="Rectangle 66"/>
                <p:cNvSpPr>
                  <a:spLocks noChangeArrowheads="1"/>
                </p:cNvSpPr>
                <p:nvPr/>
              </p:nvSpPr>
              <p:spPr bwMode="auto">
                <a:xfrm>
                  <a:off x="1816" y="154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mark.dixon@plymouth.ac.uk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84" name="Rectangle 67"/>
                <p:cNvSpPr>
                  <a:spLocks noChangeArrowheads="1"/>
                </p:cNvSpPr>
                <p:nvPr/>
              </p:nvSpPr>
              <p:spPr bwMode="auto">
                <a:xfrm>
                  <a:off x="1816" y="154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4" name="Group 68"/>
              <p:cNvGrpSpPr>
                <a:grpSpLocks/>
              </p:cNvGrpSpPr>
              <p:nvPr/>
            </p:nvGrpSpPr>
            <p:grpSpPr bwMode="auto">
              <a:xfrm>
                <a:off x="2951" y="154"/>
                <a:ext cx="445" cy="154"/>
                <a:chOff x="2951" y="154"/>
                <a:chExt cx="445" cy="154"/>
              </a:xfrm>
            </p:grpSpPr>
            <p:sp>
              <p:nvSpPr>
                <p:cNvPr id="77981" name="Rectangle 69"/>
                <p:cNvSpPr>
                  <a:spLocks noChangeArrowheads="1"/>
                </p:cNvSpPr>
                <p:nvPr/>
              </p:nvSpPr>
              <p:spPr bwMode="auto">
                <a:xfrm>
                  <a:off x="2951" y="154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82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1" y="154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5" name="Group 71"/>
              <p:cNvGrpSpPr>
                <a:grpSpLocks/>
              </p:cNvGrpSpPr>
              <p:nvPr/>
            </p:nvGrpSpPr>
            <p:grpSpPr bwMode="auto">
              <a:xfrm>
                <a:off x="3396" y="154"/>
                <a:ext cx="1041" cy="154"/>
                <a:chOff x="3396" y="154"/>
                <a:chExt cx="1041" cy="154"/>
              </a:xfrm>
            </p:grpSpPr>
            <p:sp>
              <p:nvSpPr>
                <p:cNvPr id="77979" name="Rectangle 72"/>
                <p:cNvSpPr>
                  <a:spLocks noChangeArrowheads="1"/>
                </p:cNvSpPr>
                <p:nvPr/>
              </p:nvSpPr>
              <p:spPr bwMode="auto">
                <a:xfrm>
                  <a:off x="3396" y="154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Archery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80" name="Rectangle 73"/>
                <p:cNvSpPr>
                  <a:spLocks noChangeArrowheads="1"/>
                </p:cNvSpPr>
                <p:nvPr/>
              </p:nvSpPr>
              <p:spPr bwMode="auto">
                <a:xfrm>
                  <a:off x="3396" y="154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6" name="Group 74"/>
              <p:cNvGrpSpPr>
                <a:grpSpLocks/>
              </p:cNvGrpSpPr>
              <p:nvPr/>
            </p:nvGrpSpPr>
            <p:grpSpPr bwMode="auto">
              <a:xfrm>
                <a:off x="4437" y="154"/>
                <a:ext cx="466" cy="154"/>
                <a:chOff x="4437" y="154"/>
                <a:chExt cx="466" cy="154"/>
              </a:xfrm>
            </p:grpSpPr>
            <p:sp>
              <p:nvSpPr>
                <p:cNvPr id="77977" name="Rectangle 75"/>
                <p:cNvSpPr>
                  <a:spLocks noChangeArrowheads="1"/>
                </p:cNvSpPr>
                <p:nvPr/>
              </p:nvSpPr>
              <p:spPr bwMode="auto">
                <a:xfrm>
                  <a:off x="4437" y="15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78" name="Rectangle 76"/>
                <p:cNvSpPr>
                  <a:spLocks noChangeArrowheads="1"/>
                </p:cNvSpPr>
                <p:nvPr/>
              </p:nvSpPr>
              <p:spPr bwMode="auto">
                <a:xfrm>
                  <a:off x="4437" y="15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7" name="Group 77"/>
              <p:cNvGrpSpPr>
                <a:grpSpLocks/>
              </p:cNvGrpSpPr>
              <p:nvPr/>
            </p:nvGrpSpPr>
            <p:grpSpPr bwMode="auto">
              <a:xfrm>
                <a:off x="0" y="308"/>
                <a:ext cx="196" cy="154"/>
                <a:chOff x="0" y="308"/>
                <a:chExt cx="196" cy="154"/>
              </a:xfrm>
            </p:grpSpPr>
            <p:sp>
              <p:nvSpPr>
                <p:cNvPr id="77975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76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8" name="Group 80"/>
              <p:cNvGrpSpPr>
                <a:grpSpLocks/>
              </p:cNvGrpSpPr>
              <p:nvPr/>
            </p:nvGrpSpPr>
            <p:grpSpPr bwMode="auto">
              <a:xfrm>
                <a:off x="196" y="308"/>
                <a:ext cx="457" cy="154"/>
                <a:chOff x="196" y="308"/>
                <a:chExt cx="457" cy="154"/>
              </a:xfrm>
            </p:grpSpPr>
            <p:sp>
              <p:nvSpPr>
                <p:cNvPr id="77973" name="Rectangle 81"/>
                <p:cNvSpPr>
                  <a:spLocks noChangeArrowheads="1"/>
                </p:cNvSpPr>
                <p:nvPr/>
              </p:nvSpPr>
              <p:spPr bwMode="auto">
                <a:xfrm>
                  <a:off x="196" y="308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74" name="Rectangle 82"/>
                <p:cNvSpPr>
                  <a:spLocks noChangeArrowheads="1"/>
                </p:cNvSpPr>
                <p:nvPr/>
              </p:nvSpPr>
              <p:spPr bwMode="auto">
                <a:xfrm>
                  <a:off x="196" y="308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59" name="Group 83"/>
              <p:cNvGrpSpPr>
                <a:grpSpLocks/>
              </p:cNvGrpSpPr>
              <p:nvPr/>
            </p:nvGrpSpPr>
            <p:grpSpPr bwMode="auto">
              <a:xfrm>
                <a:off x="653" y="308"/>
                <a:ext cx="541" cy="154"/>
                <a:chOff x="653" y="308"/>
                <a:chExt cx="541" cy="154"/>
              </a:xfrm>
            </p:grpSpPr>
            <p:sp>
              <p:nvSpPr>
                <p:cNvPr id="77971" name="Rectangle 84"/>
                <p:cNvSpPr>
                  <a:spLocks noChangeArrowheads="1"/>
                </p:cNvSpPr>
                <p:nvPr/>
              </p:nvSpPr>
              <p:spPr bwMode="auto">
                <a:xfrm>
                  <a:off x="653" y="308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72" name="Rectangle 85"/>
                <p:cNvSpPr>
                  <a:spLocks noChangeArrowheads="1"/>
                </p:cNvSpPr>
                <p:nvPr/>
              </p:nvSpPr>
              <p:spPr bwMode="auto">
                <a:xfrm>
                  <a:off x="653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0" name="Group 86"/>
              <p:cNvGrpSpPr>
                <a:grpSpLocks/>
              </p:cNvGrpSpPr>
              <p:nvPr/>
            </p:nvGrpSpPr>
            <p:grpSpPr bwMode="auto">
              <a:xfrm>
                <a:off x="1194" y="308"/>
                <a:ext cx="622" cy="154"/>
                <a:chOff x="1194" y="308"/>
                <a:chExt cx="622" cy="154"/>
              </a:xfrm>
            </p:grpSpPr>
            <p:sp>
              <p:nvSpPr>
                <p:cNvPr id="7796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94" y="308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01752 232556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70" name="Rectangle 88"/>
                <p:cNvSpPr>
                  <a:spLocks noChangeArrowheads="1"/>
                </p:cNvSpPr>
                <p:nvPr/>
              </p:nvSpPr>
              <p:spPr bwMode="auto">
                <a:xfrm>
                  <a:off x="1194" y="308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1" name="Group 89"/>
              <p:cNvGrpSpPr>
                <a:grpSpLocks/>
              </p:cNvGrpSpPr>
              <p:nvPr/>
            </p:nvGrpSpPr>
            <p:grpSpPr bwMode="auto">
              <a:xfrm>
                <a:off x="1816" y="308"/>
                <a:ext cx="1135" cy="154"/>
                <a:chOff x="1816" y="308"/>
                <a:chExt cx="1135" cy="154"/>
              </a:xfrm>
            </p:grpSpPr>
            <p:sp>
              <p:nvSpPr>
                <p:cNvPr id="77967" name="Rectangle 90"/>
                <p:cNvSpPr>
                  <a:spLocks noChangeArrowheads="1"/>
                </p:cNvSpPr>
                <p:nvPr/>
              </p:nvSpPr>
              <p:spPr bwMode="auto">
                <a:xfrm>
                  <a:off x="1816" y="308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mark.dixon@plymouth.ac.uk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68" name="Rectangle 91"/>
                <p:cNvSpPr>
                  <a:spLocks noChangeArrowheads="1"/>
                </p:cNvSpPr>
                <p:nvPr/>
              </p:nvSpPr>
              <p:spPr bwMode="auto">
                <a:xfrm>
                  <a:off x="1816" y="308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2" name="Group 92"/>
              <p:cNvGrpSpPr>
                <a:grpSpLocks/>
              </p:cNvGrpSpPr>
              <p:nvPr/>
            </p:nvGrpSpPr>
            <p:grpSpPr bwMode="auto">
              <a:xfrm>
                <a:off x="2951" y="308"/>
                <a:ext cx="445" cy="154"/>
                <a:chOff x="2951" y="308"/>
                <a:chExt cx="445" cy="154"/>
              </a:xfrm>
            </p:grpSpPr>
            <p:sp>
              <p:nvSpPr>
                <p:cNvPr id="77965" name="Rectangle 93"/>
                <p:cNvSpPr>
                  <a:spLocks noChangeArrowheads="1"/>
                </p:cNvSpPr>
                <p:nvPr/>
              </p:nvSpPr>
              <p:spPr bwMode="auto">
                <a:xfrm>
                  <a:off x="2951" y="308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66" name="Rectangle 94"/>
                <p:cNvSpPr>
                  <a:spLocks noChangeArrowheads="1"/>
                </p:cNvSpPr>
                <p:nvPr/>
              </p:nvSpPr>
              <p:spPr bwMode="auto">
                <a:xfrm>
                  <a:off x="2951" y="308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3" name="Group 95"/>
              <p:cNvGrpSpPr>
                <a:grpSpLocks/>
              </p:cNvGrpSpPr>
              <p:nvPr/>
            </p:nvGrpSpPr>
            <p:grpSpPr bwMode="auto">
              <a:xfrm>
                <a:off x="3396" y="308"/>
                <a:ext cx="1041" cy="154"/>
                <a:chOff x="3396" y="308"/>
                <a:chExt cx="1041" cy="154"/>
              </a:xfrm>
            </p:grpSpPr>
            <p:sp>
              <p:nvSpPr>
                <p:cNvPr id="77963" name="Rectangle 96"/>
                <p:cNvSpPr>
                  <a:spLocks noChangeArrowheads="1"/>
                </p:cNvSpPr>
                <p:nvPr/>
              </p:nvSpPr>
              <p:spPr bwMode="auto">
                <a:xfrm>
                  <a:off x="3396" y="308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Herpetology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64" name="Rectangle 97"/>
                <p:cNvSpPr>
                  <a:spLocks noChangeArrowheads="1"/>
                </p:cNvSpPr>
                <p:nvPr/>
              </p:nvSpPr>
              <p:spPr bwMode="auto">
                <a:xfrm>
                  <a:off x="3396" y="308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4" name="Group 98"/>
              <p:cNvGrpSpPr>
                <a:grpSpLocks/>
              </p:cNvGrpSpPr>
              <p:nvPr/>
            </p:nvGrpSpPr>
            <p:grpSpPr bwMode="auto">
              <a:xfrm>
                <a:off x="4437" y="308"/>
                <a:ext cx="466" cy="154"/>
                <a:chOff x="4437" y="308"/>
                <a:chExt cx="466" cy="154"/>
              </a:xfrm>
            </p:grpSpPr>
            <p:sp>
              <p:nvSpPr>
                <p:cNvPr id="77961" name="Rectangle 99"/>
                <p:cNvSpPr>
                  <a:spLocks noChangeArrowheads="1"/>
                </p:cNvSpPr>
                <p:nvPr/>
              </p:nvSpPr>
              <p:spPr bwMode="auto">
                <a:xfrm>
                  <a:off x="4437" y="308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6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37" y="308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5" name="Group 101"/>
              <p:cNvGrpSpPr>
                <a:grpSpLocks/>
              </p:cNvGrpSpPr>
              <p:nvPr/>
            </p:nvGrpSpPr>
            <p:grpSpPr bwMode="auto">
              <a:xfrm>
                <a:off x="0" y="462"/>
                <a:ext cx="196" cy="154"/>
                <a:chOff x="0" y="462"/>
                <a:chExt cx="196" cy="154"/>
              </a:xfrm>
            </p:grpSpPr>
            <p:sp>
              <p:nvSpPr>
                <p:cNvPr id="77959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60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6" name="Group 104"/>
              <p:cNvGrpSpPr>
                <a:grpSpLocks/>
              </p:cNvGrpSpPr>
              <p:nvPr/>
            </p:nvGrpSpPr>
            <p:grpSpPr bwMode="auto">
              <a:xfrm>
                <a:off x="196" y="462"/>
                <a:ext cx="457" cy="154"/>
                <a:chOff x="196" y="462"/>
                <a:chExt cx="457" cy="154"/>
              </a:xfrm>
            </p:grpSpPr>
            <p:sp>
              <p:nvSpPr>
                <p:cNvPr id="7795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96" y="462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5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6" y="462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7" name="Group 107"/>
              <p:cNvGrpSpPr>
                <a:grpSpLocks/>
              </p:cNvGrpSpPr>
              <p:nvPr/>
            </p:nvGrpSpPr>
            <p:grpSpPr bwMode="auto">
              <a:xfrm>
                <a:off x="653" y="462"/>
                <a:ext cx="541" cy="154"/>
                <a:chOff x="653" y="462"/>
                <a:chExt cx="541" cy="154"/>
              </a:xfrm>
            </p:grpSpPr>
            <p:sp>
              <p:nvSpPr>
                <p:cNvPr id="77955" name="Rectangle 108"/>
                <p:cNvSpPr>
                  <a:spLocks noChangeArrowheads="1"/>
                </p:cNvSpPr>
                <p:nvPr/>
              </p:nvSpPr>
              <p:spPr bwMode="auto">
                <a:xfrm>
                  <a:off x="653" y="462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56" name="Rectangle 109"/>
                <p:cNvSpPr>
                  <a:spLocks noChangeArrowheads="1"/>
                </p:cNvSpPr>
                <p:nvPr/>
              </p:nvSpPr>
              <p:spPr bwMode="auto">
                <a:xfrm>
                  <a:off x="653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8" name="Group 110"/>
              <p:cNvGrpSpPr>
                <a:grpSpLocks/>
              </p:cNvGrpSpPr>
              <p:nvPr/>
            </p:nvGrpSpPr>
            <p:grpSpPr bwMode="auto">
              <a:xfrm>
                <a:off x="1194" y="462"/>
                <a:ext cx="622" cy="154"/>
                <a:chOff x="1194" y="462"/>
                <a:chExt cx="622" cy="154"/>
              </a:xfrm>
            </p:grpSpPr>
            <p:sp>
              <p:nvSpPr>
                <p:cNvPr id="7795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194" y="462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01752 232556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54" name="Rectangle 112"/>
                <p:cNvSpPr>
                  <a:spLocks noChangeArrowheads="1"/>
                </p:cNvSpPr>
                <p:nvPr/>
              </p:nvSpPr>
              <p:spPr bwMode="auto">
                <a:xfrm>
                  <a:off x="1194" y="462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69" name="Group 113"/>
              <p:cNvGrpSpPr>
                <a:grpSpLocks/>
              </p:cNvGrpSpPr>
              <p:nvPr/>
            </p:nvGrpSpPr>
            <p:grpSpPr bwMode="auto">
              <a:xfrm>
                <a:off x="1816" y="462"/>
                <a:ext cx="1135" cy="154"/>
                <a:chOff x="1816" y="462"/>
                <a:chExt cx="1135" cy="154"/>
              </a:xfrm>
            </p:grpSpPr>
            <p:sp>
              <p:nvSpPr>
                <p:cNvPr id="7795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16" y="462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mark.dixon@plymouth.ac.uk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52" name="Rectangle 115"/>
                <p:cNvSpPr>
                  <a:spLocks noChangeArrowheads="1"/>
                </p:cNvSpPr>
                <p:nvPr/>
              </p:nvSpPr>
              <p:spPr bwMode="auto">
                <a:xfrm>
                  <a:off x="1816" y="462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0" name="Group 116"/>
              <p:cNvGrpSpPr>
                <a:grpSpLocks/>
              </p:cNvGrpSpPr>
              <p:nvPr/>
            </p:nvGrpSpPr>
            <p:grpSpPr bwMode="auto">
              <a:xfrm>
                <a:off x="2951" y="462"/>
                <a:ext cx="445" cy="154"/>
                <a:chOff x="2951" y="462"/>
                <a:chExt cx="445" cy="154"/>
              </a:xfrm>
            </p:grpSpPr>
            <p:sp>
              <p:nvSpPr>
                <p:cNvPr id="7794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51" y="462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3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50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51" y="462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1" name="Group 119"/>
              <p:cNvGrpSpPr>
                <a:grpSpLocks/>
              </p:cNvGrpSpPr>
              <p:nvPr/>
            </p:nvGrpSpPr>
            <p:grpSpPr bwMode="auto">
              <a:xfrm>
                <a:off x="3396" y="462"/>
                <a:ext cx="1041" cy="154"/>
                <a:chOff x="3396" y="462"/>
                <a:chExt cx="1041" cy="154"/>
              </a:xfrm>
            </p:grpSpPr>
            <p:sp>
              <p:nvSpPr>
                <p:cNvPr id="77947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96" y="462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Music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4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396" y="462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2" name="Group 122"/>
              <p:cNvGrpSpPr>
                <a:grpSpLocks/>
              </p:cNvGrpSpPr>
              <p:nvPr/>
            </p:nvGrpSpPr>
            <p:grpSpPr bwMode="auto">
              <a:xfrm>
                <a:off x="4437" y="462"/>
                <a:ext cx="466" cy="154"/>
                <a:chOff x="4437" y="462"/>
                <a:chExt cx="466" cy="154"/>
              </a:xfrm>
            </p:grpSpPr>
            <p:sp>
              <p:nvSpPr>
                <p:cNvPr id="7794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7" y="462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4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37" y="462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3" name="Group 125"/>
              <p:cNvGrpSpPr>
                <a:grpSpLocks/>
              </p:cNvGrpSpPr>
              <p:nvPr/>
            </p:nvGrpSpPr>
            <p:grpSpPr bwMode="auto">
              <a:xfrm>
                <a:off x="0" y="616"/>
                <a:ext cx="196" cy="154"/>
                <a:chOff x="0" y="616"/>
                <a:chExt cx="196" cy="154"/>
              </a:xfrm>
            </p:grpSpPr>
            <p:sp>
              <p:nvSpPr>
                <p:cNvPr id="779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4" name="Group 128"/>
              <p:cNvGrpSpPr>
                <a:grpSpLocks/>
              </p:cNvGrpSpPr>
              <p:nvPr/>
            </p:nvGrpSpPr>
            <p:grpSpPr bwMode="auto">
              <a:xfrm>
                <a:off x="196" y="616"/>
                <a:ext cx="457" cy="154"/>
                <a:chOff x="196" y="616"/>
                <a:chExt cx="457" cy="154"/>
              </a:xfrm>
            </p:grpSpPr>
            <p:sp>
              <p:nvSpPr>
                <p:cNvPr id="779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6" y="616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42" name="Rectangle 130"/>
                <p:cNvSpPr>
                  <a:spLocks noChangeArrowheads="1"/>
                </p:cNvSpPr>
                <p:nvPr/>
              </p:nvSpPr>
              <p:spPr bwMode="auto">
                <a:xfrm>
                  <a:off x="196" y="616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5" name="Group 131"/>
              <p:cNvGrpSpPr>
                <a:grpSpLocks/>
              </p:cNvGrpSpPr>
              <p:nvPr/>
            </p:nvGrpSpPr>
            <p:grpSpPr bwMode="auto">
              <a:xfrm>
                <a:off x="653" y="616"/>
                <a:ext cx="541" cy="154"/>
                <a:chOff x="653" y="616"/>
                <a:chExt cx="541" cy="154"/>
              </a:xfrm>
            </p:grpSpPr>
            <p:sp>
              <p:nvSpPr>
                <p:cNvPr id="77939" name="Rectangle 132"/>
                <p:cNvSpPr>
                  <a:spLocks noChangeArrowheads="1"/>
                </p:cNvSpPr>
                <p:nvPr/>
              </p:nvSpPr>
              <p:spPr bwMode="auto">
                <a:xfrm>
                  <a:off x="653" y="616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4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53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6" name="Group 134"/>
              <p:cNvGrpSpPr>
                <a:grpSpLocks/>
              </p:cNvGrpSpPr>
              <p:nvPr/>
            </p:nvGrpSpPr>
            <p:grpSpPr bwMode="auto">
              <a:xfrm>
                <a:off x="1194" y="616"/>
                <a:ext cx="622" cy="154"/>
                <a:chOff x="1194" y="616"/>
                <a:chExt cx="622" cy="154"/>
              </a:xfrm>
            </p:grpSpPr>
            <p:sp>
              <p:nvSpPr>
                <p:cNvPr id="7793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194" y="616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01752 232556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3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94" y="616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7" name="Group 137"/>
              <p:cNvGrpSpPr>
                <a:grpSpLocks/>
              </p:cNvGrpSpPr>
              <p:nvPr/>
            </p:nvGrpSpPr>
            <p:grpSpPr bwMode="auto">
              <a:xfrm>
                <a:off x="1816" y="616"/>
                <a:ext cx="1135" cy="154"/>
                <a:chOff x="1816" y="616"/>
                <a:chExt cx="1135" cy="154"/>
              </a:xfrm>
            </p:grpSpPr>
            <p:sp>
              <p:nvSpPr>
                <p:cNvPr id="77935" name="Rectangle 138"/>
                <p:cNvSpPr>
                  <a:spLocks noChangeArrowheads="1"/>
                </p:cNvSpPr>
                <p:nvPr/>
              </p:nvSpPr>
              <p:spPr bwMode="auto">
                <a:xfrm>
                  <a:off x="1816" y="616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mark.dixon@plymouth.ac.uk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36" name="Rectangle 139"/>
                <p:cNvSpPr>
                  <a:spLocks noChangeArrowheads="1"/>
                </p:cNvSpPr>
                <p:nvPr/>
              </p:nvSpPr>
              <p:spPr bwMode="auto">
                <a:xfrm>
                  <a:off x="1816" y="616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8" name="Group 140"/>
              <p:cNvGrpSpPr>
                <a:grpSpLocks/>
              </p:cNvGrpSpPr>
              <p:nvPr/>
            </p:nvGrpSpPr>
            <p:grpSpPr bwMode="auto">
              <a:xfrm>
                <a:off x="2951" y="616"/>
                <a:ext cx="445" cy="154"/>
                <a:chOff x="2951" y="616"/>
                <a:chExt cx="445" cy="154"/>
              </a:xfrm>
            </p:grpSpPr>
            <p:sp>
              <p:nvSpPr>
                <p:cNvPr id="77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951" y="616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6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951" y="616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79" name="Group 143"/>
              <p:cNvGrpSpPr>
                <a:grpSpLocks/>
              </p:cNvGrpSpPr>
              <p:nvPr/>
            </p:nvGrpSpPr>
            <p:grpSpPr bwMode="auto">
              <a:xfrm>
                <a:off x="3396" y="616"/>
                <a:ext cx="1041" cy="154"/>
                <a:chOff x="3396" y="616"/>
                <a:chExt cx="1041" cy="154"/>
              </a:xfrm>
            </p:grpSpPr>
            <p:sp>
              <p:nvSpPr>
                <p:cNvPr id="77931" name="Rectangle 144"/>
                <p:cNvSpPr>
                  <a:spLocks noChangeArrowheads="1"/>
                </p:cNvSpPr>
                <p:nvPr/>
              </p:nvSpPr>
              <p:spPr bwMode="auto">
                <a:xfrm>
                  <a:off x="3396" y="616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Hitting people with swords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396" y="616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0" name="Group 146"/>
              <p:cNvGrpSpPr>
                <a:grpSpLocks/>
              </p:cNvGrpSpPr>
              <p:nvPr/>
            </p:nvGrpSpPr>
            <p:grpSpPr bwMode="auto">
              <a:xfrm>
                <a:off x="4437" y="616"/>
                <a:ext cx="466" cy="154"/>
                <a:chOff x="4437" y="616"/>
                <a:chExt cx="466" cy="154"/>
              </a:xfrm>
            </p:grpSpPr>
            <p:sp>
              <p:nvSpPr>
                <p:cNvPr id="77929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37" y="616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30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37" y="616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1" name="Group 149"/>
              <p:cNvGrpSpPr>
                <a:grpSpLocks/>
              </p:cNvGrpSpPr>
              <p:nvPr/>
            </p:nvGrpSpPr>
            <p:grpSpPr bwMode="auto">
              <a:xfrm>
                <a:off x="0" y="770"/>
                <a:ext cx="196" cy="154"/>
                <a:chOff x="0" y="770"/>
                <a:chExt cx="196" cy="154"/>
              </a:xfrm>
            </p:grpSpPr>
            <p:sp>
              <p:nvSpPr>
                <p:cNvPr id="779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28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2" name="Group 152"/>
              <p:cNvGrpSpPr>
                <a:grpSpLocks/>
              </p:cNvGrpSpPr>
              <p:nvPr/>
            </p:nvGrpSpPr>
            <p:grpSpPr bwMode="auto">
              <a:xfrm>
                <a:off x="196" y="770"/>
                <a:ext cx="457" cy="154"/>
                <a:chOff x="196" y="770"/>
                <a:chExt cx="457" cy="154"/>
              </a:xfrm>
            </p:grpSpPr>
            <p:sp>
              <p:nvSpPr>
                <p:cNvPr id="779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6" y="770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Smith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2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6" y="770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3" name="Group 155"/>
              <p:cNvGrpSpPr>
                <a:grpSpLocks/>
              </p:cNvGrpSpPr>
              <p:nvPr/>
            </p:nvGrpSpPr>
            <p:grpSpPr bwMode="auto">
              <a:xfrm>
                <a:off x="653" y="770"/>
                <a:ext cx="541" cy="154"/>
                <a:chOff x="653" y="770"/>
                <a:chExt cx="541" cy="154"/>
              </a:xfrm>
            </p:grpSpPr>
            <p:sp>
              <p:nvSpPr>
                <p:cNvPr id="77923" name="Rectangle 156"/>
                <p:cNvSpPr>
                  <a:spLocks noChangeArrowheads="1"/>
                </p:cNvSpPr>
                <p:nvPr/>
              </p:nvSpPr>
              <p:spPr bwMode="auto">
                <a:xfrm>
                  <a:off x="653" y="770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John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24" name="Rectangle 157"/>
                <p:cNvSpPr>
                  <a:spLocks noChangeArrowheads="1"/>
                </p:cNvSpPr>
                <p:nvPr/>
              </p:nvSpPr>
              <p:spPr bwMode="auto">
                <a:xfrm>
                  <a:off x="653" y="77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4" name="Group 158"/>
              <p:cNvGrpSpPr>
                <a:grpSpLocks/>
              </p:cNvGrpSpPr>
              <p:nvPr/>
            </p:nvGrpSpPr>
            <p:grpSpPr bwMode="auto">
              <a:xfrm>
                <a:off x="1194" y="770"/>
                <a:ext cx="622" cy="154"/>
                <a:chOff x="1194" y="770"/>
                <a:chExt cx="622" cy="154"/>
              </a:xfrm>
            </p:grpSpPr>
            <p:sp>
              <p:nvSpPr>
                <p:cNvPr id="7792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194" y="770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01752 111111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22" name="Rectangle 160"/>
                <p:cNvSpPr>
                  <a:spLocks noChangeArrowheads="1"/>
                </p:cNvSpPr>
                <p:nvPr/>
              </p:nvSpPr>
              <p:spPr bwMode="auto">
                <a:xfrm>
                  <a:off x="1194" y="770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5" name="Group 161"/>
              <p:cNvGrpSpPr>
                <a:grpSpLocks/>
              </p:cNvGrpSpPr>
              <p:nvPr/>
            </p:nvGrpSpPr>
            <p:grpSpPr bwMode="auto">
              <a:xfrm>
                <a:off x="1816" y="770"/>
                <a:ext cx="1135" cy="154"/>
                <a:chOff x="1816" y="770"/>
                <a:chExt cx="1135" cy="154"/>
              </a:xfrm>
            </p:grpSpPr>
            <p:sp>
              <p:nvSpPr>
                <p:cNvPr id="77919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16" y="770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john.smith@john.smith.ac.uk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20" name="Rectangle 163"/>
                <p:cNvSpPr>
                  <a:spLocks noChangeArrowheads="1"/>
                </p:cNvSpPr>
                <p:nvPr/>
              </p:nvSpPr>
              <p:spPr bwMode="auto">
                <a:xfrm>
                  <a:off x="1816" y="770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6" name="Group 164"/>
              <p:cNvGrpSpPr>
                <a:grpSpLocks/>
              </p:cNvGrpSpPr>
              <p:nvPr/>
            </p:nvGrpSpPr>
            <p:grpSpPr bwMode="auto">
              <a:xfrm>
                <a:off x="2951" y="770"/>
                <a:ext cx="445" cy="154"/>
                <a:chOff x="2951" y="770"/>
                <a:chExt cx="445" cy="154"/>
              </a:xfrm>
            </p:grpSpPr>
            <p:sp>
              <p:nvSpPr>
                <p:cNvPr id="7791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51" y="770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4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18" name="Rectangle 166"/>
                <p:cNvSpPr>
                  <a:spLocks noChangeArrowheads="1"/>
                </p:cNvSpPr>
                <p:nvPr/>
              </p:nvSpPr>
              <p:spPr bwMode="auto">
                <a:xfrm>
                  <a:off x="2951" y="770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7" name="Group 167"/>
              <p:cNvGrpSpPr>
                <a:grpSpLocks/>
              </p:cNvGrpSpPr>
              <p:nvPr/>
            </p:nvGrpSpPr>
            <p:grpSpPr bwMode="auto">
              <a:xfrm>
                <a:off x="3396" y="770"/>
                <a:ext cx="1041" cy="154"/>
                <a:chOff x="3396" y="770"/>
                <a:chExt cx="1041" cy="154"/>
              </a:xfrm>
            </p:grpSpPr>
            <p:sp>
              <p:nvSpPr>
                <p:cNvPr id="7791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96" y="770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Football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16" name="Rectangle 169"/>
                <p:cNvSpPr>
                  <a:spLocks noChangeArrowheads="1"/>
                </p:cNvSpPr>
                <p:nvPr/>
              </p:nvSpPr>
              <p:spPr bwMode="auto">
                <a:xfrm>
                  <a:off x="3396" y="770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8" name="Group 170"/>
              <p:cNvGrpSpPr>
                <a:grpSpLocks/>
              </p:cNvGrpSpPr>
              <p:nvPr/>
            </p:nvGrpSpPr>
            <p:grpSpPr bwMode="auto">
              <a:xfrm>
                <a:off x="4437" y="770"/>
                <a:ext cx="466" cy="154"/>
                <a:chOff x="4437" y="770"/>
                <a:chExt cx="466" cy="154"/>
              </a:xfrm>
            </p:grpSpPr>
            <p:sp>
              <p:nvSpPr>
                <p:cNvPr id="7791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37" y="770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14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37" y="770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89" name="Group 173"/>
              <p:cNvGrpSpPr>
                <a:grpSpLocks/>
              </p:cNvGrpSpPr>
              <p:nvPr/>
            </p:nvGrpSpPr>
            <p:grpSpPr bwMode="auto">
              <a:xfrm>
                <a:off x="0" y="924"/>
                <a:ext cx="196" cy="154"/>
                <a:chOff x="0" y="924"/>
                <a:chExt cx="196" cy="154"/>
              </a:xfrm>
            </p:grpSpPr>
            <p:sp>
              <p:nvSpPr>
                <p:cNvPr id="77911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12" name="Rectangle 17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0" name="Group 176"/>
              <p:cNvGrpSpPr>
                <a:grpSpLocks/>
              </p:cNvGrpSpPr>
              <p:nvPr/>
            </p:nvGrpSpPr>
            <p:grpSpPr bwMode="auto">
              <a:xfrm>
                <a:off x="196" y="924"/>
                <a:ext cx="457" cy="154"/>
                <a:chOff x="196" y="924"/>
                <a:chExt cx="457" cy="154"/>
              </a:xfrm>
            </p:grpSpPr>
            <p:sp>
              <p:nvSpPr>
                <p:cNvPr id="7790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96" y="924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Smith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10" name="Rectangle 178"/>
                <p:cNvSpPr>
                  <a:spLocks noChangeArrowheads="1"/>
                </p:cNvSpPr>
                <p:nvPr/>
              </p:nvSpPr>
              <p:spPr bwMode="auto">
                <a:xfrm>
                  <a:off x="196" y="924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1" name="Group 179"/>
              <p:cNvGrpSpPr>
                <a:grpSpLocks/>
              </p:cNvGrpSpPr>
              <p:nvPr/>
            </p:nvGrpSpPr>
            <p:grpSpPr bwMode="auto">
              <a:xfrm>
                <a:off x="653" y="924"/>
                <a:ext cx="541" cy="154"/>
                <a:chOff x="653" y="924"/>
                <a:chExt cx="541" cy="154"/>
              </a:xfrm>
            </p:grpSpPr>
            <p:sp>
              <p:nvSpPr>
                <p:cNvPr id="77907" name="Rectangle 180"/>
                <p:cNvSpPr>
                  <a:spLocks noChangeArrowheads="1"/>
                </p:cNvSpPr>
                <p:nvPr/>
              </p:nvSpPr>
              <p:spPr bwMode="auto">
                <a:xfrm>
                  <a:off x="653" y="924"/>
                  <a:ext cx="5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John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08" name="Rectangle 181"/>
                <p:cNvSpPr>
                  <a:spLocks noChangeArrowheads="1"/>
                </p:cNvSpPr>
                <p:nvPr/>
              </p:nvSpPr>
              <p:spPr bwMode="auto">
                <a:xfrm>
                  <a:off x="653" y="92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2" name="Group 182"/>
              <p:cNvGrpSpPr>
                <a:grpSpLocks/>
              </p:cNvGrpSpPr>
              <p:nvPr/>
            </p:nvGrpSpPr>
            <p:grpSpPr bwMode="auto">
              <a:xfrm>
                <a:off x="1194" y="924"/>
                <a:ext cx="622" cy="154"/>
                <a:chOff x="1194" y="924"/>
                <a:chExt cx="622" cy="154"/>
              </a:xfrm>
            </p:grpSpPr>
            <p:sp>
              <p:nvSpPr>
                <p:cNvPr id="77905" name="Rectangle 183"/>
                <p:cNvSpPr>
                  <a:spLocks noChangeArrowheads="1"/>
                </p:cNvSpPr>
                <p:nvPr/>
              </p:nvSpPr>
              <p:spPr bwMode="auto">
                <a:xfrm>
                  <a:off x="1194" y="924"/>
                  <a:ext cx="62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01752 111111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06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94" y="924"/>
                  <a:ext cx="622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3" name="Group 185"/>
              <p:cNvGrpSpPr>
                <a:grpSpLocks/>
              </p:cNvGrpSpPr>
              <p:nvPr/>
            </p:nvGrpSpPr>
            <p:grpSpPr bwMode="auto">
              <a:xfrm>
                <a:off x="1816" y="924"/>
                <a:ext cx="1135" cy="154"/>
                <a:chOff x="1816" y="924"/>
                <a:chExt cx="1135" cy="154"/>
              </a:xfrm>
            </p:grpSpPr>
            <p:sp>
              <p:nvSpPr>
                <p:cNvPr id="77903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16" y="924"/>
                  <a:ext cx="113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john.smith@john.smith.ac.uk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04" name="Rectangle 187"/>
                <p:cNvSpPr>
                  <a:spLocks noChangeArrowheads="1"/>
                </p:cNvSpPr>
                <p:nvPr/>
              </p:nvSpPr>
              <p:spPr bwMode="auto">
                <a:xfrm>
                  <a:off x="1816" y="924"/>
                  <a:ext cx="11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4" name="Group 188"/>
              <p:cNvGrpSpPr>
                <a:grpSpLocks/>
              </p:cNvGrpSpPr>
              <p:nvPr/>
            </p:nvGrpSpPr>
            <p:grpSpPr bwMode="auto">
              <a:xfrm>
                <a:off x="2951" y="924"/>
                <a:ext cx="445" cy="154"/>
                <a:chOff x="2951" y="924"/>
                <a:chExt cx="445" cy="154"/>
              </a:xfrm>
            </p:grpSpPr>
            <p:sp>
              <p:nvSpPr>
                <p:cNvPr id="7790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951" y="924"/>
                  <a:ext cx="44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5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02" name="Rectangle 190"/>
                <p:cNvSpPr>
                  <a:spLocks noChangeArrowheads="1"/>
                </p:cNvSpPr>
                <p:nvPr/>
              </p:nvSpPr>
              <p:spPr bwMode="auto">
                <a:xfrm>
                  <a:off x="2951" y="924"/>
                  <a:ext cx="4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5" name="Group 191"/>
              <p:cNvGrpSpPr>
                <a:grpSpLocks/>
              </p:cNvGrpSpPr>
              <p:nvPr/>
            </p:nvGrpSpPr>
            <p:grpSpPr bwMode="auto">
              <a:xfrm>
                <a:off x="3396" y="924"/>
                <a:ext cx="1041" cy="154"/>
                <a:chOff x="3396" y="924"/>
                <a:chExt cx="1041" cy="154"/>
              </a:xfrm>
            </p:grpSpPr>
            <p:sp>
              <p:nvSpPr>
                <p:cNvPr id="77899" name="Rectangle 192"/>
                <p:cNvSpPr>
                  <a:spLocks noChangeArrowheads="1"/>
                </p:cNvSpPr>
                <p:nvPr/>
              </p:nvSpPr>
              <p:spPr bwMode="auto">
                <a:xfrm>
                  <a:off x="3396" y="924"/>
                  <a:ext cx="104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Rugby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90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96" y="924"/>
                  <a:ext cx="10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7896" name="Group 194"/>
              <p:cNvGrpSpPr>
                <a:grpSpLocks/>
              </p:cNvGrpSpPr>
              <p:nvPr/>
            </p:nvGrpSpPr>
            <p:grpSpPr bwMode="auto">
              <a:xfrm>
                <a:off x="4437" y="924"/>
                <a:ext cx="466" cy="154"/>
                <a:chOff x="4437" y="924"/>
                <a:chExt cx="466" cy="154"/>
              </a:xfrm>
            </p:grpSpPr>
            <p:sp>
              <p:nvSpPr>
                <p:cNvPr id="77897" name="Rectangle 195"/>
                <p:cNvSpPr>
                  <a:spLocks noChangeArrowheads="1"/>
                </p:cNvSpPr>
                <p:nvPr/>
              </p:nvSpPr>
              <p:spPr bwMode="auto">
                <a:xfrm>
                  <a:off x="4437" y="92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3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13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7898" name="Rectangle 196"/>
                <p:cNvSpPr>
                  <a:spLocks noChangeArrowheads="1"/>
                </p:cNvSpPr>
                <p:nvPr/>
              </p:nvSpPr>
              <p:spPr bwMode="auto">
                <a:xfrm>
                  <a:off x="4437" y="92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7840" name="Rectangle 197"/>
            <p:cNvSpPr>
              <a:spLocks noChangeArrowheads="1"/>
            </p:cNvSpPr>
            <p:nvPr/>
          </p:nvSpPr>
          <p:spPr bwMode="auto">
            <a:xfrm>
              <a:off x="-3" y="-3"/>
              <a:ext cx="4909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5350" name="Group 198"/>
          <p:cNvGrpSpPr>
            <a:grpSpLocks/>
          </p:cNvGrpSpPr>
          <p:nvPr/>
        </p:nvGrpSpPr>
        <p:grpSpPr bwMode="auto">
          <a:xfrm>
            <a:off x="34925" y="4005263"/>
            <a:ext cx="8821738" cy="360362"/>
            <a:chOff x="90" y="2523"/>
            <a:chExt cx="5557" cy="227"/>
          </a:xfrm>
        </p:grpSpPr>
        <p:sp>
          <p:nvSpPr>
            <p:cNvPr id="77837" name="Oval 199"/>
            <p:cNvSpPr>
              <a:spLocks noChangeArrowheads="1"/>
            </p:cNvSpPr>
            <p:nvPr/>
          </p:nvSpPr>
          <p:spPr bwMode="auto">
            <a:xfrm>
              <a:off x="5057" y="2523"/>
              <a:ext cx="590" cy="227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838" name="Oval 200"/>
            <p:cNvSpPr>
              <a:spLocks noChangeArrowheads="1"/>
            </p:cNvSpPr>
            <p:nvPr/>
          </p:nvSpPr>
          <p:spPr bwMode="auto">
            <a:xfrm>
              <a:off x="90" y="2523"/>
              <a:ext cx="295" cy="227"/>
            </a:xfrm>
            <a:prstGeom prst="ellips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Joining tables</a:t>
            </a:r>
          </a:p>
        </p:txBody>
      </p:sp>
      <p:sp>
        <p:nvSpPr>
          <p:cNvPr id="78852" name="Rectangle 5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686800" cy="19050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SELECT </a:t>
            </a:r>
            <a:r>
              <a:rPr lang="en-GB" altLang="en-US" b="1"/>
              <a:t>ID, Surname</a:t>
            </a:r>
            <a:br>
              <a:rPr lang="en-GB" altLang="en-US"/>
            </a:br>
            <a:r>
              <a:rPr lang="en-GB" altLang="en-US"/>
              <a:t>FROM Person, Hobby</a:t>
            </a:r>
            <a:br>
              <a:rPr lang="en-GB" altLang="en-US"/>
            </a:br>
            <a:r>
              <a:rPr lang="en-GB" altLang="en-US"/>
              <a:t>WHERE Person.ID = Hobby.PersonID;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2930525" y="2868613"/>
            <a:ext cx="1712913" cy="3297237"/>
            <a:chOff x="1637" y="1807"/>
            <a:chExt cx="1079" cy="2077"/>
          </a:xfrm>
        </p:grpSpPr>
        <p:grpSp>
          <p:nvGrpSpPr>
            <p:cNvPr id="78853" name="Group 4"/>
            <p:cNvGrpSpPr>
              <a:grpSpLocks/>
            </p:cNvGrpSpPr>
            <p:nvPr/>
          </p:nvGrpSpPr>
          <p:grpSpPr bwMode="auto">
            <a:xfrm>
              <a:off x="1641" y="1807"/>
              <a:ext cx="1075" cy="2063"/>
              <a:chOff x="1641" y="1807"/>
              <a:chExt cx="1075" cy="2063"/>
            </a:xfrm>
          </p:grpSpPr>
          <p:grpSp>
            <p:nvGrpSpPr>
              <p:cNvPr id="78855" name="Group 5"/>
              <p:cNvGrpSpPr>
                <a:grpSpLocks/>
              </p:cNvGrpSpPr>
              <p:nvPr/>
            </p:nvGrpSpPr>
            <p:grpSpPr bwMode="auto">
              <a:xfrm>
                <a:off x="1641" y="1807"/>
                <a:ext cx="323" cy="295"/>
                <a:chOff x="0" y="0"/>
                <a:chExt cx="196" cy="154"/>
              </a:xfrm>
            </p:grpSpPr>
            <p:sp>
              <p:nvSpPr>
                <p:cNvPr id="78897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898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6" cy="154"/>
                  <a:chOff x="0" y="0"/>
                  <a:chExt cx="196" cy="154"/>
                </a:xfrm>
              </p:grpSpPr>
              <p:sp>
                <p:nvSpPr>
                  <p:cNvPr id="7889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ID</a:t>
                    </a:r>
                    <a:endParaRPr lang="en-GB" altLang="en-US" sz="20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90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8856" name="Group 10"/>
              <p:cNvGrpSpPr>
                <a:grpSpLocks/>
              </p:cNvGrpSpPr>
              <p:nvPr/>
            </p:nvGrpSpPr>
            <p:grpSpPr bwMode="auto">
              <a:xfrm>
                <a:off x="1964" y="1807"/>
                <a:ext cx="752" cy="295"/>
                <a:chOff x="196" y="0"/>
                <a:chExt cx="457" cy="154"/>
              </a:xfrm>
            </p:grpSpPr>
            <p:sp>
              <p:nvSpPr>
                <p:cNvPr id="78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" y="0"/>
                  <a:ext cx="45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8894" name="Group 12"/>
                <p:cNvGrpSpPr>
                  <a:grpSpLocks/>
                </p:cNvGrpSpPr>
                <p:nvPr/>
              </p:nvGrpSpPr>
              <p:grpSpPr bwMode="auto">
                <a:xfrm>
                  <a:off x="196" y="0"/>
                  <a:ext cx="457" cy="154"/>
                  <a:chOff x="196" y="0"/>
                  <a:chExt cx="457" cy="154"/>
                </a:xfrm>
              </p:grpSpPr>
              <p:sp>
                <p:nvSpPr>
                  <p:cNvPr id="7889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6" y="0"/>
                    <a:ext cx="45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rgbClr val="000000"/>
                        </a:solidFill>
                        <a:latin typeface="Arial Narrow" pitchFamily="34" charset="0"/>
                        <a:cs typeface="Arial" charset="0"/>
                      </a:rPr>
                      <a:t>Surname</a:t>
                    </a:r>
                    <a:endParaRPr lang="en-GB" altLang="en-US" sz="2000">
                      <a:latin typeface="Arial Narrow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7889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6" y="0"/>
                    <a:ext cx="45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78857" name="Group 15"/>
              <p:cNvGrpSpPr>
                <a:grpSpLocks/>
              </p:cNvGrpSpPr>
              <p:nvPr/>
            </p:nvGrpSpPr>
            <p:grpSpPr bwMode="auto">
              <a:xfrm>
                <a:off x="1641" y="2102"/>
                <a:ext cx="323" cy="294"/>
                <a:chOff x="0" y="154"/>
                <a:chExt cx="196" cy="154"/>
              </a:xfrm>
            </p:grpSpPr>
            <p:sp>
              <p:nvSpPr>
                <p:cNvPr id="78891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9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58" name="Group 18"/>
              <p:cNvGrpSpPr>
                <a:grpSpLocks/>
              </p:cNvGrpSpPr>
              <p:nvPr/>
            </p:nvGrpSpPr>
            <p:grpSpPr bwMode="auto">
              <a:xfrm>
                <a:off x="1964" y="2102"/>
                <a:ext cx="752" cy="294"/>
                <a:chOff x="196" y="154"/>
                <a:chExt cx="457" cy="154"/>
              </a:xfrm>
            </p:grpSpPr>
            <p:sp>
              <p:nvSpPr>
                <p:cNvPr id="78889" name="Rectangle 19"/>
                <p:cNvSpPr>
                  <a:spLocks noChangeArrowheads="1"/>
                </p:cNvSpPr>
                <p:nvPr/>
              </p:nvSpPr>
              <p:spPr bwMode="auto">
                <a:xfrm>
                  <a:off x="196" y="154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9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" y="154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59" name="Group 21"/>
              <p:cNvGrpSpPr>
                <a:grpSpLocks/>
              </p:cNvGrpSpPr>
              <p:nvPr/>
            </p:nvGrpSpPr>
            <p:grpSpPr bwMode="auto">
              <a:xfrm>
                <a:off x="1641" y="2396"/>
                <a:ext cx="323" cy="296"/>
                <a:chOff x="0" y="308"/>
                <a:chExt cx="196" cy="154"/>
              </a:xfrm>
            </p:grpSpPr>
            <p:sp>
              <p:nvSpPr>
                <p:cNvPr id="78887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8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0" name="Group 24"/>
              <p:cNvGrpSpPr>
                <a:grpSpLocks/>
              </p:cNvGrpSpPr>
              <p:nvPr/>
            </p:nvGrpSpPr>
            <p:grpSpPr bwMode="auto">
              <a:xfrm>
                <a:off x="1964" y="2396"/>
                <a:ext cx="752" cy="296"/>
                <a:chOff x="196" y="308"/>
                <a:chExt cx="457" cy="154"/>
              </a:xfrm>
            </p:grpSpPr>
            <p:sp>
              <p:nvSpPr>
                <p:cNvPr id="788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" y="308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86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" y="308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1" name="Group 27"/>
              <p:cNvGrpSpPr>
                <a:grpSpLocks/>
              </p:cNvGrpSpPr>
              <p:nvPr/>
            </p:nvGrpSpPr>
            <p:grpSpPr bwMode="auto">
              <a:xfrm>
                <a:off x="1641" y="2692"/>
                <a:ext cx="323" cy="293"/>
                <a:chOff x="0" y="462"/>
                <a:chExt cx="196" cy="154"/>
              </a:xfrm>
            </p:grpSpPr>
            <p:sp>
              <p:nvSpPr>
                <p:cNvPr id="78883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8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2" name="Group 30"/>
              <p:cNvGrpSpPr>
                <a:grpSpLocks/>
              </p:cNvGrpSpPr>
              <p:nvPr/>
            </p:nvGrpSpPr>
            <p:grpSpPr bwMode="auto">
              <a:xfrm>
                <a:off x="1964" y="2692"/>
                <a:ext cx="752" cy="293"/>
                <a:chOff x="196" y="462"/>
                <a:chExt cx="457" cy="154"/>
              </a:xfrm>
            </p:grpSpPr>
            <p:sp>
              <p:nvSpPr>
                <p:cNvPr id="78881" name="Rectangle 31"/>
                <p:cNvSpPr>
                  <a:spLocks noChangeArrowheads="1"/>
                </p:cNvSpPr>
                <p:nvPr/>
              </p:nvSpPr>
              <p:spPr bwMode="auto">
                <a:xfrm>
                  <a:off x="196" y="462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82" name="Rectangle 32"/>
                <p:cNvSpPr>
                  <a:spLocks noChangeArrowheads="1"/>
                </p:cNvSpPr>
                <p:nvPr/>
              </p:nvSpPr>
              <p:spPr bwMode="auto">
                <a:xfrm>
                  <a:off x="196" y="462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3" name="Group 33"/>
              <p:cNvGrpSpPr>
                <a:grpSpLocks/>
              </p:cNvGrpSpPr>
              <p:nvPr/>
            </p:nvGrpSpPr>
            <p:grpSpPr bwMode="auto">
              <a:xfrm>
                <a:off x="1641" y="2985"/>
                <a:ext cx="323" cy="296"/>
                <a:chOff x="0" y="616"/>
                <a:chExt cx="196" cy="154"/>
              </a:xfrm>
            </p:grpSpPr>
            <p:sp>
              <p:nvSpPr>
                <p:cNvPr id="7887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1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80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4" name="Group 36"/>
              <p:cNvGrpSpPr>
                <a:grpSpLocks/>
              </p:cNvGrpSpPr>
              <p:nvPr/>
            </p:nvGrpSpPr>
            <p:grpSpPr bwMode="auto">
              <a:xfrm>
                <a:off x="1964" y="2985"/>
                <a:ext cx="752" cy="296"/>
                <a:chOff x="196" y="616"/>
                <a:chExt cx="457" cy="154"/>
              </a:xfrm>
            </p:grpSpPr>
            <p:sp>
              <p:nvSpPr>
                <p:cNvPr id="788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" y="616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Dixon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" y="616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5" name="Group 39"/>
              <p:cNvGrpSpPr>
                <a:grpSpLocks/>
              </p:cNvGrpSpPr>
              <p:nvPr/>
            </p:nvGrpSpPr>
            <p:grpSpPr bwMode="auto">
              <a:xfrm>
                <a:off x="1641" y="3281"/>
                <a:ext cx="323" cy="294"/>
                <a:chOff x="0" y="770"/>
                <a:chExt cx="196" cy="154"/>
              </a:xfrm>
            </p:grpSpPr>
            <p:sp>
              <p:nvSpPr>
                <p:cNvPr id="78875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7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6" name="Group 42"/>
              <p:cNvGrpSpPr>
                <a:grpSpLocks/>
              </p:cNvGrpSpPr>
              <p:nvPr/>
            </p:nvGrpSpPr>
            <p:grpSpPr bwMode="auto">
              <a:xfrm>
                <a:off x="1964" y="3281"/>
                <a:ext cx="752" cy="294"/>
                <a:chOff x="196" y="770"/>
                <a:chExt cx="457" cy="154"/>
              </a:xfrm>
            </p:grpSpPr>
            <p:sp>
              <p:nvSpPr>
                <p:cNvPr id="78873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" y="770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Smith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74" name="Rectangle 44"/>
                <p:cNvSpPr>
                  <a:spLocks noChangeArrowheads="1"/>
                </p:cNvSpPr>
                <p:nvPr/>
              </p:nvSpPr>
              <p:spPr bwMode="auto">
                <a:xfrm>
                  <a:off x="196" y="770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7" name="Group 45"/>
              <p:cNvGrpSpPr>
                <a:grpSpLocks/>
              </p:cNvGrpSpPr>
              <p:nvPr/>
            </p:nvGrpSpPr>
            <p:grpSpPr bwMode="auto">
              <a:xfrm>
                <a:off x="1641" y="3575"/>
                <a:ext cx="323" cy="295"/>
                <a:chOff x="0" y="924"/>
                <a:chExt cx="196" cy="154"/>
              </a:xfrm>
            </p:grpSpPr>
            <p:sp>
              <p:nvSpPr>
                <p:cNvPr id="7887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2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7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19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8868" name="Group 48"/>
              <p:cNvGrpSpPr>
                <a:grpSpLocks/>
              </p:cNvGrpSpPr>
              <p:nvPr/>
            </p:nvGrpSpPr>
            <p:grpSpPr bwMode="auto">
              <a:xfrm>
                <a:off x="1964" y="3575"/>
                <a:ext cx="752" cy="295"/>
                <a:chOff x="196" y="924"/>
                <a:chExt cx="457" cy="154"/>
              </a:xfrm>
            </p:grpSpPr>
            <p:sp>
              <p:nvSpPr>
                <p:cNvPr id="788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" y="924"/>
                  <a:ext cx="457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solidFill>
                        <a:srgbClr val="000000"/>
                      </a:solidFill>
                      <a:latin typeface="Arial Narrow" pitchFamily="34" charset="0"/>
                      <a:cs typeface="Arial" charset="0"/>
                    </a:rPr>
                    <a:t>Smith</a:t>
                  </a:r>
                  <a:endParaRPr lang="en-GB" altLang="en-US" sz="2000">
                    <a:latin typeface="Arial Narrow" pitchFamily="34" charset="0"/>
                    <a:cs typeface="Arial" charset="0"/>
                  </a:endParaRPr>
                </a:p>
              </p:txBody>
            </p:sp>
            <p:sp>
              <p:nvSpPr>
                <p:cNvPr id="7887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6" y="924"/>
                  <a:ext cx="45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sp>
          <p:nvSpPr>
            <p:cNvPr id="78854" name="Rectangle 51"/>
            <p:cNvSpPr>
              <a:spLocks noChangeArrowheads="1"/>
            </p:cNvSpPr>
            <p:nvPr/>
          </p:nvSpPr>
          <p:spPr bwMode="auto">
            <a:xfrm>
              <a:off x="1637" y="1810"/>
              <a:ext cx="1062" cy="207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Question: SQL Joining Tables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Write an SQL query to join the following: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/>
        </p:nvGraphicFramePr>
        <p:xfrm>
          <a:off x="1943100" y="2024063"/>
          <a:ext cx="2773363" cy="3352800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Track 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Paranoid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Falling in Love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Love in an Elevator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Smooth Criminal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Meaning of Life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Game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Voices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Down with the Sickness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2043113" y="1657350"/>
            <a:ext cx="754062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Track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5183188" y="1700213"/>
            <a:ext cx="744537" cy="3651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1600" b="1">
                <a:cs typeface="Arial" charset="0"/>
              </a:rPr>
              <a:t>Artist</a:t>
            </a:r>
            <a:endParaRPr lang="en-GB" altLang="en-US" sz="1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52297" name="Group 41"/>
          <p:cNvGraphicFramePr>
            <a:graphicFrameLocks noGrp="1"/>
          </p:cNvGraphicFramePr>
          <p:nvPr/>
        </p:nvGraphicFramePr>
        <p:xfrm>
          <a:off x="5076825" y="2049463"/>
          <a:ext cx="2454275" cy="16764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Artist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Black Sabbath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Aerosmith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Alien Ant Farm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Disturbed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SQL: More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Loads more:</a:t>
            </a:r>
          </a:p>
          <a:p>
            <a:pPr lvl="1" eaLnBrk="1" hangingPunct="1"/>
            <a:r>
              <a:rPr lang="en-GB" altLang="en-US"/>
              <a:t>group by</a:t>
            </a:r>
          </a:p>
          <a:p>
            <a:pPr lvl="1" eaLnBrk="1" hangingPunct="1"/>
            <a:r>
              <a:rPr lang="en-GB" altLang="en-US"/>
              <a:t>aggregate functions: average, count</a:t>
            </a:r>
          </a:p>
          <a:p>
            <a:pPr lvl="1" eaLnBrk="1" hangingPunct="1"/>
            <a:r>
              <a:rPr lang="en-GB" altLang="en-US"/>
              <a:t>inner joins</a:t>
            </a:r>
          </a:p>
          <a:p>
            <a:pPr lvl="1" eaLnBrk="1" hangingPunct="1"/>
            <a:r>
              <a:rPr lang="en-GB" altLang="en-US"/>
              <a:t>outer joins (left and right)</a:t>
            </a:r>
          </a:p>
          <a:p>
            <a:pPr eaLnBrk="1" hangingPunct="1"/>
            <a:r>
              <a:rPr lang="en-GB" altLang="en-US"/>
              <a:t>Have a look at:</a:t>
            </a:r>
          </a:p>
          <a:p>
            <a:pPr lvl="1" eaLnBrk="1" hangingPunct="1"/>
            <a:r>
              <a:rPr lang="en-GB" altLang="en-US"/>
              <a:t>http://www.w3schools.com/sql/sql_join.asp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Example: Person v1 (Specification)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User requirement:</a:t>
            </a:r>
          </a:p>
          <a:p>
            <a:pPr lvl="1" eaLnBrk="1" hangingPunct="1"/>
            <a:r>
              <a:rPr lang="en-GB" altLang="en-US"/>
              <a:t>Display people's details from database online</a:t>
            </a:r>
          </a:p>
          <a:p>
            <a:pPr lvl="1" eaLnBrk="1" hangingPunct="1"/>
            <a:r>
              <a:rPr lang="en-GB" altLang="en-US"/>
              <a:t>need 2 pages: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095375" y="3159125"/>
            <a:ext cx="923925" cy="1196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dixon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879475" y="4672013"/>
            <a:ext cx="189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list of people</a:t>
            </a: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5508625" y="3068638"/>
            <a:ext cx="923925" cy="1196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sally</a:t>
            </a:r>
          </a:p>
        </p:txBody>
      </p:sp>
      <p:sp>
        <p:nvSpPr>
          <p:cNvPr id="81927" name="Text Box 8"/>
          <p:cNvSpPr txBox="1">
            <a:spLocks noChangeArrowheads="1"/>
          </p:cNvSpPr>
          <p:nvPr/>
        </p:nvSpPr>
        <p:spPr bwMode="auto">
          <a:xfrm>
            <a:off x="5219700" y="4652963"/>
            <a:ext cx="229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person's details</a:t>
            </a:r>
          </a:p>
        </p:txBody>
      </p:sp>
      <p:sp>
        <p:nvSpPr>
          <p:cNvPr id="81928" name="Line 9"/>
          <p:cNvSpPr>
            <a:spLocks noChangeShapeType="1"/>
          </p:cNvSpPr>
          <p:nvPr/>
        </p:nvSpPr>
        <p:spPr bwMode="auto">
          <a:xfrm flipV="1">
            <a:off x="1908175" y="3716338"/>
            <a:ext cx="3455988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PeopleList.aspx v1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228600" y="828675"/>
            <a:ext cx="5030788" cy="54800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/>
          <a:lstStyle/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Page Language="C#" %&gt;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Import Namespace="System.Data.OleDb" %&gt;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&lt;script runat="server"&gt;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void Page_Load(){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String cs = "Provider=Microsoft.ACE.OLEDB.12.0;" + 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          "Data Source=" + Server.MapPath("People.accdb") + ";";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OleDbConnection cn = new OleDbConnection(cs);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OleDbCommand cmd;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OleDbDataReader r;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String h;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cmd = new OleDbCommand("SELECT * FROM Person;", cn);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cn.Open();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r = cmd.ExecuteReader();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h = "";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while(r.Read()){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  h = h + r["Surname"] + "&lt;br /&gt;";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}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cn.Close();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parData.InnerHtml = h;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}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&lt;/script&gt;</a:t>
            </a:r>
          </a:p>
          <a:p>
            <a:pPr>
              <a:defRPr/>
            </a:pPr>
            <a:endParaRPr lang="en-GB" sz="1000" noProof="1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Arial" charset="0"/>
            </a:endParaRP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&lt;html&gt;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&lt;head&gt;&lt;title&gt;&lt;/title&gt;&lt;/head&gt;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&lt;body&gt;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&lt;p id="parData" runat="server"&gt;&lt;/p&gt;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&lt;/body&gt;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&lt;/html&gt;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FCC48-0E59-479E-82E4-8EF763FD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96" y="3103215"/>
            <a:ext cx="3657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5A58B-A7CD-41C5-B2C0-055652EA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10" y="3103214"/>
            <a:ext cx="3657600" cy="2486025"/>
          </a:xfrm>
          <a:prstGeom prst="rect">
            <a:avLst/>
          </a:prstGeom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PeopleList.aspx v2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228600" y="828675"/>
            <a:ext cx="4351338" cy="58594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Page Language="C#" %&gt;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Import Namespace="System.Data.OleDb" %&gt;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&lt;script runat="server"&gt;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void Page_Load(){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String cs = "Provider=Microsoft.ACE.OLEDB.12.0;" + 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          "Data Source=" + Server.MapPath("People.accdb") + ";";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OleDbConnection cn = new OleDbConnection(cs);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OleDbCommand cmd;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OleDbDataReader r;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String h;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cmd = new OleDbCommand("SELECT * FROM Person;", cn);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cn.Open();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r = cmd.ExecuteReader();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h = "";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while(r.Read()){</a:t>
            </a:r>
            <a:br>
              <a:rPr lang="en-GB" sz="1400" noProof="1">
                <a:latin typeface="Arial Narrow" pitchFamily="34" charset="0"/>
                <a:cs typeface="Arial" charset="0"/>
              </a:rPr>
            </a:br>
            <a:r>
              <a:rPr lang="en-GB" sz="1400" noProof="1">
                <a:latin typeface="Arial Narrow" pitchFamily="34" charset="0"/>
                <a:cs typeface="Arial" charset="0"/>
              </a:rPr>
              <a:t>      </a:t>
            </a:r>
            <a:r>
              <a:rPr lang="en-GB" sz="1400" b="1" noProof="1">
                <a:latin typeface="Arial Narrow" pitchFamily="34" charset="0"/>
                <a:cs typeface="Arial" charset="0"/>
              </a:rPr>
              <a:t>h = h + "&lt;a href='Person.aspx?id=" + r["ID"] + "'&gt;";</a:t>
            </a:r>
            <a:endParaRPr lang="en-GB" sz="1400" noProof="1">
              <a:latin typeface="Arial Narrow" pitchFamily="34" charset="0"/>
              <a:cs typeface="Arial" charset="0"/>
            </a:endParaRP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  h = h + r["Surname"] + "</a:t>
            </a:r>
            <a:r>
              <a:rPr lang="en-GB" sz="1400" b="1" dirty="0">
                <a:latin typeface="Arial Narrow" pitchFamily="34" charset="0"/>
                <a:cs typeface="Arial" charset="0"/>
              </a:rPr>
              <a:t>&lt;/a&gt;</a:t>
            </a:r>
            <a:r>
              <a:rPr lang="en-GB" sz="1400" noProof="1">
                <a:latin typeface="Arial Narrow" pitchFamily="34" charset="0"/>
                <a:cs typeface="Arial" charset="0"/>
              </a:rPr>
              <a:t>&lt;br /&gt;";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}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cn.Close();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  parData.InnerHtml = h;</a:t>
            </a:r>
          </a:p>
          <a:p>
            <a:pPr>
              <a:defRPr/>
            </a:pPr>
            <a:r>
              <a:rPr lang="en-GB" sz="1400" noProof="1">
                <a:latin typeface="Arial Narrow" pitchFamily="34" charset="0"/>
                <a:cs typeface="Arial" charset="0"/>
              </a:rPr>
              <a:t>  }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&lt;/script&gt;</a:t>
            </a:r>
          </a:p>
          <a:p>
            <a:pPr>
              <a:defRPr/>
            </a:pPr>
            <a:endParaRPr lang="en-GB" sz="1000" noProof="1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Arial" charset="0"/>
            </a:endParaRP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&lt;html&gt;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&lt;head&gt;&lt;title&gt;&lt;/title&gt;&lt;/head&gt;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&lt;body&gt;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&lt;p id="parData" runat="server"&gt;&lt;/p&gt;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&lt;/body&gt;</a:t>
            </a:r>
          </a:p>
          <a:p>
            <a:pPr>
              <a:defRPr/>
            </a:pPr>
            <a:r>
              <a:rPr lang="en-GB" sz="10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&lt;/html&gt;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424613" y="193516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now links</a:t>
            </a:r>
          </a:p>
        </p:txBody>
      </p:sp>
      <p:sp>
        <p:nvSpPr>
          <p:cNvPr id="83974" name="Line 7"/>
          <p:cNvSpPr>
            <a:spLocks noChangeShapeType="1"/>
          </p:cNvSpPr>
          <p:nvPr/>
        </p:nvSpPr>
        <p:spPr bwMode="auto">
          <a:xfrm flipH="1">
            <a:off x="5868143" y="2420939"/>
            <a:ext cx="935881" cy="1656134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(analysis)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5288" y="981075"/>
            <a:ext cx="8424862" cy="51847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1857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61988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044575" indent="-192088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>
                <a:cs typeface="Arial" charset="0"/>
              </a:rPr>
              <a:t>SPECIFICATION</a:t>
            </a:r>
          </a:p>
          <a:p>
            <a:pPr eaLnBrk="1" hangingPunct="1"/>
            <a:r>
              <a:rPr lang="en-GB" altLang="en-US" sz="2800">
                <a:cs typeface="Arial" charset="0"/>
              </a:rPr>
              <a:t>User Requirements </a:t>
            </a:r>
          </a:p>
          <a:p>
            <a:pPr lvl="1" eaLnBrk="1" hangingPunct="1"/>
            <a:r>
              <a:rPr lang="en-GB" altLang="en-US" sz="2400" i="1">
                <a:cs typeface="Arial" charset="0"/>
              </a:rPr>
              <a:t>need to have access to people's details</a:t>
            </a:r>
          </a:p>
          <a:p>
            <a:pPr eaLnBrk="1" hangingPunct="1"/>
            <a:r>
              <a:rPr lang="en-GB" altLang="en-US" sz="2800">
                <a:cs typeface="Arial" charset="0"/>
              </a:rPr>
              <a:t>Software Requirements</a:t>
            </a:r>
          </a:p>
          <a:p>
            <a:pPr lvl="1" eaLnBrk="1" hangingPunct="1"/>
            <a:r>
              <a:rPr lang="en-GB" altLang="en-US" sz="2400">
                <a:cs typeface="Arial" charset="0"/>
              </a:rPr>
              <a:t>Functional:</a:t>
            </a:r>
          </a:p>
          <a:p>
            <a:pPr lvl="2" eaLnBrk="1" hangingPunct="1">
              <a:buFontTx/>
              <a:buChar char="–"/>
            </a:pPr>
            <a:r>
              <a:rPr lang="en-GB" altLang="en-US" i="1">
                <a:cs typeface="Arial" charset="0"/>
              </a:rPr>
              <a:t>Display list of people from a database</a:t>
            </a:r>
          </a:p>
          <a:p>
            <a:pPr lvl="1" eaLnBrk="1" hangingPunct="1"/>
            <a:r>
              <a:rPr lang="en-GB" altLang="en-US" sz="2400">
                <a:cs typeface="Arial" charset="0"/>
              </a:rPr>
              <a:t>Non-functional</a:t>
            </a:r>
            <a:br>
              <a:rPr lang="en-GB" altLang="en-US" sz="2400">
                <a:cs typeface="Arial" charset="0"/>
              </a:rPr>
            </a:br>
            <a:r>
              <a:rPr lang="en-GB" altLang="en-US" sz="2400" i="1">
                <a:cs typeface="Arial" charset="0"/>
              </a:rPr>
              <a:t>should be viewable anywhere in the world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Person.aspx v2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79388" y="828675"/>
            <a:ext cx="6007100" cy="5381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Page Language="C#" %&gt;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&lt;%@ Import Namespace="System.Data.OleDb" %&gt;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&lt;script runat="server"&gt;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void Page_Load(){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String cs = "Provider=Microsoft.ACE.OLEDB.12.0;" + 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          "Data Source=" + Server.MapPath("People.accdb") + ";";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OleDbConnection cn = new OleDbConnection(cs);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OleDbCommand cmd;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OleDbDataReader r;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String sql  = "SELECT * FROM Person WHERE id=" + </a:t>
            </a:r>
            <a:r>
              <a:rPr lang="en-GB" sz="1500" b="1" noProof="1">
                <a:latin typeface="Arial Narrow" pitchFamily="34" charset="0"/>
                <a:cs typeface="Arial" charset="0"/>
              </a:rPr>
              <a:t>Request.QueryString["id"]</a:t>
            </a:r>
            <a:r>
              <a:rPr lang="en-GB" sz="1500" noProof="1">
                <a:latin typeface="Arial Narrow" pitchFamily="34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cmd = new OleDbCommand(sql, cn);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cn.Open();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r = cmd.ExecuteReader();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if(r.Read()){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  txtSurname.Value = </a:t>
            </a:r>
            <a:r>
              <a:rPr lang="en-GB" sz="1500" b="1" noProof="1">
                <a:latin typeface="Arial Narrow" pitchFamily="34" charset="0"/>
                <a:cs typeface="Arial" charset="0"/>
              </a:rPr>
              <a:t>r["Surname"].ToString()</a:t>
            </a:r>
            <a:r>
              <a:rPr lang="en-GB" sz="1500" noProof="1">
                <a:latin typeface="Arial Narrow" pitchFamily="34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}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  cn.Close();</a:t>
            </a:r>
          </a:p>
          <a:p>
            <a:pPr>
              <a:defRPr/>
            </a:pPr>
            <a:r>
              <a:rPr lang="en-GB" sz="1500" noProof="1">
                <a:latin typeface="Arial Narrow" pitchFamily="34" charset="0"/>
                <a:cs typeface="Arial" charset="0"/>
              </a:rPr>
              <a:t>  }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&lt;/script&gt;</a:t>
            </a:r>
          </a:p>
          <a:p>
            <a:pPr>
              <a:defRPr/>
            </a:pPr>
            <a:endParaRPr lang="en-GB" sz="800" noProof="1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Arial" charset="0"/>
            </a:endParaRP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&lt;html&gt;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&lt;head&gt;&lt;title&gt;&lt;/title&gt;&lt;/head&gt;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&lt;body&gt;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&lt;a href="PeopleList2.aspx"&gt;Back to People List&lt;/a&gt;&lt;br /&gt;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&lt;form runat="server"&gt;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  Surname: &lt;input id="txtSurname" runat="server" /&gt;&lt;br /&gt;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  &lt;input id="btnSave" type="submit" value="Save" runat="server" /&gt;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  &lt;/form&gt;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  &lt;/body&gt;</a:t>
            </a:r>
          </a:p>
          <a:p>
            <a:pPr>
              <a:defRPr/>
            </a:pPr>
            <a:r>
              <a:rPr lang="en-GB" sz="800" noProof="1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charset="0"/>
              </a:rPr>
              <a:t>&lt;/html&gt;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011863" y="908050"/>
            <a:ext cx="2998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reads querystring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(from previous page)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5076825" y="1339850"/>
            <a:ext cx="1006475" cy="12255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940425" y="1989138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displays data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selected record only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3419475" y="2636838"/>
            <a:ext cx="2592388" cy="11525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FC3F-C358-4542-B3B1-7F1FB26B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47231"/>
            <a:ext cx="3657600" cy="2486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0145C8-F6BA-4D47-A64B-F97D7B26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573" y="3860801"/>
            <a:ext cx="3657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Example: Person v2 (Specification)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User requirement: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GB" altLang="en-US">
                <a:solidFill>
                  <a:schemeClr val="bg2"/>
                </a:solidFill>
              </a:rPr>
              <a:t>Display person’s details from database online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GB" altLang="en-US">
              <a:solidFill>
                <a:schemeClr val="bg2"/>
              </a:solidFill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GB" altLang="en-US">
              <a:solidFill>
                <a:schemeClr val="bg2"/>
              </a:solidFill>
            </a:endParaRPr>
          </a:p>
          <a:p>
            <a:pPr lvl="1" eaLnBrk="1" hangingPunct="1"/>
            <a:r>
              <a:rPr lang="en-GB" altLang="en-US"/>
              <a:t>Change surname and save to database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Changing Data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SQL</a:t>
            </a:r>
          </a:p>
          <a:p>
            <a:pPr lvl="1" eaLnBrk="1" hangingPunct="1"/>
            <a:r>
              <a:rPr lang="en-GB" altLang="en-US" b="1"/>
              <a:t>INSERT</a:t>
            </a:r>
            <a:r>
              <a:rPr lang="en-GB" altLang="en-US"/>
              <a:t>: inserts a new record</a:t>
            </a:r>
          </a:p>
          <a:p>
            <a:pPr marL="914400" lvl="2" indent="0" eaLnBrk="1" hangingPunct="1">
              <a:buFontTx/>
              <a:buNone/>
            </a:pPr>
            <a:r>
              <a:rPr lang="en-GB" altLang="en-US">
                <a:latin typeface="Courier New" pitchFamily="49" charset="0"/>
                <a:cs typeface="Courier New" pitchFamily="49" charset="0"/>
              </a:rPr>
              <a:t>INSERT INTO Person (Surname, Age)</a:t>
            </a:r>
            <a:br>
              <a:rPr lang="en-GB" altLang="en-US">
                <a:latin typeface="Courier New" pitchFamily="49" charset="0"/>
                <a:cs typeface="Courier New" pitchFamily="49" charset="0"/>
              </a:rPr>
            </a:br>
            <a:r>
              <a:rPr lang="en-GB" altLang="en-US">
                <a:latin typeface="Courier New" pitchFamily="49" charset="0"/>
                <a:cs typeface="Courier New" pitchFamily="49" charset="0"/>
              </a:rPr>
              <a:t>   VALUES ('Smith', 21);</a:t>
            </a:r>
          </a:p>
          <a:p>
            <a:pPr marL="914400" lvl="2" indent="0" eaLnBrk="1" hangingPunct="1">
              <a:buFontTx/>
              <a:buNone/>
            </a:pPr>
            <a:endParaRPr lang="en-GB" altLang="en-US"/>
          </a:p>
          <a:p>
            <a:pPr lvl="1" eaLnBrk="1" hangingPunct="1"/>
            <a:r>
              <a:rPr lang="en-GB" altLang="en-US" b="1"/>
              <a:t>UPDATE</a:t>
            </a:r>
            <a:r>
              <a:rPr lang="en-GB" altLang="en-US"/>
              <a:t>: makes changes to specified record</a:t>
            </a:r>
          </a:p>
          <a:p>
            <a:pPr marL="914400" lvl="2" indent="0" eaLnBrk="1" hangingPunct="1">
              <a:buFontTx/>
              <a:buNone/>
            </a:pPr>
            <a:r>
              <a:rPr lang="en-GB" altLang="en-US">
                <a:latin typeface="Courier New" pitchFamily="49" charset="0"/>
                <a:cs typeface="Courier New" pitchFamily="49" charset="0"/>
              </a:rPr>
              <a:t>UPDATE Person</a:t>
            </a:r>
            <a:br>
              <a:rPr lang="en-GB" altLang="en-US">
                <a:latin typeface="Courier New" pitchFamily="49" charset="0"/>
                <a:cs typeface="Courier New" pitchFamily="49" charset="0"/>
              </a:rPr>
            </a:br>
            <a:r>
              <a:rPr lang="en-GB" altLang="en-US">
                <a:latin typeface="Courier New" pitchFamily="49" charset="0"/>
                <a:cs typeface="Courier New" pitchFamily="49" charset="0"/>
              </a:rPr>
              <a:t>   Set Surname = 'Smith', Age = 21</a:t>
            </a:r>
            <a:br>
              <a:rPr lang="en-GB" altLang="en-US">
                <a:latin typeface="Courier New" pitchFamily="49" charset="0"/>
                <a:cs typeface="Courier New" pitchFamily="49" charset="0"/>
              </a:rPr>
            </a:br>
            <a:r>
              <a:rPr lang="en-GB" altLang="en-US">
                <a:latin typeface="Courier New" pitchFamily="49" charset="0"/>
                <a:cs typeface="Courier New" pitchFamily="49" charset="0"/>
              </a:rPr>
              <a:t>   WHERE id = 14;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 b="1"/>
              <a:t>DELETE</a:t>
            </a:r>
            <a:r>
              <a:rPr lang="en-GB" altLang="en-US"/>
              <a:t>: deletes specified record</a:t>
            </a:r>
          </a:p>
          <a:p>
            <a:pPr marL="914400" lvl="2" indent="0" eaLnBrk="1" hangingPunct="1">
              <a:buFontTx/>
              <a:buNone/>
            </a:pPr>
            <a:r>
              <a:rPr lang="en-GB" altLang="en-US">
                <a:latin typeface="Courier New" pitchFamily="49" charset="0"/>
                <a:cs typeface="Courier New" pitchFamily="49" charset="0"/>
              </a:rPr>
              <a:t>DELETE FROM Person WHERE id = 14;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WARNING!!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59813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All changes permanent (no undo)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b="1" dirty="0"/>
              <a:t>WHERE</a:t>
            </a:r>
            <a:r>
              <a:rPr lang="en-GB" dirty="0"/>
              <a:t> clause is CRITICAL</a:t>
            </a:r>
          </a:p>
          <a:p>
            <a:pPr eaLnBrk="1" hangingPunct="1">
              <a:defRPr/>
            </a:pPr>
            <a:endParaRPr lang="en-GB" dirty="0">
              <a:latin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GB" dirty="0">
                <a:latin typeface="Courier New" pitchFamily="49" charset="0"/>
              </a:rPr>
              <a:t>	DELETE FROM Person;</a:t>
            </a:r>
          </a:p>
          <a:p>
            <a:pPr marL="0" indent="0" eaLnBrk="1" hangingPunct="1">
              <a:buFontTx/>
              <a:buNone/>
              <a:defRPr/>
            </a:pP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GB" dirty="0"/>
              <a:t>	Will delete </a:t>
            </a:r>
            <a:r>
              <a:rPr lang="en-GB" b="1" dirty="0"/>
              <a:t>ALL</a:t>
            </a:r>
            <a:r>
              <a:rPr lang="en-GB" dirty="0"/>
              <a:t> records in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Person.aspx v3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52400" y="696913"/>
            <a:ext cx="7669213" cy="4505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String cs = "Provider=Microsoft.ACE.OLEDB.12.0;"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              "Data Source=" + Server.MapPath("People.accdb") + ";";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OleDbConnection cn = new OleDbConnection(cs);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OleDbCommand cmd;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String sql;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sql = "UPDATE [Person] 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    " SET [Surname] = '" + txtSurname.Value + "'"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      " WHERE id = " + Request.QueryString["id"] + ";"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cmd = new OleDbCommand(sql, cn);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cn.Open();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</a:t>
            </a:r>
            <a:r>
              <a:rPr lang="en-GB" altLang="en-US" sz="2400" b="1" noProof="1">
                <a:latin typeface="Arial Narrow" pitchFamily="34" charset="0"/>
              </a:rPr>
              <a:t>cmd.ExecuteNonQuery</a:t>
            </a:r>
            <a:r>
              <a:rPr lang="en-GB" altLang="en-US" sz="2400" noProof="1">
                <a:latin typeface="Arial Narrow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noProof="1">
                <a:latin typeface="Arial Narrow" pitchFamily="34" charset="0"/>
              </a:rPr>
              <a:t>  cn.Close();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Exercise: People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09625"/>
            <a:ext cx="8534400" cy="578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1</a:t>
            </a:r>
            <a:r>
              <a:rPr lang="en-GB" altLang="en-US" sz="2000" dirty="0"/>
              <a:t>: Download People database from resources</a:t>
            </a: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2</a:t>
            </a:r>
            <a:r>
              <a:rPr lang="en-GB" altLang="en-US" sz="2000" dirty="0"/>
              <a:t>: Get the People v1 example (from the lecture) working.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3</a:t>
            </a:r>
            <a:r>
              <a:rPr lang="en-GB" altLang="en-US" sz="2000" dirty="0"/>
              <a:t>: Modify your page so that it displays phone number as well as the person's name.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4</a:t>
            </a:r>
            <a:r>
              <a:rPr lang="en-GB" altLang="en-US" sz="2000" dirty="0"/>
              <a:t>: Modify your page so that it displays the data in an html table.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5</a:t>
            </a:r>
            <a:r>
              <a:rPr lang="en-GB" altLang="en-US" sz="2000" dirty="0"/>
              <a:t>: Modify your page so that records for males are displayed in blue, and records for females are displayed in red.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6</a:t>
            </a:r>
            <a:r>
              <a:rPr lang="en-GB" altLang="en-US" sz="2000" dirty="0"/>
              <a:t>: Allow the user to display different genders. You will need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Add a form to the page, and three submit buttons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In your code, detect when a button has been pressed (have a look at previous weeks)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7</a:t>
            </a:r>
            <a:r>
              <a:rPr lang="en-GB" altLang="en-US" sz="2000" dirty="0"/>
              <a:t>: Modify your page so that the user can type a letter, and only names starting with that letter are displayed.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8</a:t>
            </a:r>
            <a:r>
              <a:rPr lang="en-GB" altLang="en-US" sz="2000" dirty="0"/>
              <a:t>: Modify your page so that the user can type a series of numerical digits and only phone numbers containing those digits are displayed.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Task 9</a:t>
            </a:r>
            <a:r>
              <a:rPr lang="en-GB" altLang="en-US" sz="2000" dirty="0"/>
              <a:t>: Modify your code so that the user can order the data by surname, or email address (You may want to use a Query String)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Exercise: Person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 dirty="0"/>
              <a:t>Task 1</a:t>
            </a:r>
            <a:r>
              <a:rPr lang="en-GB" altLang="en-US" sz="2000" dirty="0"/>
              <a:t>: Get the Person (v1) example from the lecture working.</a:t>
            </a:r>
          </a:p>
          <a:p>
            <a:pPr eaLnBrk="1" hangingPunct="1"/>
            <a:r>
              <a:rPr lang="en-GB" altLang="en-US" sz="2000" b="1" dirty="0"/>
              <a:t>Task 2</a:t>
            </a:r>
            <a:r>
              <a:rPr lang="en-GB" altLang="en-US" sz="2000" dirty="0"/>
              <a:t>: Modify your code, so that forename is displayed as well as surname (use a table).</a:t>
            </a:r>
          </a:p>
          <a:p>
            <a:pPr eaLnBrk="1" hangingPunct="1"/>
            <a:r>
              <a:rPr lang="en-GB" altLang="en-US" sz="2000" b="1" dirty="0"/>
              <a:t>Task 3</a:t>
            </a:r>
            <a:r>
              <a:rPr lang="en-GB" altLang="en-US" sz="2000" dirty="0"/>
              <a:t>: Get the Person (v2 and v3) example from the lecture working.</a:t>
            </a:r>
          </a:p>
          <a:p>
            <a:pPr eaLnBrk="1" hangingPunct="1"/>
            <a:r>
              <a:rPr lang="en-GB" altLang="en-US" sz="2000" b="1" dirty="0"/>
              <a:t>Task 3</a:t>
            </a:r>
            <a:r>
              <a:rPr lang="en-GB" altLang="en-US" sz="2000" dirty="0"/>
              <a:t>: Modify your code, so that a line of text is displayed confirming that data has been saved.</a:t>
            </a:r>
          </a:p>
          <a:p>
            <a:pPr eaLnBrk="1" hangingPunct="1"/>
            <a:r>
              <a:rPr lang="en-GB" altLang="en-US" sz="2000" b="1" dirty="0"/>
              <a:t>Task 4</a:t>
            </a:r>
            <a:r>
              <a:rPr lang="en-GB" altLang="en-US" sz="2000" dirty="0"/>
              <a:t>: Modify your code, so that an </a:t>
            </a:r>
            <a:r>
              <a:rPr lang="en-GB" altLang="en-US" sz="2000" b="1" dirty="0"/>
              <a:t>add</a:t>
            </a:r>
            <a:r>
              <a:rPr lang="en-GB" altLang="en-US" sz="2000" dirty="0"/>
              <a:t> button is included, which allows a new record to be added.</a:t>
            </a:r>
          </a:p>
          <a:p>
            <a:pPr eaLnBrk="1" hangingPunct="1"/>
            <a:r>
              <a:rPr lang="en-GB" altLang="en-US" sz="2000" b="1" dirty="0"/>
              <a:t>Task 5</a:t>
            </a:r>
            <a:r>
              <a:rPr lang="en-GB" altLang="en-US" sz="2000" dirty="0"/>
              <a:t>: Modify your code, so that a </a:t>
            </a:r>
            <a:r>
              <a:rPr lang="en-GB" altLang="en-US" sz="2000" b="1" dirty="0"/>
              <a:t>delete</a:t>
            </a:r>
            <a:r>
              <a:rPr lang="en-GB" altLang="en-US" sz="2000" dirty="0"/>
              <a:t> button is included, which allows the current record to be deleted.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Tutorial Exercise: Music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b="1" dirty="0"/>
              <a:t>Task 1</a:t>
            </a:r>
            <a:r>
              <a:rPr lang="en-GB" altLang="en-US" sz="2000" dirty="0"/>
              <a:t>: Download (from resources) or Create the Music database (from the lecture) with the Track and Artist tables.</a:t>
            </a:r>
          </a:p>
          <a:p>
            <a:pPr eaLnBrk="1" hangingPunct="1"/>
            <a:r>
              <a:rPr lang="en-GB" altLang="en-US" sz="2000" b="1" dirty="0"/>
              <a:t>Task 2</a:t>
            </a:r>
            <a:r>
              <a:rPr lang="en-GB" altLang="en-US" sz="2000" dirty="0"/>
              <a:t>: Create a web page to display a list of Artists.</a:t>
            </a:r>
          </a:p>
          <a:p>
            <a:pPr eaLnBrk="1" hangingPunct="1"/>
            <a:r>
              <a:rPr lang="en-GB" altLang="en-US" sz="2000" b="1" dirty="0"/>
              <a:t>Task 4</a:t>
            </a:r>
            <a:r>
              <a:rPr lang="en-GB" altLang="en-US" sz="2000" dirty="0"/>
              <a:t>: Change that web page, so that each artist name is a link to another page, which displays all the tracks by that artist.</a:t>
            </a:r>
            <a:br>
              <a:rPr lang="en-GB" altLang="en-US" sz="2000" dirty="0"/>
            </a:br>
            <a:r>
              <a:rPr lang="en-GB" altLang="en-US" sz="2000" dirty="0"/>
              <a:t>     </a:t>
            </a:r>
            <a:r>
              <a:rPr lang="en-GB" altLang="en-US" sz="2000" i="1" dirty="0"/>
              <a:t>Hint: Use query strings to pass the artist ID between pages.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46" name="Rectangle 50"/>
          <p:cNvSpPr>
            <a:spLocks noChangeArrowheads="1"/>
          </p:cNvSpPr>
          <p:nvPr/>
        </p:nvSpPr>
        <p:spPr bwMode="auto">
          <a:xfrm>
            <a:off x="1619250" y="4879975"/>
            <a:ext cx="6119813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3435350" y="3805238"/>
            <a:ext cx="116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Record</a:t>
            </a:r>
          </a:p>
        </p:txBody>
      </p:sp>
      <p:sp>
        <p:nvSpPr>
          <p:cNvPr id="311348" name="Line 52"/>
          <p:cNvSpPr>
            <a:spLocks noChangeShapeType="1"/>
          </p:cNvSpPr>
          <p:nvPr/>
        </p:nvSpPr>
        <p:spPr bwMode="auto">
          <a:xfrm>
            <a:off x="3779838" y="4208463"/>
            <a:ext cx="719137" cy="847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1350" name="Rectangle 54"/>
          <p:cNvSpPr>
            <a:spLocks noChangeArrowheads="1"/>
          </p:cNvSpPr>
          <p:nvPr/>
        </p:nvSpPr>
        <p:spPr bwMode="auto">
          <a:xfrm>
            <a:off x="4810125" y="4508500"/>
            <a:ext cx="1804988" cy="151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1351" name="Text Box 55"/>
          <p:cNvSpPr txBox="1">
            <a:spLocks noChangeArrowheads="1"/>
          </p:cNvSpPr>
          <p:nvPr/>
        </p:nvSpPr>
        <p:spPr bwMode="auto">
          <a:xfrm>
            <a:off x="6731000" y="3757613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Field</a:t>
            </a:r>
          </a:p>
        </p:txBody>
      </p:sp>
      <p:sp>
        <p:nvSpPr>
          <p:cNvPr id="311352" name="Line 56"/>
          <p:cNvSpPr>
            <a:spLocks noChangeShapeType="1"/>
          </p:cNvSpPr>
          <p:nvPr/>
        </p:nvSpPr>
        <p:spPr bwMode="auto">
          <a:xfrm flipH="1">
            <a:off x="6473825" y="40640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Example: People (Database)</a:t>
            </a:r>
          </a:p>
        </p:txBody>
      </p:sp>
      <p:sp>
        <p:nvSpPr>
          <p:cNvPr id="10281" name="Rectangle 47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2293938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Information organised into</a:t>
            </a:r>
          </a:p>
          <a:p>
            <a:pPr lvl="1" eaLnBrk="1" hangingPunct="1"/>
            <a:r>
              <a:rPr lang="en-GB" altLang="en-US" b="1"/>
              <a:t>tables</a:t>
            </a:r>
            <a:r>
              <a:rPr lang="en-GB" altLang="en-US"/>
              <a:t> (e.g. person)</a:t>
            </a:r>
          </a:p>
          <a:p>
            <a:pPr lvl="1" eaLnBrk="1" hangingPunct="1"/>
            <a:r>
              <a:rPr lang="en-GB" altLang="en-US" b="1"/>
              <a:t>fields</a:t>
            </a:r>
            <a:r>
              <a:rPr lang="en-GB" altLang="en-US"/>
              <a:t> (e.g. phone)</a:t>
            </a:r>
          </a:p>
          <a:p>
            <a:pPr lvl="1" eaLnBrk="1" hangingPunct="1"/>
            <a:r>
              <a:rPr lang="en-GB" altLang="en-US" b="1"/>
              <a:t>records</a:t>
            </a:r>
            <a:r>
              <a:rPr lang="en-GB" altLang="en-US"/>
              <a:t> (e.g. 1 Dixon Mark 01752 586225 …)</a:t>
            </a:r>
          </a:p>
        </p:txBody>
      </p:sp>
      <p:graphicFrame>
        <p:nvGraphicFramePr>
          <p:cNvPr id="311360" name="Group 64"/>
          <p:cNvGraphicFramePr>
            <a:graphicFrameLocks noGrp="1"/>
          </p:cNvGraphicFramePr>
          <p:nvPr/>
        </p:nvGraphicFramePr>
        <p:xfrm>
          <a:off x="1619250" y="4497388"/>
          <a:ext cx="6119813" cy="15240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Surname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Forenames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Gender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Dixon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Mark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01752 586885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John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01752 111111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Sally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01752 888888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82" name="Text Box 48"/>
          <p:cNvSpPr txBox="1">
            <a:spLocks noChangeArrowheads="1"/>
          </p:cNvSpPr>
          <p:nvPr/>
        </p:nvSpPr>
        <p:spPr bwMode="auto">
          <a:xfrm>
            <a:off x="1763713" y="4014788"/>
            <a:ext cx="1176337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46" grpId="0" animBg="1"/>
      <p:bldP spid="311347" grpId="0"/>
      <p:bldP spid="311348" grpId="0" animBg="1"/>
      <p:bldP spid="311350" grpId="0" animBg="1"/>
      <p:bldP spid="311351" grpId="0"/>
      <p:bldP spid="311352" grpId="0" animBg="1"/>
    </p:bldLst>
  </p:timing>
</p:sld>
</file>

<file path=ppt/theme/theme1.xml><?xml version="1.0" encoding="utf-8"?>
<a:theme xmlns:a="http://schemas.openxmlformats.org/drawingml/2006/main" name="Soft05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ft051" id="{4240C517-2E99-4CF3-9A14-D87913910811}" vid="{74F05D15-D815-4BB0-8797-AC2C5654A2F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Soft051</Template>
  <TotalTime>5421</TotalTime>
  <Words>7115</Words>
  <Application>Microsoft Office PowerPoint</Application>
  <PresentationFormat>On-screen Show (4:3)</PresentationFormat>
  <Paragraphs>1819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 Unicode MS</vt:lpstr>
      <vt:lpstr>Arial</vt:lpstr>
      <vt:lpstr>Arial Narrow</vt:lpstr>
      <vt:lpstr>Courier New</vt:lpstr>
      <vt:lpstr>Times New Roman</vt:lpstr>
      <vt:lpstr>Wingdings</vt:lpstr>
      <vt:lpstr>Soft051</vt:lpstr>
      <vt:lpstr>Worksheet</vt:lpstr>
      <vt:lpstr>13 – Persistent data storage: relational databases and ADO</vt:lpstr>
      <vt:lpstr>Admin: Module Feedback</vt:lpstr>
      <vt:lpstr>Admin: SQL Book</vt:lpstr>
      <vt:lpstr>Questions: Session variables</vt:lpstr>
      <vt:lpstr>Question: Self-Contained</vt:lpstr>
      <vt:lpstr>Session Aims &amp; Objectives</vt:lpstr>
      <vt:lpstr>Persistent Data Storage</vt:lpstr>
      <vt:lpstr>Example: People (analysis)</vt:lpstr>
      <vt:lpstr>Example: People (Database)</vt:lpstr>
      <vt:lpstr>Questions: Music (Database)</vt:lpstr>
      <vt:lpstr>DBMS</vt:lpstr>
      <vt:lpstr>MS Access</vt:lpstr>
      <vt:lpstr>Access Driver (for 32bit Office)</vt:lpstr>
      <vt:lpstr>Connecting to Databases</vt:lpstr>
      <vt:lpstr>Example: People (code)</vt:lpstr>
      <vt:lpstr>Example: People (code)</vt:lpstr>
      <vt:lpstr>Example: People (r)</vt:lpstr>
      <vt:lpstr>Example: People (h)</vt:lpstr>
      <vt:lpstr>Example: People (ExecuteReader)</vt:lpstr>
      <vt:lpstr>Example: People (h)</vt:lpstr>
      <vt:lpstr>Example: People (Read)</vt:lpstr>
      <vt:lpstr>Example: People (Surname)</vt:lpstr>
      <vt:lpstr>Example: People (Loop)</vt:lpstr>
      <vt:lpstr>Example: People (Read)</vt:lpstr>
      <vt:lpstr>Example: People (Surname)</vt:lpstr>
      <vt:lpstr>Example: People (Loop)</vt:lpstr>
      <vt:lpstr>Example: People (Read)</vt:lpstr>
      <vt:lpstr>Example: People (Surname)</vt:lpstr>
      <vt:lpstr>Example: People (Loop)</vt:lpstr>
      <vt:lpstr>Example: People (Read)</vt:lpstr>
      <vt:lpstr>Example: People (Close)</vt:lpstr>
      <vt:lpstr>Example: People (Display)</vt:lpstr>
      <vt:lpstr>Example: People (html tags)</vt:lpstr>
      <vt:lpstr>Example: People (error)</vt:lpstr>
      <vt:lpstr>Example: People (html tags)</vt:lpstr>
      <vt:lpstr>Example: People (html tags)</vt:lpstr>
      <vt:lpstr>Example: People (error)</vt:lpstr>
      <vt:lpstr>Example: People v2 (html tags)</vt:lpstr>
      <vt:lpstr>Embedding html in C#</vt:lpstr>
      <vt:lpstr>Embedding html in C# (errors)</vt:lpstr>
      <vt:lpstr>Questions: HTML in C#</vt:lpstr>
      <vt:lpstr>Example: People v3</vt:lpstr>
      <vt:lpstr>Example: People v4</vt:lpstr>
      <vt:lpstr>SQL: Queries</vt:lpstr>
      <vt:lpstr>SQL: SELECT statement</vt:lpstr>
      <vt:lpstr>SQL: WHERE &amp; ORDER BY</vt:lpstr>
      <vt:lpstr>SQL: strings (text data)</vt:lpstr>
      <vt:lpstr>SQL &amp; MS access queries</vt:lpstr>
      <vt:lpstr>Questions: SQL</vt:lpstr>
      <vt:lpstr>Questions: SQL</vt:lpstr>
      <vt:lpstr>SQL: DISTINCT records</vt:lpstr>
      <vt:lpstr>PowerPoint Presentation</vt:lpstr>
      <vt:lpstr>Session Aims &amp; Objectives</vt:lpstr>
      <vt:lpstr>Data Duplication</vt:lpstr>
      <vt:lpstr>Problem: Data Duplication</vt:lpstr>
      <vt:lpstr>Solution: Normalisation</vt:lpstr>
      <vt:lpstr>Relations (tables)</vt:lpstr>
      <vt:lpstr>Relations (tables)</vt:lpstr>
      <vt:lpstr>Relations (tables)</vt:lpstr>
      <vt:lpstr>Relations (tables)</vt:lpstr>
      <vt:lpstr>Relations (tables)</vt:lpstr>
      <vt:lpstr>Relations (tables)</vt:lpstr>
      <vt:lpstr>Relations (tables)</vt:lpstr>
      <vt:lpstr>Relations (tables)</vt:lpstr>
      <vt:lpstr>Relations (tables)</vt:lpstr>
      <vt:lpstr>Relations (tables)</vt:lpstr>
      <vt:lpstr>Question: Keys</vt:lpstr>
      <vt:lpstr>People Database (with Hobbies)</vt:lpstr>
      <vt:lpstr>Entity-relationship diagrams</vt:lpstr>
      <vt:lpstr>Relationship Types</vt:lpstr>
      <vt:lpstr>Question: Which relationship type?</vt:lpstr>
      <vt:lpstr>SQL: Joining tables</vt:lpstr>
      <vt:lpstr>SQL: Joining tables</vt:lpstr>
      <vt:lpstr>SQL: Joining tables</vt:lpstr>
      <vt:lpstr>Question: SQL Joining Tables</vt:lpstr>
      <vt:lpstr>SQL: More</vt:lpstr>
      <vt:lpstr>Example: Person v1 (Specification)</vt:lpstr>
      <vt:lpstr>Example: PeopleList.aspx v1</vt:lpstr>
      <vt:lpstr>Example: PeopleList.aspx v2</vt:lpstr>
      <vt:lpstr>Example: Person.aspx v2</vt:lpstr>
      <vt:lpstr>Example: Person v2 (Specification)</vt:lpstr>
      <vt:lpstr>Changing Data</vt:lpstr>
      <vt:lpstr>WARNING!!</vt:lpstr>
      <vt:lpstr>Example: Person.aspx v3</vt:lpstr>
      <vt:lpstr>Tutorial Exercise: People</vt:lpstr>
      <vt:lpstr>Tutorial Exercise: Person</vt:lpstr>
      <vt:lpstr>Tutorial Exercise: Music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User Defined Procedures</dc:title>
  <dc:creator>Mark Dixon</dc:creator>
  <cp:lastModifiedBy>Dan Ashton</cp:lastModifiedBy>
  <cp:revision>981</cp:revision>
  <dcterms:created xsi:type="dcterms:W3CDTF">2002-01-30T15:11:06Z</dcterms:created>
  <dcterms:modified xsi:type="dcterms:W3CDTF">2019-04-13T18:21:44Z</dcterms:modified>
</cp:coreProperties>
</file>