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ctiveX/activeX1.xml" ContentType="application/vnd.ms-office.activeX+xml"/>
  <Override PartName="/ppt/notesSlides/notesSlide12.xml" ContentType="application/vnd.openxmlformats-officedocument.presentationml.notesSlide+xml"/>
  <Override PartName="/ppt/activeX/activeX2.xml" ContentType="application/vnd.ms-office.activeX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ctiveX/activeX3.xml" ContentType="application/vnd.ms-office.activeX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ctiveX/activeX4.xml" ContentType="application/vnd.ms-office.activeX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3" r:id="rId2"/>
    <p:sldId id="372" r:id="rId3"/>
    <p:sldId id="406" r:id="rId4"/>
    <p:sldId id="407" r:id="rId5"/>
    <p:sldId id="275" r:id="rId6"/>
    <p:sldId id="412" r:id="rId7"/>
    <p:sldId id="333" r:id="rId8"/>
    <p:sldId id="394" r:id="rId9"/>
    <p:sldId id="331" r:id="rId10"/>
    <p:sldId id="320" r:id="rId11"/>
    <p:sldId id="307" r:id="rId12"/>
    <p:sldId id="308" r:id="rId13"/>
    <p:sldId id="321" r:id="rId14"/>
    <p:sldId id="309" r:id="rId15"/>
    <p:sldId id="362" r:id="rId16"/>
    <p:sldId id="391" r:id="rId17"/>
    <p:sldId id="363" r:id="rId18"/>
    <p:sldId id="392" r:id="rId19"/>
    <p:sldId id="393" r:id="rId20"/>
    <p:sldId id="409" r:id="rId21"/>
    <p:sldId id="410" r:id="rId22"/>
    <p:sldId id="411" r:id="rId23"/>
    <p:sldId id="416" r:id="rId24"/>
    <p:sldId id="417" r:id="rId25"/>
    <p:sldId id="414" r:id="rId26"/>
    <p:sldId id="388" r:id="rId27"/>
    <p:sldId id="415" r:id="rId28"/>
    <p:sldId id="337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0" r:id="rId37"/>
    <p:sldId id="361" r:id="rId38"/>
    <p:sldId id="367" r:id="rId39"/>
    <p:sldId id="395" r:id="rId40"/>
    <p:sldId id="396" r:id="rId41"/>
    <p:sldId id="310" r:id="rId42"/>
    <p:sldId id="397" r:id="rId43"/>
    <p:sldId id="340" r:id="rId44"/>
    <p:sldId id="398" r:id="rId45"/>
    <p:sldId id="399" r:id="rId46"/>
    <p:sldId id="342" r:id="rId47"/>
    <p:sldId id="343" r:id="rId48"/>
    <p:sldId id="402" r:id="rId49"/>
    <p:sldId id="403" r:id="rId50"/>
    <p:sldId id="371" r:id="rId51"/>
    <p:sldId id="404" r:id="rId52"/>
    <p:sldId id="405" r:id="rId53"/>
    <p:sldId id="351" r:id="rId54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35" autoAdjust="0"/>
    <p:restoredTop sz="86486" autoAdjust="0"/>
  </p:normalViewPr>
  <p:slideViewPr>
    <p:cSldViewPr>
      <p:cViewPr varScale="1">
        <p:scale>
          <a:sx n="115" d="100"/>
          <a:sy n="115" d="100"/>
        </p:scale>
        <p:origin x="1116" y="192"/>
      </p:cViewPr>
      <p:guideLst>
        <p:guide orient="horz" pos="2160"/>
        <p:guide pos="2880"/>
      </p:guideLst>
    </p:cSldViewPr>
  </p:slideViewPr>
  <p:outlineViewPr>
    <p:cViewPr>
      <p:scale>
        <a:sx n="22" d="100"/>
        <a:sy n="22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328" y="-10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1.xml"/><Relationship Id="rId18" Type="http://schemas.openxmlformats.org/officeDocument/2006/relationships/slide" Target="slides/slide30.xml"/><Relationship Id="rId26" Type="http://schemas.openxmlformats.org/officeDocument/2006/relationships/slide" Target="slides/slide48.xml"/><Relationship Id="rId3" Type="http://schemas.openxmlformats.org/officeDocument/2006/relationships/slide" Target="slides/slide4.xml"/><Relationship Id="rId21" Type="http://schemas.openxmlformats.org/officeDocument/2006/relationships/slide" Target="slides/slide41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5" Type="http://schemas.openxmlformats.org/officeDocument/2006/relationships/slide" Target="slides/slide47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0" Type="http://schemas.openxmlformats.org/officeDocument/2006/relationships/slide" Target="slides/slide37.xml"/><Relationship Id="rId29" Type="http://schemas.openxmlformats.org/officeDocument/2006/relationships/slide" Target="slides/slide51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24" Type="http://schemas.openxmlformats.org/officeDocument/2006/relationships/slide" Target="slides/slide46.xml"/><Relationship Id="rId5" Type="http://schemas.openxmlformats.org/officeDocument/2006/relationships/slide" Target="slides/slide9.xml"/><Relationship Id="rId15" Type="http://schemas.openxmlformats.org/officeDocument/2006/relationships/slide" Target="slides/slide26.xml"/><Relationship Id="rId23" Type="http://schemas.openxmlformats.org/officeDocument/2006/relationships/slide" Target="slides/slide44.xml"/><Relationship Id="rId28" Type="http://schemas.openxmlformats.org/officeDocument/2006/relationships/slide" Target="slides/slide50.xml"/><Relationship Id="rId10" Type="http://schemas.openxmlformats.org/officeDocument/2006/relationships/slide" Target="slides/slide14.xml"/><Relationship Id="rId19" Type="http://schemas.openxmlformats.org/officeDocument/2006/relationships/slide" Target="slides/slide33.xml"/><Relationship Id="rId31" Type="http://schemas.openxmlformats.org/officeDocument/2006/relationships/slide" Target="slides/slide53.xml"/><Relationship Id="rId4" Type="http://schemas.openxmlformats.org/officeDocument/2006/relationships/slide" Target="slides/slide5.xml"/><Relationship Id="rId9" Type="http://schemas.openxmlformats.org/officeDocument/2006/relationships/slide" Target="slides/slide13.xml"/><Relationship Id="rId14" Type="http://schemas.openxmlformats.org/officeDocument/2006/relationships/slide" Target="slides/slide25.xml"/><Relationship Id="rId22" Type="http://schemas.openxmlformats.org/officeDocument/2006/relationships/slide" Target="slides/slide43.xml"/><Relationship Id="rId27" Type="http://schemas.openxmlformats.org/officeDocument/2006/relationships/slide" Target="slides/slide49.xml"/><Relationship Id="rId30" Type="http://schemas.openxmlformats.org/officeDocument/2006/relationships/slide" Target="slides/slide5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52991EBF-0645-492C-A80A-683B11416FB6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6EA3C7-9528-4DF3-8D4E-476EC0ABC6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2C9CE67-6647-4DF4-861B-BDBF23D932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5CD7D0-2123-4CBA-BB3A-B3BDC7C5BCE6}" type="slidenum">
              <a:rPr lang="en-GB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4C0A8A-D729-491D-9672-52AD89AD0D93}" type="slidenum">
              <a:rPr lang="en-GB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B3AA1F-A22C-47B9-9AA8-79BAE85FF4F2}" type="slidenum">
              <a:rPr lang="en-GB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3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69482-BEB9-4CFB-9273-96C6C8CA3FD8}" type="slidenum">
              <a:rPr lang="en-GB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50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C2C307-EB07-4D1D-B42A-6826ACFA892B}" type="slidenum">
              <a:rPr lang="en-GB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7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9DD795-3896-4B44-AA68-BE23919EFE56}" type="slidenum">
              <a:rPr lang="en-GB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51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71AC44-8E3F-47E4-9A92-21090F94A086}" type="slidenum">
              <a:rPr lang="en-GB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F7CF9D-BDAA-42C9-A6FE-F1E7AB17D4AC}" type="slidenum">
              <a:rPr lang="en-GB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GB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CFF669-BEB5-4A64-93A2-2CA725DC70DE}" type="slidenum">
              <a:rPr lang="en-GB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EE3045-A483-4D37-8BCC-D25D4F7EF489}" type="slidenum">
              <a:rPr lang="en-GB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GB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B01551-46B9-41FA-895D-743990109F2D}" type="slidenum">
              <a:rPr lang="en-GB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GB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59A3F0-CCC5-41FC-85F4-EED7DAA9CE75}" type="slidenum">
              <a:rPr lang="en-GB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68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508985-2C1D-4907-AB29-5B7EF0EAC564}" type="slidenum">
              <a:rPr lang="en-GB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GB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A69FD-9E93-4131-9F30-BA9314CF5FEB}" type="slidenum">
              <a:rPr lang="en-GB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GB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BC7727-9E3B-4F61-8375-DA5886A49062}" type="slidenum">
              <a:rPr lang="en-GB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GB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4162AF-22CA-4F46-94BE-12D3ECB02CDF}" type="slidenum">
              <a:rPr lang="en-GB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GB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F1ABE9-9AE2-470C-8F1B-9FCEA7EFA80B}" type="slidenum">
              <a:rPr lang="en-GB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GB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A52CFC-5B2B-443E-9D64-50822CD29777}" type="slidenum">
              <a:rPr lang="en-GB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GB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B402C5-0746-4F7E-B013-185AB121941B}" type="slidenum">
              <a:rPr lang="en-GB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GB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28EB9-A366-4A28-889B-7D6FF35B6530}" type="slidenum">
              <a:rPr lang="en-GB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GB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7EA3BB-17EC-4469-B240-6BB3765FB165}" type="slidenum">
              <a:rPr lang="en-GB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GB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971498-7883-4D56-AEE4-EA2F597358B2}" type="slidenum">
              <a:rPr lang="en-GB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GB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7DC819-1973-4EF5-93B7-741A49CD33B1}" type="slidenum">
              <a:rPr lang="en-GB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87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E90BC1-DDF5-4743-B9A7-C007567DC164}" type="slidenum">
              <a:rPr lang="en-GB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7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9A9B76-3DEE-4EB3-81A0-C6A7525E12A5}" type="slidenum">
              <a:rPr lang="en-GB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36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491AEC-5948-4BCA-A28D-B41B0494CBD8}" type="slidenum">
              <a:rPr lang="en-GB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4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9D20E0-477B-4E04-919D-135B9647DD48}" type="slidenum">
              <a:rPr lang="en-GB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5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11ADE2-4779-48E7-8F78-3D633B061348}" type="slidenum">
              <a:rPr lang="en-GB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12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13F9F2-DF27-4F3D-BA1C-C70F3849C430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2860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152400"/>
            <a:ext cx="6705600" cy="670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3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7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97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DDDDFF"/>
            </a:gs>
            <a:gs pos="50000">
              <a:schemeClr val="hlink"/>
            </a:gs>
            <a:gs pos="100000">
              <a:srgbClr val="9E9EC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524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124" name="Line 7"/>
          <p:cNvSpPr>
            <a:spLocks noChangeShapeType="1"/>
          </p:cNvSpPr>
          <p:nvPr userDrawn="1"/>
        </p:nvSpPr>
        <p:spPr bwMode="auto">
          <a:xfrm>
            <a:off x="76200" y="152400"/>
            <a:ext cx="899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" name="Text Box 8"/>
          <p:cNvSpPr txBox="1">
            <a:spLocks noChangeArrowheads="1"/>
          </p:cNvSpPr>
          <p:nvPr userDrawn="1"/>
        </p:nvSpPr>
        <p:spPr bwMode="auto">
          <a:xfrm>
            <a:off x="-38100" y="654526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Mark Dixon</a:t>
            </a:r>
          </a:p>
        </p:txBody>
      </p:sp>
      <p:sp>
        <p:nvSpPr>
          <p:cNvPr id="6150" name="Text Box 10"/>
          <p:cNvSpPr txBox="1">
            <a:spLocks noChangeArrowheads="1"/>
          </p:cNvSpPr>
          <p:nvPr userDrawn="1"/>
        </p:nvSpPr>
        <p:spPr bwMode="auto">
          <a:xfrm>
            <a:off x="8739188" y="65801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AFF1B05-5FDC-4516-9108-3F23B7CF721E}" type="slidenum">
              <a:rPr lang="en-GB" sz="1200" smtClean="0"/>
              <a:pPr eaLnBrk="1" hangingPunct="1">
                <a:defRPr/>
              </a:pPr>
              <a:t>‹#›</a:t>
            </a:fld>
            <a:endParaRPr lang="en-GB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GuessNum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BallChar_v2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BallChar_v0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BallChar_v1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BallChar_v2.htm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s/ballchar_v3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ballchar_v4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s/Orbit%20v0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s/Orbit%20v0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s/Orbit%20v2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Examples/Soun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s/GuessNum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524000"/>
          </a:xfrm>
        </p:spPr>
        <p:txBody>
          <a:bodyPr/>
          <a:lstStyle/>
          <a:p>
            <a:pPr eaLnBrk="1" hangingPunct="1"/>
            <a:r>
              <a:rPr lang="en-GB" altLang="en-US" dirty="0"/>
              <a:t>05 – Variables</a:t>
            </a:r>
            <a:endParaRPr lang="en-GB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Variables (what)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eaLnBrk="1" hangingPunct="1"/>
            <a:r>
              <a:rPr lang="en-GB" altLang="en-US"/>
              <a:t>Variables have</a:t>
            </a:r>
          </a:p>
          <a:p>
            <a:pPr lvl="1" eaLnBrk="1" hangingPunct="1"/>
            <a:r>
              <a:rPr lang="en-GB" altLang="en-US" b="1"/>
              <a:t>Identifier</a:t>
            </a:r>
            <a:r>
              <a:rPr lang="en-GB" altLang="en-US"/>
              <a:t> (name) – you choose this, used to refer to (reference) variable</a:t>
            </a:r>
          </a:p>
          <a:p>
            <a:pPr lvl="1" eaLnBrk="1" hangingPunct="1"/>
            <a:r>
              <a:rPr lang="en-GB" altLang="en-US" b="1"/>
              <a:t>Value</a:t>
            </a:r>
            <a:r>
              <a:rPr lang="en-GB" altLang="en-US"/>
              <a:t> – you set/change this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81375" y="3810000"/>
            <a:ext cx="2514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381375" y="4267200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35300" y="4267200"/>
            <a:ext cx="346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539750" y="4648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Name/Identifier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857375" y="53340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Value</a:t>
            </a: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2619375" y="4648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 flipV="1">
            <a:off x="2771775" y="4648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3976688" y="5334000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449461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ChangeArrowheads="1"/>
          </p:cNvSpPr>
          <p:nvPr/>
        </p:nvSpPr>
        <p:spPr bwMode="auto">
          <a:xfrm>
            <a:off x="2339975" y="2365375"/>
            <a:ext cx="2519363" cy="4222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 declaration (how)</a:t>
            </a:r>
          </a:p>
        </p:txBody>
      </p: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5003800" y="2276475"/>
            <a:ext cx="3898900" cy="1187450"/>
            <a:chOff x="3152" y="1434"/>
            <a:chExt cx="2456" cy="748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4332" y="1434"/>
              <a:ext cx="127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>
                  <a:solidFill>
                    <a:srgbClr val="000066"/>
                  </a:solidFill>
                </a:rPr>
                <a:t>represents the name of the variable</a:t>
              </a: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H="1" flipV="1">
              <a:off x="3152" y="1661"/>
              <a:ext cx="1225" cy="181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8382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altLang="en-US" kern="0"/>
              <a:t>Variables must be </a:t>
            </a:r>
            <a:r>
              <a:rPr lang="en-GB" altLang="en-US" b="1" kern="0"/>
              <a:t>declared</a:t>
            </a:r>
            <a:r>
              <a:rPr lang="en-GB" altLang="en-US" kern="0"/>
              <a:t>,</a:t>
            </a:r>
            <a:br>
              <a:rPr lang="en-GB" altLang="en-US" kern="0"/>
            </a:br>
            <a:r>
              <a:rPr lang="en-GB" altLang="en-US" kern="0"/>
              <a:t>   using the following syntax (grammar):</a:t>
            </a:r>
            <a:br>
              <a:rPr lang="en-GB" altLang="en-US" kern="0"/>
            </a:br>
            <a:r>
              <a:rPr lang="en-GB" altLang="en-US" kern="0"/>
              <a:t/>
            </a:r>
            <a:br>
              <a:rPr lang="en-GB" altLang="en-US" kern="0"/>
            </a:br>
            <a:r>
              <a:rPr lang="en-GB" altLang="en-US" sz="1800" kern="0"/>
              <a:t>           </a:t>
            </a:r>
            <a:r>
              <a:rPr lang="en-GB" altLang="en-US" kern="0"/>
              <a:t>  </a:t>
            </a:r>
            <a:r>
              <a:rPr lang="en-GB" altLang="en-US" b="1" kern="0">
                <a:solidFill>
                  <a:schemeClr val="accent2"/>
                </a:solidFill>
                <a:latin typeface="Courier New" pitchFamily="49" charset="0"/>
              </a:rPr>
              <a:t>var</a:t>
            </a:r>
            <a:r>
              <a:rPr lang="en-GB" altLang="en-US" kern="0">
                <a:latin typeface="Courier New" pitchFamily="49" charset="0"/>
              </a:rPr>
              <a:t> </a:t>
            </a:r>
            <a:r>
              <a:rPr lang="en-GB" altLang="en-US" i="1" kern="0">
                <a:latin typeface="Courier New" pitchFamily="49" charset="0"/>
              </a:rPr>
              <a:t>identifier</a:t>
            </a:r>
            <a:r>
              <a:rPr lang="en-GB" altLang="en-US" b="1" kern="0">
                <a:latin typeface="Courier New" pitchFamily="49" charset="0"/>
              </a:rPr>
              <a:t>;</a:t>
            </a:r>
            <a:br>
              <a:rPr lang="en-GB" altLang="en-US" b="1" kern="0">
                <a:latin typeface="Courier New" pitchFamily="49" charset="0"/>
              </a:rPr>
            </a:br>
            <a:r>
              <a:rPr lang="en-GB" altLang="en-US" sz="1800" b="1" kern="0"/>
              <a:t/>
            </a:r>
            <a:br>
              <a:rPr lang="en-GB" altLang="en-US" sz="1800" b="1" kern="0"/>
            </a:br>
            <a:r>
              <a:rPr lang="en-GB" altLang="en-US" sz="1800" b="1" kern="0"/>
              <a:t>               </a:t>
            </a:r>
            <a:r>
              <a:rPr lang="en-GB" altLang="en-US" kern="0"/>
              <a:t>e.g.	</a:t>
            </a:r>
            <a:r>
              <a:rPr lang="en-GB" altLang="en-US" b="1" kern="0">
                <a:latin typeface="Courier New" pitchFamily="49" charset="0"/>
              </a:rPr>
              <a:t>var weight; </a:t>
            </a:r>
            <a:br>
              <a:rPr lang="en-GB" altLang="en-US" b="1" kern="0">
                <a:latin typeface="Courier New" pitchFamily="49" charset="0"/>
              </a:rPr>
            </a:br>
            <a:r>
              <a:rPr lang="en-GB" altLang="en-US" b="1" kern="0">
                <a:latin typeface="Courier New" pitchFamily="49" charset="0"/>
              </a:rPr>
              <a:t>			var x;      </a:t>
            </a:r>
            <a:br>
              <a:rPr lang="en-GB" altLang="en-US" b="1" kern="0">
                <a:latin typeface="Courier New" pitchFamily="49" charset="0"/>
              </a:rPr>
            </a:br>
            <a:r>
              <a:rPr lang="en-GB" altLang="en-US" b="1" kern="0">
                <a:latin typeface="Courier New" pitchFamily="49" charset="0"/>
              </a:rPr>
              <a:t>			var s;      </a:t>
            </a:r>
            <a:br>
              <a:rPr lang="en-GB" altLang="en-US" b="1" kern="0">
                <a:latin typeface="Courier New" pitchFamily="49" charset="0"/>
              </a:rPr>
            </a:br>
            <a:r>
              <a:rPr lang="en-GB" altLang="en-US" b="1" kern="0">
                <a:latin typeface="Courier New" pitchFamily="49" charset="0"/>
              </a:rPr>
              <a:t>			var year;</a:t>
            </a:r>
            <a:endParaRPr lang="en-GB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83766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Variable declaration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/>
              <a:t>Write a line of code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Declares a variable called </a:t>
            </a:r>
            <a:r>
              <a:rPr lang="en-GB" altLang="en-US" b="1"/>
              <a:t>a</a:t>
            </a:r>
            <a:r>
              <a:rPr lang="en-GB" altLang="en-US"/>
              <a:t> </a:t>
            </a:r>
            <a:r>
              <a:rPr lang="en-GB" altLang="en-US" b="1"/>
              <a:t/>
            </a:r>
            <a:br>
              <a:rPr lang="en-GB" altLang="en-US" b="1"/>
            </a:br>
            <a:endParaRPr lang="en-GB" altLang="en-US" b="1"/>
          </a:p>
          <a:p>
            <a:pPr lvl="1" eaLnBrk="1" hangingPunct="1">
              <a:lnSpc>
                <a:spcPct val="120000"/>
              </a:lnSpc>
            </a:pPr>
            <a:endParaRPr lang="en-GB" altLang="en-US" b="1"/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Declares a variable called </a:t>
            </a:r>
            <a:r>
              <a:rPr lang="en-GB" altLang="en-US" b="1"/>
              <a:t>y</a:t>
            </a:r>
            <a:r>
              <a:rPr lang="en-GB" altLang="en-US"/>
              <a:t> </a:t>
            </a:r>
            <a:br>
              <a:rPr lang="en-GB" altLang="en-US"/>
            </a:br>
            <a:endParaRPr lang="en-GB" altLang="en-US"/>
          </a:p>
          <a:p>
            <a:pPr lvl="1" eaLnBrk="1" hangingPunct="1">
              <a:lnSpc>
                <a:spcPct val="120000"/>
              </a:lnSpc>
            </a:pPr>
            <a:endParaRPr lang="en-GB" altLang="en-US"/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Declares a variable called </a:t>
            </a:r>
            <a:r>
              <a:rPr lang="en-GB" altLang="en-US" b="1"/>
              <a:t>surname</a:t>
            </a:r>
            <a:r>
              <a:rPr lang="en-GB" altLang="en-US"/>
              <a:t> </a:t>
            </a:r>
            <a:endParaRPr lang="en-GB" altLang="en-US" b="1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380288" y="2060575"/>
            <a:ext cx="16652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var a;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380288" y="3716338"/>
            <a:ext cx="16652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var y;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940425" y="5589588"/>
            <a:ext cx="314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var surname;</a:t>
            </a:r>
          </a:p>
        </p:txBody>
      </p:sp>
    </p:spTree>
    <p:extLst>
      <p:ext uri="{BB962C8B-B14F-4D97-AF65-F5344CB8AC3E}">
        <p14:creationId xmlns:p14="http://schemas.microsoft.com/office/powerpoint/2010/main" val="318048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5" grpId="0" autoUpdateAnimBg="0"/>
      <p:bldP spid="819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4500563" y="2181225"/>
            <a:ext cx="2592387" cy="4222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1403350" y="2181225"/>
            <a:ext cx="2520950" cy="4222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 assignment (how)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638800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Variables are </a:t>
            </a:r>
            <a:r>
              <a:rPr lang="en-GB" altLang="en-US" b="1"/>
              <a:t>assigned</a:t>
            </a:r>
            <a:r>
              <a:rPr lang="en-GB" altLang="en-US"/>
              <a:t> values,</a:t>
            </a:r>
            <a:br>
              <a:rPr lang="en-GB" altLang="en-US"/>
            </a:br>
            <a:r>
              <a:rPr lang="en-GB" altLang="en-US"/>
              <a:t>using the following syntax:</a:t>
            </a:r>
            <a:br>
              <a:rPr lang="en-GB" altLang="en-US"/>
            </a:br>
            <a:r>
              <a:rPr lang="en-GB" altLang="en-US" sz="1800"/>
              <a:t/>
            </a:r>
            <a:br>
              <a:rPr lang="en-GB" altLang="en-US" sz="1800"/>
            </a:br>
            <a:r>
              <a:rPr lang="en-GB" altLang="en-US" sz="1800"/>
              <a:t>               </a:t>
            </a:r>
            <a:r>
              <a:rPr lang="en-GB" altLang="en-US" i="1">
                <a:latin typeface="Courier New" pitchFamily="49" charset="0"/>
              </a:rPr>
              <a:t>identifier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GB" altLang="en-US" b="1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GB" altLang="en-US">
                <a:latin typeface="Courier New" pitchFamily="49" charset="0"/>
              </a:rPr>
              <a:t> </a:t>
            </a:r>
            <a:r>
              <a:rPr lang="en-GB" altLang="en-US" i="1">
                <a:latin typeface="Courier New" pitchFamily="49" charset="0"/>
              </a:rPr>
              <a:t>expression</a:t>
            </a:r>
            <a:br>
              <a:rPr lang="en-GB" altLang="en-US" i="1">
                <a:latin typeface="Courier New" pitchFamily="49" charset="0"/>
              </a:rPr>
            </a:br>
            <a:r>
              <a:rPr lang="en-GB" altLang="en-US" sz="1800"/>
              <a:t/>
            </a:r>
            <a:br>
              <a:rPr lang="en-GB" altLang="en-US" sz="1800"/>
            </a:br>
            <a:r>
              <a:rPr lang="en-GB" altLang="en-US" sz="1800"/>
              <a:t>               </a:t>
            </a:r>
            <a:r>
              <a:rPr lang="en-GB" altLang="en-US"/>
              <a:t>e.g.	</a:t>
            </a:r>
            <a:r>
              <a:rPr lang="en-GB" altLang="en-US" b="1">
                <a:latin typeface="Courier New" pitchFamily="49" charset="0"/>
              </a:rPr>
              <a:t>x      = 5;</a:t>
            </a:r>
            <a:br>
              <a:rPr lang="en-GB" altLang="en-US" b="1">
                <a:latin typeface="Courier New" pitchFamily="49" charset="0"/>
              </a:rPr>
            </a:br>
            <a:r>
              <a:rPr lang="en-GB" altLang="en-US" b="1">
                <a:latin typeface="Courier New" pitchFamily="49" charset="0"/>
              </a:rPr>
              <a:t>			weight = 109.45;</a:t>
            </a:r>
            <a:br>
              <a:rPr lang="en-GB" altLang="en-US" b="1">
                <a:latin typeface="Courier New" pitchFamily="49" charset="0"/>
              </a:rPr>
            </a:br>
            <a:r>
              <a:rPr lang="en-GB" altLang="en-US" b="1">
                <a:latin typeface="Courier New" pitchFamily="49" charset="0"/>
              </a:rPr>
              <a:t>			name   = "Bob";</a:t>
            </a:r>
            <a:br>
              <a:rPr lang="en-GB" altLang="en-US" b="1">
                <a:latin typeface="Courier New" pitchFamily="49" charset="0"/>
              </a:rPr>
            </a:br>
            <a:r>
              <a:rPr lang="en-GB" altLang="en-US" b="1">
                <a:latin typeface="Courier New" pitchFamily="49" charset="0"/>
              </a:rPr>
              <a:t>			s      = "Hello ";</a:t>
            </a:r>
            <a:br>
              <a:rPr lang="en-GB" altLang="en-US" b="1">
                <a:latin typeface="Courier New" pitchFamily="49" charset="0"/>
              </a:rPr>
            </a:br>
            <a:r>
              <a:rPr lang="en-GB" altLang="en-US" sz="2400"/>
              <a:t/>
            </a:r>
            <a:br>
              <a:rPr lang="en-GB" altLang="en-US" sz="2400"/>
            </a:br>
            <a:r>
              <a:rPr lang="en-GB" altLang="en-US" sz="2800" b="1"/>
              <a:t>Note</a:t>
            </a:r>
            <a:r>
              <a:rPr lang="en-GB" altLang="en-US" sz="2800"/>
              <a:t>: the data flows backwards (from right to left)</a:t>
            </a:r>
            <a:br>
              <a:rPr lang="en-GB" altLang="en-US" sz="2800"/>
            </a:br>
            <a:r>
              <a:rPr lang="en-GB" altLang="en-US" sz="2800"/>
              <a:t>          read the = as '</a:t>
            </a:r>
            <a:r>
              <a:rPr lang="en-GB" altLang="en-US" sz="2800" b="1"/>
              <a:t>becomes equal to</a:t>
            </a:r>
            <a:r>
              <a:rPr lang="en-GB" altLang="en-US" sz="2800"/>
              <a:t>'</a:t>
            </a:r>
          </a:p>
        </p:txBody>
      </p:sp>
      <p:sp>
        <p:nvSpPr>
          <p:cNvPr id="17414" name="Freeform 4"/>
          <p:cNvSpPr>
            <a:spLocks/>
          </p:cNvSpPr>
          <p:nvPr/>
        </p:nvSpPr>
        <p:spPr bwMode="auto">
          <a:xfrm>
            <a:off x="3657600" y="2519363"/>
            <a:ext cx="1828800" cy="300037"/>
          </a:xfrm>
          <a:custGeom>
            <a:avLst/>
            <a:gdLst>
              <a:gd name="T0" fmla="*/ 2147483647 w 1152"/>
              <a:gd name="T1" fmla="*/ 0 h 189"/>
              <a:gd name="T2" fmla="*/ 2147483647 w 1152"/>
              <a:gd name="T3" fmla="*/ 2147483647 h 189"/>
              <a:gd name="T4" fmla="*/ 2147483647 w 1152"/>
              <a:gd name="T5" fmla="*/ 2147483647 h 189"/>
              <a:gd name="T6" fmla="*/ 0 w 1152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189">
                <a:moveTo>
                  <a:pt x="1152" y="0"/>
                </a:moveTo>
                <a:cubicBezTo>
                  <a:pt x="1099" y="27"/>
                  <a:pt x="973" y="135"/>
                  <a:pt x="836" y="162"/>
                </a:cubicBezTo>
                <a:cubicBezTo>
                  <a:pt x="699" y="189"/>
                  <a:pt x="467" y="186"/>
                  <a:pt x="328" y="162"/>
                </a:cubicBezTo>
                <a:cubicBezTo>
                  <a:pt x="189" y="138"/>
                  <a:pt x="68" y="46"/>
                  <a:pt x="0" y="1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95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Variable assignment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en-US"/>
              <a:t>Write a line of code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Assigns the value of </a:t>
            </a:r>
            <a:r>
              <a:rPr lang="en-GB" altLang="en-US" b="1"/>
              <a:t>23</a:t>
            </a:r>
            <a:r>
              <a:rPr lang="en-GB" altLang="en-US"/>
              <a:t> to the variable </a:t>
            </a:r>
            <a:r>
              <a:rPr lang="en-GB" altLang="en-US" b="1"/>
              <a:t>y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  <a:p>
            <a:pPr lvl="1" eaLnBrk="1" hangingPunct="1">
              <a:lnSpc>
                <a:spcPct val="120000"/>
              </a:lnSpc>
            </a:pPr>
            <a:endParaRPr lang="en-GB" altLang="en-US"/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Puts </a:t>
            </a:r>
            <a:r>
              <a:rPr lang="en-GB" altLang="en-US" b="1"/>
              <a:t>14.6</a:t>
            </a:r>
            <a:r>
              <a:rPr lang="en-GB" altLang="en-US"/>
              <a:t> into a variable called </a:t>
            </a:r>
            <a:r>
              <a:rPr lang="en-GB" altLang="en-US" b="1"/>
              <a:t>x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  <a:p>
            <a:pPr lvl="1" eaLnBrk="1" hangingPunct="1">
              <a:lnSpc>
                <a:spcPct val="120000"/>
              </a:lnSpc>
            </a:pPr>
            <a:endParaRPr lang="en-GB" altLang="en-US"/>
          </a:p>
          <a:p>
            <a:pPr lvl="1" eaLnBrk="1" hangingPunct="1">
              <a:lnSpc>
                <a:spcPct val="120000"/>
              </a:lnSpc>
            </a:pPr>
            <a:r>
              <a:rPr lang="en-GB" altLang="en-US"/>
              <a:t>Assigns the value of ‘</a:t>
            </a:r>
            <a:r>
              <a:rPr lang="en-GB" altLang="en-US" b="1"/>
              <a:t>John</a:t>
            </a:r>
            <a:r>
              <a:rPr lang="en-GB" altLang="en-US"/>
              <a:t>’ to the variable </a:t>
            </a:r>
            <a:r>
              <a:rPr lang="en-GB" altLang="en-US" b="1"/>
              <a:t>surname</a:t>
            </a:r>
            <a:endParaRPr lang="en-GB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161213" y="2209800"/>
            <a:ext cx="19129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y = 23;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672263" y="3798888"/>
            <a:ext cx="2406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x = 14.6;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716463" y="5586413"/>
            <a:ext cx="438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surname = "John";</a:t>
            </a:r>
          </a:p>
        </p:txBody>
      </p:sp>
    </p:spTree>
    <p:extLst>
      <p:ext uri="{BB962C8B-B14F-4D97-AF65-F5344CB8AC3E}">
        <p14:creationId xmlns:p14="http://schemas.microsoft.com/office/powerpoint/2010/main" val="339755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Variables: Numeric Data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07" name="CMDAnimation1" r:id="rId2" imgW="8639159" imgH="5048307"/>
        </mc:Choice>
        <mc:Fallback>
          <p:control name="CMDAnimation1" r:id="rId2" imgW="8639159" imgH="5048307">
            <p:pic>
              <p:nvPicPr>
                <p:cNvPr id="2" name="CMDAnima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50825" y="1125538"/>
                  <a:ext cx="8642350" cy="5040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925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111" name="Group 335"/>
          <p:cNvGraphicFramePr>
            <a:graphicFrameLocks noGrp="1"/>
          </p:cNvGraphicFramePr>
          <p:nvPr/>
        </p:nvGraphicFramePr>
        <p:xfrm>
          <a:off x="1635125" y="1916113"/>
          <a:ext cx="5513388" cy="3641890"/>
        </p:xfrm>
        <a:graphic>
          <a:graphicData uri="http://schemas.openxmlformats.org/drawingml/2006/table">
            <a:tbl>
              <a:tblPr/>
              <a:tblGrid>
                <a:gridCol w="336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num1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num2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Variables: Dry running</a:t>
            </a:r>
          </a:p>
        </p:txBody>
      </p:sp>
      <p:sp>
        <p:nvSpPr>
          <p:cNvPr id="194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the values of variables as each line is run:</a:t>
            </a:r>
          </a:p>
        </p:txBody>
      </p:sp>
      <p:graphicFrame>
        <p:nvGraphicFramePr>
          <p:cNvPr id="204187" name="Group 411"/>
          <p:cNvGraphicFramePr>
            <a:graphicFrameLocks noGrp="1"/>
          </p:cNvGraphicFramePr>
          <p:nvPr/>
        </p:nvGraphicFramePr>
        <p:xfrm>
          <a:off x="1635125" y="1916113"/>
          <a:ext cx="5513388" cy="3641890"/>
        </p:xfrm>
        <a:graphic>
          <a:graphicData uri="http://schemas.openxmlformats.org/drawingml/2006/table">
            <a:tbl>
              <a:tblPr/>
              <a:tblGrid>
                <a:gridCol w="336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 num1;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 num2;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num1 = 8;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num2 = num1;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num1 = 3;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num2 = 2 + num1;</a:t>
                      </a:r>
                    </a:p>
                  </a:txBody>
                  <a:tcPr marL="90000" marR="90000" marT="46775" marB="467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5" marB="4677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055" name="Rectangle 279"/>
          <p:cNvSpPr>
            <a:spLocks noChangeArrowheads="1"/>
          </p:cNvSpPr>
          <p:nvPr/>
        </p:nvSpPr>
        <p:spPr bwMode="auto">
          <a:xfrm>
            <a:off x="6091238" y="351155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-</a:t>
            </a:r>
          </a:p>
        </p:txBody>
      </p:sp>
      <p:sp>
        <p:nvSpPr>
          <p:cNvPr id="204056" name="Rectangle 280"/>
          <p:cNvSpPr>
            <a:spLocks noChangeArrowheads="1"/>
          </p:cNvSpPr>
          <p:nvPr/>
        </p:nvSpPr>
        <p:spPr bwMode="auto">
          <a:xfrm>
            <a:off x="5018088" y="351155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8</a:t>
            </a:r>
          </a:p>
        </p:txBody>
      </p:sp>
      <p:sp>
        <p:nvSpPr>
          <p:cNvPr id="204058" name="Rectangle 282"/>
          <p:cNvSpPr>
            <a:spLocks noChangeArrowheads="1"/>
          </p:cNvSpPr>
          <p:nvPr/>
        </p:nvSpPr>
        <p:spPr bwMode="auto">
          <a:xfrm>
            <a:off x="6091238" y="4030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8</a:t>
            </a:r>
          </a:p>
        </p:txBody>
      </p:sp>
      <p:sp>
        <p:nvSpPr>
          <p:cNvPr id="204059" name="Rectangle 283"/>
          <p:cNvSpPr>
            <a:spLocks noChangeArrowheads="1"/>
          </p:cNvSpPr>
          <p:nvPr/>
        </p:nvSpPr>
        <p:spPr bwMode="auto">
          <a:xfrm>
            <a:off x="5018088" y="4030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8</a:t>
            </a:r>
          </a:p>
        </p:txBody>
      </p:sp>
      <p:sp>
        <p:nvSpPr>
          <p:cNvPr id="204061" name="Rectangle 285"/>
          <p:cNvSpPr>
            <a:spLocks noChangeArrowheads="1"/>
          </p:cNvSpPr>
          <p:nvPr/>
        </p:nvSpPr>
        <p:spPr bwMode="auto">
          <a:xfrm>
            <a:off x="6091238" y="45497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8</a:t>
            </a:r>
          </a:p>
        </p:txBody>
      </p:sp>
      <p:sp>
        <p:nvSpPr>
          <p:cNvPr id="204062" name="Rectangle 286"/>
          <p:cNvSpPr>
            <a:spLocks noChangeArrowheads="1"/>
          </p:cNvSpPr>
          <p:nvPr/>
        </p:nvSpPr>
        <p:spPr bwMode="auto">
          <a:xfrm>
            <a:off x="5018088" y="45497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3</a:t>
            </a:r>
          </a:p>
        </p:txBody>
      </p:sp>
      <p:sp>
        <p:nvSpPr>
          <p:cNvPr id="204064" name="Rectangle 288"/>
          <p:cNvSpPr>
            <a:spLocks noChangeArrowheads="1"/>
          </p:cNvSpPr>
          <p:nvPr/>
        </p:nvSpPr>
        <p:spPr bwMode="auto">
          <a:xfrm>
            <a:off x="6091238" y="50688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5</a:t>
            </a:r>
          </a:p>
        </p:txBody>
      </p:sp>
      <p:sp>
        <p:nvSpPr>
          <p:cNvPr id="204065" name="Rectangle 289"/>
          <p:cNvSpPr>
            <a:spLocks noChangeArrowheads="1"/>
          </p:cNvSpPr>
          <p:nvPr/>
        </p:nvSpPr>
        <p:spPr bwMode="auto">
          <a:xfrm>
            <a:off x="5018088" y="50688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3</a:t>
            </a:r>
          </a:p>
        </p:txBody>
      </p:sp>
      <p:sp>
        <p:nvSpPr>
          <p:cNvPr id="204067" name="Rectangle 291"/>
          <p:cNvSpPr>
            <a:spLocks noChangeArrowheads="1"/>
          </p:cNvSpPr>
          <p:nvPr/>
        </p:nvSpPr>
        <p:spPr bwMode="auto">
          <a:xfrm>
            <a:off x="6091238" y="29924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-</a:t>
            </a:r>
          </a:p>
        </p:txBody>
      </p:sp>
      <p:sp>
        <p:nvSpPr>
          <p:cNvPr id="204068" name="Rectangle 292"/>
          <p:cNvSpPr>
            <a:spLocks noChangeArrowheads="1"/>
          </p:cNvSpPr>
          <p:nvPr/>
        </p:nvSpPr>
        <p:spPr bwMode="auto">
          <a:xfrm>
            <a:off x="5018088" y="29924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-</a:t>
            </a:r>
          </a:p>
        </p:txBody>
      </p:sp>
      <p:sp>
        <p:nvSpPr>
          <p:cNvPr id="204070" name="Rectangle 294"/>
          <p:cNvSpPr>
            <a:spLocks noChangeArrowheads="1"/>
          </p:cNvSpPr>
          <p:nvPr/>
        </p:nvSpPr>
        <p:spPr bwMode="auto">
          <a:xfrm>
            <a:off x="6091238" y="24733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-</a:t>
            </a:r>
          </a:p>
        </p:txBody>
      </p:sp>
      <p:sp>
        <p:nvSpPr>
          <p:cNvPr id="204071" name="Rectangle 295"/>
          <p:cNvSpPr>
            <a:spLocks noChangeArrowheads="1"/>
          </p:cNvSpPr>
          <p:nvPr/>
        </p:nvSpPr>
        <p:spPr bwMode="auto">
          <a:xfrm>
            <a:off x="5018088" y="24733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/>
              <a:t>-</a:t>
            </a:r>
          </a:p>
        </p:txBody>
      </p:sp>
      <p:sp>
        <p:nvSpPr>
          <p:cNvPr id="19524" name="Line 300"/>
          <p:cNvSpPr>
            <a:spLocks noChangeShapeType="1"/>
          </p:cNvSpPr>
          <p:nvPr/>
        </p:nvSpPr>
        <p:spPr bwMode="auto">
          <a:xfrm>
            <a:off x="3630613" y="2924175"/>
            <a:ext cx="33670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25" name="Line 301"/>
          <p:cNvSpPr>
            <a:spLocks noChangeShapeType="1"/>
          </p:cNvSpPr>
          <p:nvPr/>
        </p:nvSpPr>
        <p:spPr bwMode="auto">
          <a:xfrm>
            <a:off x="3630613" y="6557963"/>
            <a:ext cx="33670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26" name="Line 302"/>
          <p:cNvSpPr>
            <a:spLocks noChangeShapeType="1"/>
          </p:cNvSpPr>
          <p:nvPr/>
        </p:nvSpPr>
        <p:spPr bwMode="auto">
          <a:xfrm>
            <a:off x="3630613" y="292417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27" name="Line 303"/>
          <p:cNvSpPr>
            <a:spLocks noChangeShapeType="1"/>
          </p:cNvSpPr>
          <p:nvPr/>
        </p:nvSpPr>
        <p:spPr bwMode="auto">
          <a:xfrm>
            <a:off x="9144000" y="292417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28" name="Line 304"/>
          <p:cNvSpPr>
            <a:spLocks noChangeShapeType="1"/>
          </p:cNvSpPr>
          <p:nvPr/>
        </p:nvSpPr>
        <p:spPr bwMode="auto">
          <a:xfrm>
            <a:off x="6997700" y="2924175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29" name="Line 305"/>
          <p:cNvSpPr>
            <a:spLocks noChangeShapeType="1"/>
          </p:cNvSpPr>
          <p:nvPr/>
        </p:nvSpPr>
        <p:spPr bwMode="auto">
          <a:xfrm>
            <a:off x="3630613" y="344328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0" name="Line 306"/>
          <p:cNvSpPr>
            <a:spLocks noChangeShapeType="1"/>
          </p:cNvSpPr>
          <p:nvPr/>
        </p:nvSpPr>
        <p:spPr bwMode="auto">
          <a:xfrm>
            <a:off x="8070850" y="2924175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1" name="Line 307"/>
          <p:cNvSpPr>
            <a:spLocks noChangeShapeType="1"/>
          </p:cNvSpPr>
          <p:nvPr/>
        </p:nvSpPr>
        <p:spPr bwMode="auto">
          <a:xfrm>
            <a:off x="9144000" y="344328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2" name="Line 308"/>
          <p:cNvSpPr>
            <a:spLocks noChangeShapeType="1"/>
          </p:cNvSpPr>
          <p:nvPr/>
        </p:nvSpPr>
        <p:spPr bwMode="auto">
          <a:xfrm>
            <a:off x="3630613" y="396240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3" name="Line 309"/>
          <p:cNvSpPr>
            <a:spLocks noChangeShapeType="1"/>
          </p:cNvSpPr>
          <p:nvPr/>
        </p:nvSpPr>
        <p:spPr bwMode="auto">
          <a:xfrm>
            <a:off x="9144000" y="396240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4" name="Line 310"/>
          <p:cNvSpPr>
            <a:spLocks noChangeShapeType="1"/>
          </p:cNvSpPr>
          <p:nvPr/>
        </p:nvSpPr>
        <p:spPr bwMode="auto">
          <a:xfrm>
            <a:off x="3630613" y="448151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5" name="Line 311"/>
          <p:cNvSpPr>
            <a:spLocks noChangeShapeType="1"/>
          </p:cNvSpPr>
          <p:nvPr/>
        </p:nvSpPr>
        <p:spPr bwMode="auto">
          <a:xfrm>
            <a:off x="9144000" y="448151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6" name="Line 312"/>
          <p:cNvSpPr>
            <a:spLocks noChangeShapeType="1"/>
          </p:cNvSpPr>
          <p:nvPr/>
        </p:nvSpPr>
        <p:spPr bwMode="auto">
          <a:xfrm>
            <a:off x="3630613" y="500062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7" name="Line 313"/>
          <p:cNvSpPr>
            <a:spLocks noChangeShapeType="1"/>
          </p:cNvSpPr>
          <p:nvPr/>
        </p:nvSpPr>
        <p:spPr bwMode="auto">
          <a:xfrm>
            <a:off x="9144000" y="500062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8" name="Line 314"/>
          <p:cNvSpPr>
            <a:spLocks noChangeShapeType="1"/>
          </p:cNvSpPr>
          <p:nvPr/>
        </p:nvSpPr>
        <p:spPr bwMode="auto">
          <a:xfrm>
            <a:off x="3630613" y="55197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39" name="Line 315"/>
          <p:cNvSpPr>
            <a:spLocks noChangeShapeType="1"/>
          </p:cNvSpPr>
          <p:nvPr/>
        </p:nvSpPr>
        <p:spPr bwMode="auto">
          <a:xfrm>
            <a:off x="9144000" y="55197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40" name="Line 316"/>
          <p:cNvSpPr>
            <a:spLocks noChangeShapeType="1"/>
          </p:cNvSpPr>
          <p:nvPr/>
        </p:nvSpPr>
        <p:spPr bwMode="auto">
          <a:xfrm>
            <a:off x="3630613" y="603885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41" name="Line 317"/>
          <p:cNvSpPr>
            <a:spLocks noChangeShapeType="1"/>
          </p:cNvSpPr>
          <p:nvPr/>
        </p:nvSpPr>
        <p:spPr bwMode="auto">
          <a:xfrm>
            <a:off x="9144000" y="603885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42" name="Line 318"/>
          <p:cNvSpPr>
            <a:spLocks noChangeShapeType="1"/>
          </p:cNvSpPr>
          <p:nvPr/>
        </p:nvSpPr>
        <p:spPr bwMode="auto">
          <a:xfrm>
            <a:off x="6997700" y="6557963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9543" name="Line 319"/>
          <p:cNvSpPr>
            <a:spLocks noChangeShapeType="1"/>
          </p:cNvSpPr>
          <p:nvPr/>
        </p:nvSpPr>
        <p:spPr bwMode="auto">
          <a:xfrm>
            <a:off x="8070850" y="6557963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55" grpId="0"/>
      <p:bldP spid="204056" grpId="0"/>
      <p:bldP spid="204058" grpId="0"/>
      <p:bldP spid="204059" grpId="0"/>
      <p:bldP spid="204061" grpId="0"/>
      <p:bldP spid="204062" grpId="0"/>
      <p:bldP spid="204064" grpId="0"/>
      <p:bldP spid="204065" grpId="0"/>
      <p:bldP spid="204067" grpId="0"/>
      <p:bldP spid="204068" grpId="0"/>
      <p:bldP spid="204070" grpId="0"/>
      <p:bldP spid="2040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Variables: String Data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31" name="CMDAnimation" r:id="rId2" imgW="8782082" imgH="4819536"/>
        </mc:Choice>
        <mc:Fallback>
          <p:control name="CMDAnimation" r:id="rId2" imgW="8782082" imgH="4819536">
            <p:pic>
              <p:nvPicPr>
                <p:cNvPr id="2" name="CMDAnimati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79388" y="1050925"/>
                  <a:ext cx="8785225" cy="482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7538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0" name="Group 150"/>
          <p:cNvGraphicFramePr>
            <a:graphicFrameLocks noGrp="1"/>
          </p:cNvGraphicFramePr>
          <p:nvPr/>
        </p:nvGraphicFramePr>
        <p:xfrm>
          <a:off x="1635125" y="1916113"/>
          <a:ext cx="5513388" cy="3122610"/>
        </p:xfrm>
        <a:graphic>
          <a:graphicData uri="http://schemas.openxmlformats.org/drawingml/2006/table">
            <a:tbl>
              <a:tblPr/>
              <a:tblGrid>
                <a:gridCol w="336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4928" name="Group 128"/>
          <p:cNvGraphicFramePr>
            <a:graphicFrameLocks noGrp="1"/>
          </p:cNvGraphicFramePr>
          <p:nvPr/>
        </p:nvGraphicFramePr>
        <p:xfrm>
          <a:off x="1635125" y="1916113"/>
          <a:ext cx="5513388" cy="3122610"/>
        </p:xfrm>
        <a:graphic>
          <a:graphicData uri="http://schemas.openxmlformats.org/drawingml/2006/table">
            <a:tbl>
              <a:tblPr/>
              <a:tblGrid>
                <a:gridCol w="336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 d;</a:t>
                      </a: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 f;</a:t>
                      </a: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f = 3;</a:t>
                      </a: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 = f + 2;</a:t>
                      </a: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 = d + 4;</a:t>
                      </a:r>
                    </a:p>
                  </a:txBody>
                  <a:tcPr marL="90000" marR="90000" marT="46810" marB="468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10" marB="468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Questions: Dry running</a:t>
            </a:r>
          </a:p>
        </p:txBody>
      </p:sp>
      <p:sp>
        <p:nvSpPr>
          <p:cNvPr id="205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Produce a dry run table for the following code:</a:t>
            </a:r>
          </a:p>
        </p:txBody>
      </p:sp>
      <p:sp>
        <p:nvSpPr>
          <p:cNvPr id="204846" name="Rectangle 46"/>
          <p:cNvSpPr>
            <a:spLocks noChangeArrowheads="1"/>
          </p:cNvSpPr>
          <p:nvPr/>
        </p:nvSpPr>
        <p:spPr bwMode="auto">
          <a:xfrm>
            <a:off x="6091238" y="351155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847" name="Rectangle 47"/>
          <p:cNvSpPr>
            <a:spLocks noChangeArrowheads="1"/>
          </p:cNvSpPr>
          <p:nvPr/>
        </p:nvSpPr>
        <p:spPr bwMode="auto">
          <a:xfrm>
            <a:off x="5018088" y="351155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04848" name="Rectangle 48"/>
          <p:cNvSpPr>
            <a:spLocks noChangeArrowheads="1"/>
          </p:cNvSpPr>
          <p:nvPr/>
        </p:nvSpPr>
        <p:spPr bwMode="auto">
          <a:xfrm>
            <a:off x="6091238" y="4030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849" name="Rectangle 49"/>
          <p:cNvSpPr>
            <a:spLocks noChangeArrowheads="1"/>
          </p:cNvSpPr>
          <p:nvPr/>
        </p:nvSpPr>
        <p:spPr bwMode="auto">
          <a:xfrm>
            <a:off x="5018088" y="4030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04850" name="Rectangle 50"/>
          <p:cNvSpPr>
            <a:spLocks noChangeArrowheads="1"/>
          </p:cNvSpPr>
          <p:nvPr/>
        </p:nvSpPr>
        <p:spPr bwMode="auto">
          <a:xfrm>
            <a:off x="6091238" y="45497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851" name="Rectangle 51"/>
          <p:cNvSpPr>
            <a:spLocks noChangeArrowheads="1"/>
          </p:cNvSpPr>
          <p:nvPr/>
        </p:nvSpPr>
        <p:spPr bwMode="auto">
          <a:xfrm>
            <a:off x="5018088" y="45497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04854" name="Rectangle 54"/>
          <p:cNvSpPr>
            <a:spLocks noChangeArrowheads="1"/>
          </p:cNvSpPr>
          <p:nvPr/>
        </p:nvSpPr>
        <p:spPr bwMode="auto">
          <a:xfrm>
            <a:off x="6091238" y="29924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04855" name="Rectangle 55"/>
          <p:cNvSpPr>
            <a:spLocks noChangeArrowheads="1"/>
          </p:cNvSpPr>
          <p:nvPr/>
        </p:nvSpPr>
        <p:spPr bwMode="auto">
          <a:xfrm>
            <a:off x="5018088" y="29924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04856" name="Rectangle 56"/>
          <p:cNvSpPr>
            <a:spLocks noChangeArrowheads="1"/>
          </p:cNvSpPr>
          <p:nvPr/>
        </p:nvSpPr>
        <p:spPr bwMode="auto">
          <a:xfrm>
            <a:off x="6091238" y="24733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04857" name="Rectangle 57"/>
          <p:cNvSpPr>
            <a:spLocks noChangeArrowheads="1"/>
          </p:cNvSpPr>
          <p:nvPr/>
        </p:nvSpPr>
        <p:spPr bwMode="auto">
          <a:xfrm>
            <a:off x="5018088" y="24733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>
            <a:off x="3630613" y="2924175"/>
            <a:ext cx="33670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0" name="Line 59"/>
          <p:cNvSpPr>
            <a:spLocks noChangeShapeType="1"/>
          </p:cNvSpPr>
          <p:nvPr/>
        </p:nvSpPr>
        <p:spPr bwMode="auto">
          <a:xfrm>
            <a:off x="3630613" y="6557963"/>
            <a:ext cx="33670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1" name="Line 60"/>
          <p:cNvSpPr>
            <a:spLocks noChangeShapeType="1"/>
          </p:cNvSpPr>
          <p:nvPr/>
        </p:nvSpPr>
        <p:spPr bwMode="auto">
          <a:xfrm>
            <a:off x="3630613" y="292417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2" name="Line 61"/>
          <p:cNvSpPr>
            <a:spLocks noChangeShapeType="1"/>
          </p:cNvSpPr>
          <p:nvPr/>
        </p:nvSpPr>
        <p:spPr bwMode="auto">
          <a:xfrm>
            <a:off x="9144000" y="292417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3" name="Line 62"/>
          <p:cNvSpPr>
            <a:spLocks noChangeShapeType="1"/>
          </p:cNvSpPr>
          <p:nvPr/>
        </p:nvSpPr>
        <p:spPr bwMode="auto">
          <a:xfrm>
            <a:off x="6997700" y="2924175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4" name="Line 63"/>
          <p:cNvSpPr>
            <a:spLocks noChangeShapeType="1"/>
          </p:cNvSpPr>
          <p:nvPr/>
        </p:nvSpPr>
        <p:spPr bwMode="auto">
          <a:xfrm>
            <a:off x="3630613" y="344328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5" name="Line 64"/>
          <p:cNvSpPr>
            <a:spLocks noChangeShapeType="1"/>
          </p:cNvSpPr>
          <p:nvPr/>
        </p:nvSpPr>
        <p:spPr bwMode="auto">
          <a:xfrm>
            <a:off x="8070850" y="2924175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6" name="Line 65"/>
          <p:cNvSpPr>
            <a:spLocks noChangeShapeType="1"/>
          </p:cNvSpPr>
          <p:nvPr/>
        </p:nvSpPr>
        <p:spPr bwMode="auto">
          <a:xfrm>
            <a:off x="9144000" y="344328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7" name="Line 66"/>
          <p:cNvSpPr>
            <a:spLocks noChangeShapeType="1"/>
          </p:cNvSpPr>
          <p:nvPr/>
        </p:nvSpPr>
        <p:spPr bwMode="auto">
          <a:xfrm>
            <a:off x="3630613" y="396240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8" name="Line 67"/>
          <p:cNvSpPr>
            <a:spLocks noChangeShapeType="1"/>
          </p:cNvSpPr>
          <p:nvPr/>
        </p:nvSpPr>
        <p:spPr bwMode="auto">
          <a:xfrm>
            <a:off x="9144000" y="396240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49" name="Line 68"/>
          <p:cNvSpPr>
            <a:spLocks noChangeShapeType="1"/>
          </p:cNvSpPr>
          <p:nvPr/>
        </p:nvSpPr>
        <p:spPr bwMode="auto">
          <a:xfrm>
            <a:off x="3630613" y="448151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0" name="Line 69"/>
          <p:cNvSpPr>
            <a:spLocks noChangeShapeType="1"/>
          </p:cNvSpPr>
          <p:nvPr/>
        </p:nvSpPr>
        <p:spPr bwMode="auto">
          <a:xfrm>
            <a:off x="9144000" y="4481513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1" name="Line 70"/>
          <p:cNvSpPr>
            <a:spLocks noChangeShapeType="1"/>
          </p:cNvSpPr>
          <p:nvPr/>
        </p:nvSpPr>
        <p:spPr bwMode="auto">
          <a:xfrm>
            <a:off x="3630613" y="500062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2" name="Line 71"/>
          <p:cNvSpPr>
            <a:spLocks noChangeShapeType="1"/>
          </p:cNvSpPr>
          <p:nvPr/>
        </p:nvSpPr>
        <p:spPr bwMode="auto">
          <a:xfrm>
            <a:off x="9144000" y="5000625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3" name="Line 72"/>
          <p:cNvSpPr>
            <a:spLocks noChangeShapeType="1"/>
          </p:cNvSpPr>
          <p:nvPr/>
        </p:nvSpPr>
        <p:spPr bwMode="auto">
          <a:xfrm>
            <a:off x="3630613" y="55197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4" name="Line 73"/>
          <p:cNvSpPr>
            <a:spLocks noChangeShapeType="1"/>
          </p:cNvSpPr>
          <p:nvPr/>
        </p:nvSpPr>
        <p:spPr bwMode="auto">
          <a:xfrm>
            <a:off x="9144000" y="5519738"/>
            <a:ext cx="0" cy="5191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5" name="Line 74"/>
          <p:cNvSpPr>
            <a:spLocks noChangeShapeType="1"/>
          </p:cNvSpPr>
          <p:nvPr/>
        </p:nvSpPr>
        <p:spPr bwMode="auto">
          <a:xfrm>
            <a:off x="3630613" y="603885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6" name="Line 75"/>
          <p:cNvSpPr>
            <a:spLocks noChangeShapeType="1"/>
          </p:cNvSpPr>
          <p:nvPr/>
        </p:nvSpPr>
        <p:spPr bwMode="auto">
          <a:xfrm>
            <a:off x="9144000" y="6038850"/>
            <a:ext cx="0" cy="51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7" name="Line 76"/>
          <p:cNvSpPr>
            <a:spLocks noChangeShapeType="1"/>
          </p:cNvSpPr>
          <p:nvPr/>
        </p:nvSpPr>
        <p:spPr bwMode="auto">
          <a:xfrm>
            <a:off x="6997700" y="6557963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558" name="Line 77"/>
          <p:cNvSpPr>
            <a:spLocks noChangeShapeType="1"/>
          </p:cNvSpPr>
          <p:nvPr/>
        </p:nvSpPr>
        <p:spPr bwMode="auto">
          <a:xfrm>
            <a:off x="8070850" y="6557963"/>
            <a:ext cx="1073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6" grpId="0"/>
      <p:bldP spid="204847" grpId="0"/>
      <p:bldP spid="204848" grpId="0"/>
      <p:bldP spid="204849" grpId="0"/>
      <p:bldP spid="204850" grpId="0"/>
      <p:bldP spid="204851" grpId="0"/>
      <p:bldP spid="204854" grpId="0"/>
      <p:bldP spid="204855" grpId="0"/>
      <p:bldP spid="204856" grpId="0"/>
      <p:bldP spid="2048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2700338" y="1096963"/>
            <a:ext cx="489108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 noProof="1">
                <a:latin typeface="Arial Narrow" pitchFamily="34" charset="0"/>
              </a:rPr>
              <a:t>var GuessNum;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Arial Narrow" pitchFamily="34" charset="0"/>
              </a:rPr>
              <a:t>  </a:t>
            </a:r>
            <a:r>
              <a:rPr lang="en-GB" altLang="en-US" sz="2000" b="1" noProof="1">
                <a:latin typeface="Arial Narrow" pitchFamily="34" charset="0"/>
              </a:rPr>
              <a:t>GuessNum</a:t>
            </a:r>
            <a:r>
              <a:rPr lang="en-GB" altLang="en-US" sz="2000" noProof="1">
                <a:latin typeface="Arial Narrow" pitchFamily="34" charset="0"/>
              </a:rPr>
              <a:t> = </a:t>
            </a:r>
            <a:r>
              <a:rPr lang="en-GB" altLang="en-US" sz="2000" b="1" dirty="0">
                <a:latin typeface="Arial Narrow" pitchFamily="34" charset="0"/>
              </a:rPr>
              <a:t>parse</a:t>
            </a:r>
            <a:r>
              <a:rPr lang="en-GB" altLang="en-US" sz="2000" b="1" noProof="1">
                <a:latin typeface="Arial Narrow" pitchFamily="34" charset="0"/>
              </a:rPr>
              <a:t>Int(</a:t>
            </a:r>
            <a:r>
              <a:rPr lang="en-GB" altLang="en-US" sz="2000" b="1" dirty="0" err="1">
                <a:latin typeface="Arial Narrow" pitchFamily="34" charset="0"/>
              </a:rPr>
              <a:t>Math.random</a:t>
            </a:r>
            <a:r>
              <a:rPr lang="en-GB" altLang="en-US" sz="2000" b="1" noProof="1">
                <a:latin typeface="Arial Narrow" pitchFamily="34" charset="0"/>
              </a:rPr>
              <a:t>() * 10)</a:t>
            </a:r>
            <a:r>
              <a:rPr lang="en-GB" altLang="en-US" sz="2000" b="1" dirty="0">
                <a:latin typeface="Arial Narrow" pitchFamily="34" charset="0"/>
              </a:rPr>
              <a:t>;</a:t>
            </a:r>
            <a:endParaRPr lang="en-GB" altLang="en-US" sz="20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/>
            </a:r>
            <a:br>
              <a:rPr lang="en-GB" altLang="en-US" sz="2000" noProof="1">
                <a:latin typeface="Arial Narrow" pitchFamily="34" charset="0"/>
              </a:rPr>
            </a:b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function btnGuess_onClick(){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if(</a:t>
            </a:r>
            <a:r>
              <a:rPr lang="en-GB" altLang="en-US" sz="2000" dirty="0">
                <a:latin typeface="Arial Narrow" pitchFamily="34" charset="0"/>
              </a:rPr>
              <a:t>parse</a:t>
            </a:r>
            <a:r>
              <a:rPr lang="en-GB" altLang="en-US" sz="2000" noProof="1">
                <a:latin typeface="Arial Narrow" pitchFamily="34" charset="0"/>
              </a:rPr>
              <a:t>Int(txtGuessNum.value) =</a:t>
            </a:r>
            <a:r>
              <a:rPr lang="en-GB" altLang="en-US" sz="2000" dirty="0">
                <a:latin typeface="Arial Narrow" pitchFamily="34" charset="0"/>
              </a:rPr>
              <a:t>=</a:t>
            </a:r>
            <a:r>
              <a:rPr lang="en-GB" altLang="en-US" sz="2000" noProof="1">
                <a:latin typeface="Arial Narrow" pitchFamily="34" charset="0"/>
              </a:rPr>
              <a:t> </a:t>
            </a:r>
            <a:r>
              <a:rPr lang="en-GB" altLang="en-US" sz="2000" b="1" noProof="1">
                <a:latin typeface="Arial Narrow" pitchFamily="34" charset="0"/>
              </a:rPr>
              <a:t>GuessNum</a:t>
            </a:r>
            <a:r>
              <a:rPr lang="en-GB" altLang="en-US" sz="2000" noProof="1">
                <a:latin typeface="Arial Narrow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parResult.innerText = "Correct"</a:t>
            </a:r>
            <a:r>
              <a:rPr lang="en-GB" altLang="en-US" sz="2000" dirty="0">
                <a:latin typeface="Arial Narrow" pitchFamily="34" charset="0"/>
              </a:rPr>
              <a:t>;</a:t>
            </a: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parResult.innerText = "Wrong, please try again"</a:t>
            </a:r>
            <a:r>
              <a:rPr lang="en-GB" altLang="en-US" sz="2000" dirty="0">
                <a:latin typeface="Arial Narrow" pitchFamily="34" charset="0"/>
              </a:rPr>
              <a:t>;</a:t>
            </a: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</a:t>
            </a:r>
            <a:r>
              <a:rPr lang="en-GB" altLang="en-US" dirty="0" err="1"/>
              <a:t>GuessNum</a:t>
            </a:r>
            <a:r>
              <a:rPr lang="en-GB" altLang="en-US" dirty="0"/>
              <a:t> - Code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H="1">
            <a:off x="4284663" y="1268413"/>
            <a:ext cx="2087562" cy="2889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00788" y="981075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Create variable</a:t>
            </a:r>
          </a:p>
        </p:txBody>
      </p:sp>
      <p:sp>
        <p:nvSpPr>
          <p:cNvPr id="21511" name="Line 17"/>
          <p:cNvSpPr>
            <a:spLocks noChangeShapeType="1"/>
          </p:cNvSpPr>
          <p:nvPr/>
        </p:nvSpPr>
        <p:spPr bwMode="auto">
          <a:xfrm flipH="1" flipV="1">
            <a:off x="5437188" y="2708275"/>
            <a:ext cx="1439862" cy="2159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2" name="Text Box 18"/>
          <p:cNvSpPr txBox="1">
            <a:spLocks noChangeArrowheads="1"/>
          </p:cNvSpPr>
          <p:nvPr/>
        </p:nvSpPr>
        <p:spPr bwMode="auto">
          <a:xfrm>
            <a:off x="6842125" y="2597150"/>
            <a:ext cx="1997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Put Random</a:t>
            </a:r>
            <a:br>
              <a:rPr lang="en-GB" altLang="en-US" sz="2400" b="1">
                <a:solidFill>
                  <a:srgbClr val="000066"/>
                </a:solidFill>
              </a:rPr>
            </a:br>
            <a:r>
              <a:rPr lang="en-GB" altLang="en-US" sz="2400" b="1">
                <a:solidFill>
                  <a:srgbClr val="000066"/>
                </a:solidFill>
              </a:rPr>
              <a:t>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into variable</a:t>
            </a:r>
          </a:p>
        </p:txBody>
      </p:sp>
      <p:sp>
        <p:nvSpPr>
          <p:cNvPr id="21513" name="Line 19"/>
          <p:cNvSpPr>
            <a:spLocks noChangeShapeType="1"/>
          </p:cNvSpPr>
          <p:nvPr/>
        </p:nvSpPr>
        <p:spPr bwMode="auto">
          <a:xfrm flipH="1" flipV="1">
            <a:off x="6842125" y="4221163"/>
            <a:ext cx="998538" cy="906462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4" name="Text Box 20"/>
          <p:cNvSpPr txBox="1">
            <a:spLocks noChangeArrowheads="1"/>
          </p:cNvSpPr>
          <p:nvPr/>
        </p:nvSpPr>
        <p:spPr bwMode="auto">
          <a:xfrm>
            <a:off x="7258050" y="5127625"/>
            <a:ext cx="177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Use (Read)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 variable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720234-1A35-4128-A213-CF296757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980589"/>
            <a:ext cx="2511555" cy="25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Questions: Conditional Execution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What is the result of (</a:t>
            </a:r>
            <a:r>
              <a:rPr lang="en-GB" altLang="en-US" dirty="0" err="1"/>
              <a:t>txtFah.value</a:t>
            </a:r>
            <a:r>
              <a:rPr lang="en-GB" altLang="en-US" dirty="0"/>
              <a:t> is 50):</a:t>
            </a:r>
            <a:br>
              <a:rPr lang="en-GB" altLang="en-US" dirty="0"/>
            </a:br>
            <a:r>
              <a:rPr lang="en-GB" altLang="en-US" sz="2800" dirty="0"/>
              <a:t>	</a:t>
            </a:r>
            <a:r>
              <a:rPr lang="en-GB" altLang="en-US" sz="2800" dirty="0">
                <a:latin typeface="Courier New" pitchFamily="49" charset="0"/>
              </a:rPr>
              <a:t>(</a:t>
            </a:r>
            <a:r>
              <a:rPr lang="en-GB" altLang="en-US" sz="2800" dirty="0" err="1">
                <a:latin typeface="Courier New" pitchFamily="49" charset="0"/>
              </a:rPr>
              <a:t>txtFah.value</a:t>
            </a:r>
            <a:r>
              <a:rPr lang="en-GB" altLang="en-US" sz="2800" dirty="0">
                <a:latin typeface="Courier New" pitchFamily="49" charset="0"/>
              </a:rPr>
              <a:t> &gt;= 40)</a:t>
            </a:r>
            <a:r>
              <a:rPr lang="en-GB" altLang="en-US" sz="2800" dirty="0"/>
              <a:t/>
            </a:r>
            <a:br>
              <a:rPr lang="en-GB" altLang="en-US" sz="2800" dirty="0"/>
            </a:br>
            <a:endParaRPr lang="en-GB" altLang="en-US" sz="2800" dirty="0"/>
          </a:p>
          <a:p>
            <a:pPr eaLnBrk="1" hangingPunct="1"/>
            <a:r>
              <a:rPr lang="en-GB" altLang="en-US" dirty="0"/>
              <a:t>What will </a:t>
            </a:r>
            <a:r>
              <a:rPr lang="en-GB" altLang="en-US" dirty="0" err="1"/>
              <a:t>txtTax</a:t>
            </a:r>
            <a:r>
              <a:rPr lang="en-GB" altLang="en-US" dirty="0"/>
              <a:t> be after the following code has executed (</a:t>
            </a:r>
            <a:r>
              <a:rPr lang="en-GB" altLang="en-US" dirty="0" err="1"/>
              <a:t>txtSalary.value</a:t>
            </a:r>
            <a:r>
              <a:rPr lang="en-GB" altLang="en-US" dirty="0"/>
              <a:t> is 4589):</a:t>
            </a:r>
            <a:br>
              <a:rPr lang="en-GB" altLang="en-US" dirty="0"/>
            </a:br>
            <a:r>
              <a:rPr lang="en-GB" altLang="en-US" sz="2800" dirty="0">
                <a:latin typeface="Courier New" pitchFamily="49" charset="0"/>
              </a:rPr>
              <a:t> if (</a:t>
            </a:r>
            <a:r>
              <a:rPr lang="en-GB" altLang="en-US" sz="2800" dirty="0" err="1">
                <a:latin typeface="Courier New" pitchFamily="49" charset="0"/>
              </a:rPr>
              <a:t>txtSalary.value</a:t>
            </a:r>
            <a:r>
              <a:rPr lang="en-GB" altLang="en-US" sz="2800" dirty="0">
                <a:latin typeface="Courier New" pitchFamily="49" charset="0"/>
              </a:rPr>
              <a:t> &lt; 5035){</a:t>
            </a:r>
            <a:br>
              <a:rPr lang="en-GB" altLang="en-US" sz="2800" dirty="0">
                <a:latin typeface="Courier New" pitchFamily="49" charset="0"/>
              </a:rPr>
            </a:br>
            <a:r>
              <a:rPr lang="en-GB" altLang="en-US" sz="2800" dirty="0">
                <a:latin typeface="Courier New" pitchFamily="49" charset="0"/>
              </a:rPr>
              <a:t>  </a:t>
            </a:r>
            <a:r>
              <a:rPr lang="en-GB" altLang="en-US" sz="2800" dirty="0" err="1">
                <a:latin typeface="Courier New" pitchFamily="49" charset="0"/>
              </a:rPr>
              <a:t>txtTax.value</a:t>
            </a:r>
            <a:r>
              <a:rPr lang="en-GB" altLang="en-US" sz="2800" dirty="0">
                <a:latin typeface="Courier New" pitchFamily="49" charset="0"/>
              </a:rPr>
              <a:t> = 0;</a:t>
            </a:r>
            <a:br>
              <a:rPr lang="en-GB" altLang="en-US" sz="2800" dirty="0">
                <a:latin typeface="Courier New" pitchFamily="49" charset="0"/>
              </a:rPr>
            </a:br>
            <a:r>
              <a:rPr lang="en-GB" altLang="en-US" sz="2800" dirty="0">
                <a:latin typeface="Courier New" pitchFamily="49" charset="0"/>
              </a:rPr>
              <a:t> }else{</a:t>
            </a:r>
            <a:br>
              <a:rPr lang="en-GB" altLang="en-US" sz="2800" dirty="0">
                <a:latin typeface="Courier New" pitchFamily="49" charset="0"/>
              </a:rPr>
            </a:br>
            <a:r>
              <a:rPr lang="en-GB" altLang="en-US" sz="2800" dirty="0">
                <a:latin typeface="Courier New" pitchFamily="49" charset="0"/>
              </a:rPr>
              <a:t>  </a:t>
            </a:r>
            <a:r>
              <a:rPr lang="en-GB" altLang="en-US" sz="2800" dirty="0" err="1">
                <a:latin typeface="Courier New" pitchFamily="49" charset="0"/>
              </a:rPr>
              <a:t>txtTax.value</a:t>
            </a:r>
            <a:r>
              <a:rPr lang="en-GB" altLang="en-US" sz="2800" dirty="0">
                <a:latin typeface="Courier New" pitchFamily="49" charset="0"/>
              </a:rPr>
              <a:t> = </a:t>
            </a:r>
            <a:r>
              <a:rPr lang="en-GB" altLang="en-US" sz="2800">
                <a:latin typeface="Courier New" pitchFamily="49" charset="0"/>
              </a:rPr>
              <a:t>txtSalary.value</a:t>
            </a:r>
            <a:r>
              <a:rPr lang="en-GB" altLang="en-US" sz="2800" dirty="0">
                <a:latin typeface="Courier New" pitchFamily="49" charset="0"/>
              </a:rPr>
              <a:t> * 0.20;</a:t>
            </a:r>
            <a:br>
              <a:rPr lang="en-GB" altLang="en-US" sz="2800" dirty="0">
                <a:latin typeface="Courier New" pitchFamily="49" charset="0"/>
              </a:rPr>
            </a:br>
            <a:r>
              <a:rPr lang="en-GB" altLang="en-US" sz="2800" dirty="0">
                <a:latin typeface="Courier New" pitchFamily="49" charset="0"/>
              </a:rPr>
              <a:t> }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658100" y="1628775"/>
            <a:ext cx="116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8391525" y="53006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13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Example: Ball Character (design)</a:t>
            </a:r>
          </a:p>
        </p:txBody>
      </p:sp>
      <p:sp>
        <p:nvSpPr>
          <p:cNvPr id="15364" name="Text Box 24"/>
          <p:cNvSpPr txBox="1">
            <a:spLocks noChangeArrowheads="1"/>
          </p:cNvSpPr>
          <p:nvPr/>
        </p:nvSpPr>
        <p:spPr bwMode="auto">
          <a:xfrm>
            <a:off x="4919736" y="1928341"/>
            <a:ext cx="346868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WHEN </a:t>
            </a:r>
            <a:r>
              <a:rPr lang="en-GB" altLang="en-US" sz="2000" b="1" dirty="0"/>
              <a:t>Right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WHEN </a:t>
            </a:r>
            <a:r>
              <a:rPr lang="en-GB" altLang="en-US" sz="2000" b="1" dirty="0"/>
              <a:t>Left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WHEN </a:t>
            </a:r>
            <a:r>
              <a:rPr lang="en-GB" altLang="en-US" sz="2000" b="1" dirty="0"/>
              <a:t>Up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WHEN </a:t>
            </a:r>
            <a:r>
              <a:rPr lang="en-GB" altLang="en-US" sz="2000" b="1" dirty="0"/>
              <a:t>Down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down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479AB61-94E9-4BD8-BEA0-2D980EAE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4" y="1196751"/>
            <a:ext cx="3978862" cy="31683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Absolute Positioning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76925"/>
            <a:ext cx="9144000" cy="676275"/>
          </a:xfrm>
        </p:spPr>
        <p:txBody>
          <a:bodyPr/>
          <a:lstStyle/>
          <a:p>
            <a:pPr eaLnBrk="1" hangingPunct="1"/>
            <a:r>
              <a:rPr lang="en-GB" altLang="en-US"/>
              <a:t>change properties – change position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4213" y="836613"/>
            <a:ext cx="7632700" cy="4608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6389" name="Picture 5" descr="BALLC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708275"/>
            <a:ext cx="1511300" cy="127952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134" name="Group 6"/>
          <p:cNvGrpSpPr>
            <a:grpSpLocks/>
          </p:cNvGrpSpPr>
          <p:nvPr/>
        </p:nvGrpSpPr>
        <p:grpSpPr bwMode="auto">
          <a:xfrm>
            <a:off x="3492501" y="836613"/>
            <a:ext cx="1963738" cy="1871662"/>
            <a:chOff x="2200" y="527"/>
            <a:chExt cx="1237" cy="1179"/>
          </a:xfrm>
        </p:grpSpPr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>
              <a:off x="2245" y="527"/>
              <a:ext cx="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6404" name="Text Box 8"/>
            <p:cNvSpPr txBox="1">
              <a:spLocks noChangeArrowheads="1"/>
            </p:cNvSpPr>
            <p:nvPr/>
          </p:nvSpPr>
          <p:spPr bwMode="auto">
            <a:xfrm>
              <a:off x="2200" y="920"/>
              <a:ext cx="123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 err="1"/>
                <a:t>picBall.style.top</a:t>
              </a:r>
              <a:endParaRPr lang="en-GB" altLang="en-US" sz="2000" dirty="0"/>
            </a:p>
          </p:txBody>
        </p:sp>
      </p:grp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684213" y="2708278"/>
            <a:ext cx="2879725" cy="449263"/>
            <a:chOff x="431" y="1706"/>
            <a:chExt cx="1814" cy="283"/>
          </a:xfrm>
        </p:grpSpPr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431" y="1706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6402" name="Text Box 11"/>
            <p:cNvSpPr txBox="1">
              <a:spLocks noChangeArrowheads="1"/>
            </p:cNvSpPr>
            <p:nvPr/>
          </p:nvSpPr>
          <p:spPr bwMode="auto">
            <a:xfrm>
              <a:off x="606" y="1736"/>
              <a:ext cx="122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 err="1"/>
                <a:t>picBall.style.left</a:t>
              </a:r>
              <a:endParaRPr lang="en-GB" altLang="en-US" sz="2000" dirty="0"/>
            </a:p>
          </p:txBody>
        </p:sp>
      </p:grpSp>
      <p:grpSp>
        <p:nvGrpSpPr>
          <p:cNvPr id="176140" name="Group 12"/>
          <p:cNvGrpSpPr>
            <a:grpSpLocks/>
          </p:cNvGrpSpPr>
          <p:nvPr/>
        </p:nvGrpSpPr>
        <p:grpSpPr bwMode="auto">
          <a:xfrm>
            <a:off x="3414713" y="4076700"/>
            <a:ext cx="1662112" cy="444500"/>
            <a:chOff x="2151" y="2568"/>
            <a:chExt cx="1047" cy="280"/>
          </a:xfrm>
        </p:grpSpPr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2245" y="2568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2151" y="2598"/>
              <a:ext cx="10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picBall.width</a:t>
              </a:r>
            </a:p>
          </p:txBody>
        </p:sp>
      </p:grp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148263" y="2708275"/>
            <a:ext cx="1693862" cy="1296988"/>
            <a:chOff x="3243" y="1706"/>
            <a:chExt cx="1067" cy="817"/>
          </a:xfrm>
        </p:grpSpPr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>
              <a:off x="3243" y="1706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6398" name="Text Box 17"/>
            <p:cNvSpPr txBox="1">
              <a:spLocks noChangeArrowheads="1"/>
            </p:cNvSpPr>
            <p:nvPr/>
          </p:nvSpPr>
          <p:spPr bwMode="auto">
            <a:xfrm>
              <a:off x="3243" y="1963"/>
              <a:ext cx="10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picBall.height</a:t>
              </a:r>
            </a:p>
          </p:txBody>
        </p:sp>
      </p:grpSp>
      <p:grpSp>
        <p:nvGrpSpPr>
          <p:cNvPr id="176146" name="Group 18"/>
          <p:cNvGrpSpPr>
            <a:grpSpLocks/>
          </p:cNvGrpSpPr>
          <p:nvPr/>
        </p:nvGrpSpPr>
        <p:grpSpPr bwMode="auto">
          <a:xfrm>
            <a:off x="684213" y="5492750"/>
            <a:ext cx="7632700" cy="401638"/>
            <a:chOff x="431" y="3460"/>
            <a:chExt cx="4808" cy="253"/>
          </a:xfrm>
        </p:grpSpPr>
        <p:sp>
          <p:nvSpPr>
            <p:cNvPr id="16395" name="Text Box 19"/>
            <p:cNvSpPr txBox="1">
              <a:spLocks noChangeArrowheads="1"/>
            </p:cNvSpPr>
            <p:nvPr/>
          </p:nvSpPr>
          <p:spPr bwMode="auto">
            <a:xfrm>
              <a:off x="1565" y="3460"/>
              <a:ext cx="204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document.body.clientWidth</a:t>
              </a:r>
            </a:p>
          </p:txBody>
        </p:sp>
        <p:sp>
          <p:nvSpPr>
            <p:cNvPr id="16396" name="Line 20"/>
            <p:cNvSpPr>
              <a:spLocks noChangeShapeType="1"/>
            </p:cNvSpPr>
            <p:nvPr/>
          </p:nvSpPr>
          <p:spPr bwMode="auto">
            <a:xfrm>
              <a:off x="431" y="3475"/>
              <a:ext cx="4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Character v0</a:t>
            </a:r>
          </a:p>
        </p:txBody>
      </p: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3644900" y="836712"/>
            <a:ext cx="5343812" cy="477271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&lt;head&gt;&lt;title&gt;Ball Character&lt;/title&gt;&lt;/head&gt;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&lt;body </a:t>
            </a:r>
            <a:r>
              <a:rPr lang="en-GB" altLang="en-US" sz="1600" dirty="0">
                <a:latin typeface="Arial Narrow" pitchFamily="34" charset="0"/>
              </a:rPr>
              <a:t>onload="</a:t>
            </a:r>
            <a:r>
              <a:rPr lang="en-GB" altLang="en-US" sz="1600" b="1" dirty="0" err="1">
                <a:latin typeface="Arial Narrow" pitchFamily="34" charset="0"/>
              </a:rPr>
              <a:t>window_onLoad</a:t>
            </a:r>
            <a:r>
              <a:rPr lang="en-GB" altLang="en-US" sz="1600" b="1" dirty="0">
                <a:latin typeface="Arial Narrow" pitchFamily="34" charset="0"/>
              </a:rPr>
              <a:t>()</a:t>
            </a:r>
            <a:r>
              <a:rPr lang="en-GB" altLang="en-US" sz="1600" dirty="0">
                <a:latin typeface="Arial Narrow" pitchFamily="34" charset="0"/>
              </a:rPr>
              <a:t>"</a:t>
            </a:r>
            <a:r>
              <a:rPr lang="en-GB" altLang="en-US" sz="1600" noProof="1">
                <a:latin typeface="Arial Narrow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="btnRight" type="button" value="Right"</a:t>
            </a:r>
            <a:endParaRPr lang="en-GB" altLang="en-US" sz="1600" dirty="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 Narrow" pitchFamily="34" charset="0"/>
              </a:rPr>
              <a:t>      onclick="</a:t>
            </a:r>
            <a:r>
              <a:rPr lang="en-GB" altLang="en-US" sz="1600" dirty="0" err="1">
                <a:latin typeface="Arial Narrow" pitchFamily="34" charset="0"/>
              </a:rPr>
              <a:t>btnRight_onClick</a:t>
            </a:r>
            <a:r>
              <a:rPr lang="en-GB" altLang="en-US" sz="1600" dirty="0">
                <a:latin typeface="Arial Narrow" pitchFamily="34" charset="0"/>
              </a:rPr>
              <a:t>()"</a:t>
            </a:r>
            <a:r>
              <a:rPr lang="en-GB" altLang="en-US" sz="1600" noProof="1">
                <a:latin typeface="Arial Narrow" pitchFamily="34" charset="0"/>
              </a:rPr>
              <a:t>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="btnDown" type="button" value="Down"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&lt;img id="picBall" src="BallChar.</a:t>
            </a:r>
            <a:r>
              <a:rPr lang="en-GB" altLang="en-US" sz="1600" dirty="0">
                <a:latin typeface="Arial Narrow" pitchFamily="34" charset="0"/>
              </a:rPr>
              <a:t>gif</a:t>
            </a:r>
            <a:r>
              <a:rPr lang="en-GB" altLang="en-US" sz="1600" noProof="1">
                <a:latin typeface="Arial Narrow" pitchFamily="34" charset="0"/>
              </a:rPr>
              <a:t>" </a:t>
            </a:r>
            <a:r>
              <a:rPr lang="en-GB" altLang="en-US" sz="1600" b="1" noProof="1">
                <a:latin typeface="Arial Narrow" pitchFamily="34" charset="0"/>
              </a:rPr>
              <a:t>style="position: absolute;"</a:t>
            </a:r>
            <a:r>
              <a:rPr lang="en-GB" altLang="en-US" sz="1600" noProof="1">
                <a:latin typeface="Arial Narrow" pitchFamily="34" charset="0"/>
              </a:rPr>
              <a:t>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</a:t>
            </a:r>
            <a:r>
              <a:rPr lang="en-GB" altLang="en-US" sz="1600" b="1" noProof="1">
                <a:latin typeface="Arial Narrow" pitchFamily="34" charset="0"/>
              </a:rPr>
              <a:t>window_onLoad</a:t>
            </a:r>
            <a:r>
              <a:rPr lang="en-GB" altLang="en-US" sz="1600" noProof="1">
                <a:latin typeface="Arial Narrow" pitchFamily="34" charset="0"/>
              </a:rPr>
              <a:t>()</a:t>
            </a:r>
            <a:r>
              <a:rPr lang="en-GB" altLang="en-US" sz="1600" dirty="0">
                <a:latin typeface="Arial Narrow" pitchFamily="34" charset="0"/>
              </a:rPr>
              <a:t>{</a:t>
            </a: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</a:t>
            </a:r>
            <a:r>
              <a:rPr lang="en-GB" altLang="en-US" sz="1600" b="1" noProof="1">
                <a:latin typeface="Arial Narrow" pitchFamily="34" charset="0"/>
              </a:rPr>
              <a:t>picBall.style.left = "200px"</a:t>
            </a:r>
            <a:r>
              <a:rPr lang="en-GB" altLang="en-US" sz="1600" b="1" dirty="0">
                <a:latin typeface="Arial Narrow" pitchFamily="34" charset="0"/>
              </a:rPr>
              <a:t>;</a:t>
            </a:r>
            <a:endParaRPr lang="en-GB" altLang="en-US" sz="16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</a:t>
            </a:r>
            <a:r>
              <a:rPr lang="en-GB" altLang="en-US" sz="1600" b="1" noProof="1">
                <a:latin typeface="Arial Narrow" pitchFamily="34" charset="0"/>
              </a:rPr>
              <a:t>picBall.style.top = "100px"</a:t>
            </a:r>
            <a:r>
              <a:rPr lang="en-GB" altLang="en-US" sz="1600" b="1" dirty="0">
                <a:latin typeface="Arial Narrow" pitchFamily="34" charset="0"/>
              </a:rPr>
              <a:t>;</a:t>
            </a:r>
            <a:endParaRPr lang="en-GB" altLang="en-US" sz="16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</a:t>
            </a:r>
            <a:r>
              <a:rPr lang="en-GB" altLang="en-US" sz="1600" b="1" noProof="1">
                <a:latin typeface="Arial Narrow" pitchFamily="34" charset="0"/>
              </a:rPr>
              <a:t>btnRight_onClick</a:t>
            </a:r>
            <a:r>
              <a:rPr lang="en-GB" altLang="en-US" sz="1600" noProof="1">
                <a:latin typeface="Arial Narrow" pitchFamily="34" charset="0"/>
              </a:rPr>
              <a:t>()</a:t>
            </a:r>
            <a:r>
              <a:rPr lang="en-GB" altLang="en-US" sz="1600" dirty="0">
                <a:latin typeface="Arial Narrow" pitchFamily="34" charset="0"/>
              </a:rPr>
              <a:t>{</a:t>
            </a: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</a:t>
            </a:r>
            <a:r>
              <a:rPr lang="en-GB" altLang="en-US" sz="1600" b="1" noProof="1">
                <a:latin typeface="Arial Narrow" pitchFamily="34" charset="0"/>
              </a:rPr>
              <a:t>picBall.style.left = picBall.style.left + 10</a:t>
            </a:r>
            <a:r>
              <a:rPr lang="en-GB" altLang="en-US" sz="1600" b="1" dirty="0">
                <a:latin typeface="Arial Narrow" pitchFamily="34" charset="0"/>
              </a:rPr>
              <a:t>;   </a:t>
            </a:r>
            <a:r>
              <a:rPr lang="en-GB" altLang="en-US" sz="1600" b="1" dirty="0">
                <a:solidFill>
                  <a:srgbClr val="C00000"/>
                </a:solidFill>
                <a:latin typeface="Arial Narrow" pitchFamily="34" charset="0"/>
              </a:rPr>
              <a:t>// Does not work!</a:t>
            </a:r>
            <a:endParaRPr lang="en-GB" altLang="en-US" sz="1600" b="1" noProof="1">
              <a:solidFill>
                <a:srgbClr val="C0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&lt;/script&gt;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BFEC99A-E794-467E-9D20-14CFE62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9716"/>
            <a:ext cx="3230768" cy="2571292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FCFBB02-F184-459F-B8D6-235B23E6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51" y="5511695"/>
            <a:ext cx="409629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C00000"/>
                </a:solidFill>
              </a:rPr>
              <a:t>Does not work:</a:t>
            </a:r>
            <a:br>
              <a:rPr lang="en-GB" altLang="en-US" sz="2400" b="1" dirty="0">
                <a:solidFill>
                  <a:srgbClr val="C00000"/>
                </a:solidFill>
              </a:rPr>
            </a:br>
            <a:r>
              <a:rPr lang="en-GB" altLang="en-US" sz="2400" b="1" dirty="0">
                <a:solidFill>
                  <a:srgbClr val="C00000"/>
                </a:solidFill>
              </a:rPr>
              <a:t>  Cannot add 10 to "200px"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9AC6D30-7DE9-438B-B30B-07E4415C9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194" y="5095106"/>
            <a:ext cx="512813" cy="833178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066E5B5-7BF8-44B7-8071-16525DC2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861048"/>
            <a:ext cx="365226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 err="1">
                <a:solidFill>
                  <a:schemeClr val="accent1">
                    <a:lumMod val="50000"/>
                  </a:schemeClr>
                </a:solidFill>
              </a:rPr>
              <a:t>window_onload</a:t>
            </a: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>(works – as page loads)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01977C6-48E4-4462-ACFD-59CE2C5E8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027" y="3717032"/>
            <a:ext cx="1116885" cy="463846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Character v1</a:t>
            </a:r>
          </a:p>
        </p:txBody>
      </p: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3644900" y="836712"/>
            <a:ext cx="5069699" cy="5757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&lt;head&gt;&lt;title&gt;Ball Character&lt;/title&gt;&lt;/head&gt;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&lt;body </a:t>
            </a:r>
            <a:r>
              <a:rPr lang="en-GB" altLang="en-US" sz="1600" dirty="0">
                <a:latin typeface="Arial Narrow" pitchFamily="34" charset="0"/>
              </a:rPr>
              <a:t>onload="</a:t>
            </a:r>
            <a:r>
              <a:rPr lang="en-GB" altLang="en-US" sz="1600" dirty="0" err="1">
                <a:latin typeface="Arial Narrow" pitchFamily="34" charset="0"/>
              </a:rPr>
              <a:t>window_onLoad</a:t>
            </a:r>
            <a:r>
              <a:rPr lang="en-GB" altLang="en-US" sz="1600" dirty="0">
                <a:latin typeface="Arial Narrow" pitchFamily="34" charset="0"/>
              </a:rPr>
              <a:t>()"</a:t>
            </a:r>
            <a:r>
              <a:rPr lang="en-GB" altLang="en-US" sz="1600" noProof="1">
                <a:latin typeface="Arial Narrow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="btnRight" type="button" value="Right"</a:t>
            </a:r>
            <a:endParaRPr lang="en-GB" altLang="en-US" sz="1600" dirty="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 Narrow" pitchFamily="34" charset="0"/>
              </a:rPr>
              <a:t>      onclick="</a:t>
            </a:r>
            <a:r>
              <a:rPr lang="en-GB" altLang="en-US" sz="1600" dirty="0" err="1">
                <a:latin typeface="Arial Narrow" pitchFamily="34" charset="0"/>
              </a:rPr>
              <a:t>btnRight_onClick</a:t>
            </a:r>
            <a:r>
              <a:rPr lang="en-GB" altLang="en-US" sz="1600" dirty="0">
                <a:latin typeface="Arial Narrow" pitchFamily="34" charset="0"/>
              </a:rPr>
              <a:t>()"</a:t>
            </a:r>
            <a:r>
              <a:rPr lang="en-GB" altLang="en-US" sz="1600" noProof="1">
                <a:latin typeface="Arial Narrow" pitchFamily="34" charset="0"/>
              </a:rPr>
              <a:t>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="btnDown" type="button" value="Down"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&lt;img id="picBall" src="BallChar.</a:t>
            </a:r>
            <a:r>
              <a:rPr lang="en-GB" altLang="en-US" sz="1600" dirty="0">
                <a:latin typeface="Arial Narrow" pitchFamily="34" charset="0"/>
              </a:rPr>
              <a:t>gif</a:t>
            </a:r>
            <a:r>
              <a:rPr lang="en-GB" altLang="en-US" sz="1600" noProof="1">
                <a:latin typeface="Arial Narrow" pitchFamily="34" charset="0"/>
              </a:rPr>
              <a:t>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window_onLoad()</a:t>
            </a:r>
            <a:r>
              <a:rPr lang="en-GB" altLang="en-US" sz="1600" dirty="0"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    x = 200;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picBall.style.left </a:t>
            </a:r>
            <a:r>
              <a:rPr lang="en-GB" altLang="en-US" sz="1600" b="1" noProof="1">
                <a:latin typeface="Arial Narrow" pitchFamily="34" charset="0"/>
              </a:rPr>
              <a:t>= x + "px"</a:t>
            </a:r>
            <a:r>
              <a:rPr lang="en-GB" altLang="en-US" sz="1600" b="1" dirty="0">
                <a:latin typeface="Arial Narrow" pitchFamily="34" charset="0"/>
              </a:rPr>
              <a:t>;</a:t>
            </a:r>
            <a:endParaRPr lang="en-GB" altLang="en-US" sz="16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picBall.style.top = "100px"</a:t>
            </a:r>
            <a:r>
              <a:rPr lang="en-GB" altLang="en-US" sz="1600" dirty="0">
                <a:latin typeface="Arial Narrow" pitchFamily="34" charset="0"/>
              </a:rPr>
              <a:t>;</a:t>
            </a: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btnRight_onClick()</a:t>
            </a:r>
            <a:r>
              <a:rPr lang="en-GB" altLang="en-US" sz="1600" dirty="0"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    x = x + 10;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picBall.style.left </a:t>
            </a:r>
            <a:r>
              <a:rPr lang="en-GB" altLang="en-US" sz="1600" b="1" noProof="1">
                <a:latin typeface="Arial Narrow" pitchFamily="34" charset="0"/>
              </a:rPr>
              <a:t>= x + "px"</a:t>
            </a:r>
            <a:r>
              <a:rPr lang="en-GB" altLang="en-US" sz="1600" b="1" dirty="0">
                <a:latin typeface="Arial Narrow" pitchFamily="34" charset="0"/>
              </a:rPr>
              <a:t>;</a:t>
            </a:r>
            <a:endParaRPr lang="en-GB" altLang="en-US" sz="1600" b="1" noProof="1">
              <a:solidFill>
                <a:srgbClr val="C0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&lt;/script&gt;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BFEC99A-E794-467E-9D20-14CFE62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9716"/>
            <a:ext cx="3230768" cy="2571292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FCFBB02-F184-459F-B8D6-235B23E6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54" y="3893700"/>
            <a:ext cx="238749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>Solution:</a:t>
            </a:r>
            <a:b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>  use a variable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9AC6D30-7DE9-438B-B30B-07E4415C9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3611" y="3717032"/>
            <a:ext cx="1456302" cy="545146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C9559437-4321-43A4-905D-12E4AAC8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95657"/>
            <a:ext cx="3230768" cy="2572649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Character v2</a:t>
            </a:r>
          </a:p>
        </p:txBody>
      </p: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3644900" y="836712"/>
            <a:ext cx="5069699" cy="5757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&lt;head&gt;&lt;title&gt;Ball Character&lt;/title&gt;&lt;/head&gt;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&lt;body </a:t>
            </a:r>
            <a:r>
              <a:rPr lang="en-GB" altLang="en-US" sz="1600" dirty="0">
                <a:latin typeface="Arial Narrow" pitchFamily="34" charset="0"/>
              </a:rPr>
              <a:t>onload="</a:t>
            </a:r>
            <a:r>
              <a:rPr lang="en-GB" altLang="en-US" sz="1600" dirty="0" err="1">
                <a:latin typeface="Arial Narrow" pitchFamily="34" charset="0"/>
              </a:rPr>
              <a:t>window_onLoad</a:t>
            </a:r>
            <a:r>
              <a:rPr lang="en-GB" altLang="en-US" sz="1600" dirty="0">
                <a:latin typeface="Arial Narrow" pitchFamily="34" charset="0"/>
              </a:rPr>
              <a:t>()"</a:t>
            </a:r>
            <a:r>
              <a:rPr lang="en-GB" altLang="en-US" sz="1600" noProof="1">
                <a:latin typeface="Arial Narrow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="btnRight" type="button" value="Right"</a:t>
            </a:r>
            <a:endParaRPr lang="en-GB" altLang="en-US" sz="1600" dirty="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Arial Narrow" pitchFamily="34" charset="0"/>
              </a:rPr>
              <a:t>      onclick="</a:t>
            </a:r>
            <a:r>
              <a:rPr lang="en-GB" altLang="en-US" sz="1600" dirty="0" err="1">
                <a:latin typeface="Arial Narrow" pitchFamily="34" charset="0"/>
              </a:rPr>
              <a:t>btnRight_onClick</a:t>
            </a:r>
            <a:r>
              <a:rPr lang="en-GB" altLang="en-US" sz="1600" dirty="0">
                <a:latin typeface="Arial Narrow" pitchFamily="34" charset="0"/>
              </a:rPr>
              <a:t>()"</a:t>
            </a:r>
            <a:r>
              <a:rPr lang="en-GB" altLang="en-US" sz="1600" noProof="1">
                <a:latin typeface="Arial Narrow" pitchFamily="34" charset="0"/>
              </a:rPr>
              <a:t>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&lt;input </a:t>
            </a:r>
            <a:r>
              <a:rPr lang="en-GB" altLang="en-US" sz="1600" dirty="0">
                <a:latin typeface="Arial Narrow" pitchFamily="34" charset="0"/>
              </a:rPr>
              <a:t>id</a:t>
            </a:r>
            <a:r>
              <a:rPr lang="en-GB" altLang="en-US" sz="1600" noProof="1">
                <a:latin typeface="Arial Narrow" pitchFamily="34" charset="0"/>
              </a:rPr>
              <a:t>="btnDown" type="button" value="Down"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&lt;img id="picBall" src="BallChar.</a:t>
            </a:r>
            <a:r>
              <a:rPr lang="en-GB" altLang="en-US" sz="1600" dirty="0">
                <a:latin typeface="Arial Narrow" pitchFamily="34" charset="0"/>
              </a:rPr>
              <a:t>gif</a:t>
            </a:r>
            <a:r>
              <a:rPr lang="en-GB" altLang="en-US" sz="1600" noProof="1">
                <a:latin typeface="Arial Narrow" pitchFamily="34" charset="0"/>
              </a:rPr>
              <a:t>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window_onLoad()</a:t>
            </a:r>
            <a:r>
              <a:rPr lang="en-GB" altLang="en-US" sz="1600" dirty="0"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x = 200;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picBall.style.left = x + "px"</a:t>
            </a:r>
            <a:r>
              <a:rPr lang="en-GB" altLang="en-US" sz="1600" dirty="0">
                <a:latin typeface="Arial Narrow" pitchFamily="34" charset="0"/>
              </a:rPr>
              <a:t>;</a:t>
            </a: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</a:t>
            </a:r>
            <a:r>
              <a:rPr lang="en-GB" altLang="en-US" sz="1600" b="1" noProof="1">
                <a:latin typeface="Arial Narrow" pitchFamily="34" charset="0"/>
              </a:rPr>
              <a:t>top</a:t>
            </a:r>
            <a:r>
              <a:rPr lang="en-GB" altLang="en-US" sz="1600" noProof="1">
                <a:latin typeface="Arial Narrow" pitchFamily="34" charset="0"/>
              </a:rPr>
              <a:t> = "100px"</a:t>
            </a:r>
            <a:r>
              <a:rPr lang="en-GB" altLang="en-US" sz="1600" dirty="0">
                <a:latin typeface="Arial Narrow" pitchFamily="34" charset="0"/>
              </a:rPr>
              <a:t>;</a:t>
            </a:r>
            <a:endParaRPr lang="en-GB" altLang="en-US" sz="1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function btnRight_onClick()</a:t>
            </a:r>
            <a:r>
              <a:rPr lang="en-GB" altLang="en-US" sz="1600" dirty="0"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x = x + 10;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  picBall.style.left = x + "px"</a:t>
            </a:r>
            <a:r>
              <a:rPr lang="en-GB" altLang="en-US" sz="1600" dirty="0">
                <a:latin typeface="Arial Narrow" pitchFamily="34" charset="0"/>
              </a:rPr>
              <a:t>;</a:t>
            </a:r>
            <a:endParaRPr lang="en-GB" altLang="en-US" sz="1600" noProof="1">
              <a:solidFill>
                <a:srgbClr val="C0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latin typeface="Arial Narrow" pitchFamily="34" charset="0"/>
              </a:rPr>
              <a:t>&lt;/script&gt;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FCFBB02-F184-459F-B8D6-235B23E6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54" y="3893700"/>
            <a:ext cx="23215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>1. Add buttons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9AC6D30-7DE9-438B-B30B-07E4415C9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499" y="1844824"/>
            <a:ext cx="161141" cy="205001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1989F57-1D65-4888-BB22-BFFD19C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54" y="4357546"/>
            <a:ext cx="3272347" cy="237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  <a:t>2. Write code to:</a:t>
            </a:r>
            <a:br>
              <a:rPr lang="en-GB" alt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altLang="en-US" sz="2000" dirty="0"/>
              <a:t>WHEN </a:t>
            </a:r>
            <a:r>
              <a:rPr lang="en-GB" altLang="en-US" sz="2000" b="1" dirty="0"/>
              <a:t>Left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WHEN </a:t>
            </a:r>
            <a:r>
              <a:rPr lang="en-GB" altLang="en-US" sz="2000" b="1" dirty="0"/>
              <a:t>Up</a:t>
            </a:r>
            <a:r>
              <a:rPr lang="en-GB" altLang="en-US" sz="2000" dirty="0"/>
              <a:t> button </a:t>
            </a:r>
            <a:r>
              <a:rPr lang="en-GB" altLang="en-US" sz="2000" b="1" dirty="0"/>
              <a:t>Clicked</a:t>
            </a:r>
            <a:endParaRPr lang="en-GB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    move ball character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D98F66EF-3CCF-4591-9974-F50B8F663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6093296"/>
            <a:ext cx="576064" cy="144016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 (v3)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Functional Decomposition</a:t>
            </a:r>
          </a:p>
          <a:p>
            <a:pPr eaLnBrk="1" hangingPunct="1"/>
            <a:r>
              <a:rPr lang="en-GB" altLang="en-US" dirty="0"/>
              <a:t>Incremental Development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Get ball char to move automatically:</a:t>
            </a:r>
          </a:p>
          <a:p>
            <a:pPr lvl="1" eaLnBrk="1" hangingPunct="1"/>
            <a:r>
              <a:rPr lang="en-GB" altLang="en-US" dirty="0">
                <a:solidFill>
                  <a:schemeClr val="bg2"/>
                </a:solidFill>
              </a:rPr>
              <a:t>get ball char to appear on left of page</a:t>
            </a:r>
            <a:r>
              <a:rPr lang="en-GB" altLang="en-US" dirty="0">
                <a:solidFill>
                  <a:schemeClr val="bg2"/>
                </a:solidFill>
                <a:sym typeface="Wingdings" pitchFamily="2" charset="2"/>
              </a:rPr>
              <a:t></a:t>
            </a:r>
          </a:p>
          <a:p>
            <a:pPr lvl="1" eaLnBrk="1" hangingPunct="1"/>
            <a:r>
              <a:rPr lang="en-GB" altLang="en-US" dirty="0">
                <a:solidFill>
                  <a:schemeClr val="bg2"/>
                </a:solidFill>
              </a:rPr>
              <a:t>get ball char to move right on page (user click)</a:t>
            </a:r>
            <a:r>
              <a:rPr lang="en-GB" altLang="en-US" dirty="0">
                <a:solidFill>
                  <a:schemeClr val="bg2"/>
                </a:solidFill>
                <a:sym typeface="Wingdings" pitchFamily="2" charset="2"/>
              </a:rPr>
              <a:t></a:t>
            </a:r>
          </a:p>
          <a:p>
            <a:pPr lvl="1" eaLnBrk="1" hangingPunct="1"/>
            <a:r>
              <a:rPr lang="en-GB" altLang="en-US" dirty="0"/>
              <a:t>get ball char to move right on page automatically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95287" y="612844"/>
            <a:ext cx="69850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  &lt;head&gt;&lt;title&gt;Ball Char&lt;/title&gt;&lt;/head&gt;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  &lt;body</a:t>
            </a:r>
            <a:r>
              <a:rPr lang="en-GB" altLang="en-US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GB" altLang="en-US" sz="1600" b="1" dirty="0">
                <a:solidFill>
                  <a:schemeClr val="bg2"/>
                </a:solidFill>
                <a:latin typeface="Arial Narrow" pitchFamily="34" charset="0"/>
              </a:rPr>
              <a:t>onload="</a:t>
            </a:r>
            <a:r>
              <a:rPr lang="en-GB" altLang="en-US" sz="1600" b="1" dirty="0" err="1">
                <a:solidFill>
                  <a:schemeClr val="bg2"/>
                </a:solidFill>
                <a:latin typeface="Arial Narrow" pitchFamily="34" charset="0"/>
              </a:rPr>
              <a:t>window_onLoad</a:t>
            </a:r>
            <a:r>
              <a:rPr lang="en-GB" altLang="en-US" sz="1600" b="1" dirty="0">
                <a:solidFill>
                  <a:schemeClr val="bg2"/>
                </a:solidFill>
                <a:latin typeface="Arial Narrow" pitchFamily="34" charset="0"/>
              </a:rPr>
              <a:t>()"</a:t>
            </a: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    &lt;img id="picBall" src="BallChar.gif" style="position: absolute;"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function </a:t>
            </a:r>
            <a:r>
              <a:rPr lang="en-GB" altLang="en-US" sz="2000" b="1" dirty="0">
                <a:latin typeface="Arial Narrow" pitchFamily="34" charset="0"/>
              </a:rPr>
              <a:t>w</a:t>
            </a:r>
            <a:r>
              <a:rPr lang="en-GB" altLang="en-US" sz="2000" b="1" noProof="1">
                <a:latin typeface="Arial Narrow" pitchFamily="34" charset="0"/>
              </a:rPr>
              <a:t>indow_</a:t>
            </a:r>
            <a:r>
              <a:rPr lang="en-GB" altLang="en-US" sz="2000" b="1" dirty="0">
                <a:latin typeface="Arial Narrow" pitchFamily="34" charset="0"/>
              </a:rPr>
              <a:t>o</a:t>
            </a:r>
            <a:r>
              <a:rPr lang="en-GB" altLang="en-US" sz="2000" b="1" noProof="1">
                <a:latin typeface="Arial Narrow" pitchFamily="34" charset="0"/>
              </a:rPr>
              <a:t>nLoad</a:t>
            </a:r>
            <a:r>
              <a:rPr lang="en-GB" altLang="en-US" sz="2000" noProof="1">
                <a:latin typeface="Arial Narrow" pitchFamily="34" charset="0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 noProof="1">
                <a:latin typeface="Arial Narrow" pitchFamily="34" charset="0"/>
              </a:rPr>
              <a:t>    </a:t>
            </a:r>
            <a:r>
              <a:rPr lang="en-GB" altLang="en-US" sz="2000" b="1" dirty="0">
                <a:latin typeface="Arial Narrow" pitchFamily="34" charset="0"/>
              </a:rPr>
              <a:t>w</a:t>
            </a:r>
            <a:r>
              <a:rPr lang="en-GB" altLang="en-US" sz="2000" b="1" noProof="1">
                <a:latin typeface="Arial Narrow" pitchFamily="34" charset="0"/>
              </a:rPr>
              <a:t>indow.</a:t>
            </a:r>
            <a:r>
              <a:rPr lang="en-GB" altLang="en-US" sz="2000" b="1" dirty="0">
                <a:latin typeface="Arial Narrow" pitchFamily="34" charset="0"/>
              </a:rPr>
              <a:t>s</a:t>
            </a:r>
            <a:r>
              <a:rPr lang="en-GB" altLang="en-US" sz="2000" b="1" noProof="1">
                <a:latin typeface="Arial Narrow" pitchFamily="34" charset="0"/>
              </a:rPr>
              <a:t>etInterval</a:t>
            </a:r>
            <a:r>
              <a:rPr lang="en-GB" altLang="en-US" sz="2000" b="1" dirty="0">
                <a:latin typeface="Arial Narrow" pitchFamily="34" charset="0"/>
              </a:rPr>
              <a:t>(</a:t>
            </a:r>
            <a:r>
              <a:rPr lang="en-GB" altLang="en-US" sz="2000" b="1" noProof="1">
                <a:latin typeface="Arial Narrow" pitchFamily="34" charset="0"/>
              </a:rPr>
              <a:t>"MoveBall</a:t>
            </a:r>
            <a:r>
              <a:rPr lang="en-GB" altLang="en-US" sz="2000" b="1" dirty="0">
                <a:latin typeface="Arial Narrow" pitchFamily="34" charset="0"/>
              </a:rPr>
              <a:t>()</a:t>
            </a:r>
            <a:r>
              <a:rPr lang="en-GB" altLang="en-US" sz="2000" b="1" noProof="1">
                <a:latin typeface="Arial Narrow" pitchFamily="34" charset="0"/>
              </a:rPr>
              <a:t>", 250</a:t>
            </a:r>
            <a:r>
              <a:rPr lang="en-GB" altLang="en-US" sz="2000" b="1" dirty="0">
                <a:latin typeface="Arial Narrow" pitchFamily="34" charset="0"/>
              </a:rPr>
              <a:t>);</a:t>
            </a:r>
            <a:endParaRPr lang="en-GB" altLang="en-US" sz="20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function </a:t>
            </a:r>
            <a:r>
              <a:rPr lang="en-GB" altLang="en-US" sz="2000" b="1" noProof="1">
                <a:latin typeface="Arial Narrow" pitchFamily="34" charset="0"/>
              </a:rPr>
              <a:t>MoveBall</a:t>
            </a:r>
            <a:r>
              <a:rPr lang="en-GB" altLang="en-US" sz="2000" noProof="1">
                <a:latin typeface="Arial Narrow" pitchFamily="34" charset="0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x = x + 10;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picBall.style.left = x + "px"</a:t>
            </a:r>
            <a:r>
              <a:rPr lang="en-GB" altLang="en-US" sz="2000" dirty="0">
                <a:latin typeface="Arial Narrow" pitchFamily="34" charset="0"/>
              </a:rPr>
              <a:t>;</a:t>
            </a: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 (v3)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067944" y="2311140"/>
            <a:ext cx="392316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66"/>
                </a:solidFill>
              </a:rPr>
              <a:t>Interval</a:t>
            </a:r>
            <a:br>
              <a:rPr lang="en-GB" altLang="en-US" sz="2400" dirty="0">
                <a:solidFill>
                  <a:srgbClr val="000066"/>
                </a:solidFill>
              </a:rPr>
            </a:br>
            <a:r>
              <a:rPr lang="en-GB" altLang="en-US" sz="2400" dirty="0">
                <a:solidFill>
                  <a:srgbClr val="000066"/>
                </a:solidFill>
              </a:rPr>
              <a:t>(in milliseconds: 1000 = 1s)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1907704" y="4293096"/>
            <a:ext cx="1080120" cy="64807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4203630" y="3267428"/>
            <a:ext cx="368370" cy="67942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FBA1DBBC-0D1A-4F19-8389-DFF6522A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66" y="3429000"/>
            <a:ext cx="3983266" cy="3152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 animBg="1"/>
      <p:bldP spid="1310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Ball Char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Functional Decomposition</a:t>
            </a:r>
          </a:p>
          <a:p>
            <a:pPr eaLnBrk="1" hangingPunct="1"/>
            <a:r>
              <a:rPr lang="en-GB" altLang="en-US"/>
              <a:t>Incremental Development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Get ball char to bounce horizontally:</a:t>
            </a:r>
          </a:p>
          <a:p>
            <a:pPr lvl="1" eaLnBrk="1" hangingPunct="1"/>
            <a:r>
              <a:rPr lang="en-GB" altLang="en-US">
                <a:solidFill>
                  <a:schemeClr val="bg2"/>
                </a:solidFill>
              </a:rPr>
              <a:t>get ball char to appear on left of page </a:t>
            </a:r>
            <a:r>
              <a:rPr lang="en-GB" altLang="en-US">
                <a:sym typeface="Wingdings" pitchFamily="2" charset="2"/>
              </a:rPr>
              <a:t></a:t>
            </a:r>
            <a:endParaRPr lang="en-GB" altLang="en-US">
              <a:solidFill>
                <a:schemeClr val="bg2"/>
              </a:solidFill>
            </a:endParaRPr>
          </a:p>
          <a:p>
            <a:pPr lvl="1" eaLnBrk="1" hangingPunct="1"/>
            <a:r>
              <a:rPr lang="en-GB" altLang="en-US">
                <a:solidFill>
                  <a:schemeClr val="bg2"/>
                </a:solidFill>
              </a:rPr>
              <a:t>get ball char to move right on page (user click) </a:t>
            </a:r>
            <a:r>
              <a:rPr lang="en-GB" altLang="en-US">
                <a:sym typeface="Wingdings" pitchFamily="2" charset="2"/>
              </a:rPr>
              <a:t></a:t>
            </a:r>
            <a:endParaRPr lang="en-GB" altLang="en-US">
              <a:solidFill>
                <a:schemeClr val="bg2"/>
              </a:solidFill>
            </a:endParaRPr>
          </a:p>
          <a:p>
            <a:pPr lvl="1" eaLnBrk="1" hangingPunct="1"/>
            <a:r>
              <a:rPr lang="en-GB" altLang="en-US">
                <a:solidFill>
                  <a:schemeClr val="bg2"/>
                </a:solidFill>
              </a:rPr>
              <a:t>get ball char to move right on page automatically </a:t>
            </a:r>
            <a:r>
              <a:rPr lang="en-GB" altLang="en-US">
                <a:sym typeface="Wingdings" pitchFamily="2" charset="2"/>
              </a:rPr>
              <a:t></a:t>
            </a:r>
            <a:endParaRPr lang="en-GB" altLang="en-US">
              <a:solidFill>
                <a:schemeClr val="bg2"/>
              </a:solidFill>
            </a:endParaRPr>
          </a:p>
          <a:p>
            <a:pPr lvl="1" eaLnBrk="1" hangingPunct="1"/>
            <a:r>
              <a:rPr lang="en-GB" altLang="en-US"/>
              <a:t>get ball char to stop at end</a:t>
            </a:r>
          </a:p>
          <a:p>
            <a:pPr lvl="1" eaLnBrk="1" hangingPunct="1"/>
            <a:r>
              <a:rPr lang="en-GB" altLang="en-US"/>
              <a:t>get ball char to change direction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Ball Char (v4)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B7866-7E89-4AB6-8017-39D5DC5D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749017"/>
            <a:ext cx="6985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function </a:t>
            </a:r>
            <a:r>
              <a:rPr lang="en-GB" altLang="en-US" sz="2400" dirty="0">
                <a:latin typeface="Arial Narrow" pitchFamily="34" charset="0"/>
              </a:rPr>
              <a:t>w</a:t>
            </a:r>
            <a:r>
              <a:rPr lang="en-GB" altLang="en-US" sz="2400" noProof="1">
                <a:latin typeface="Arial Narrow" pitchFamily="34" charset="0"/>
              </a:rPr>
              <a:t>indow_</a:t>
            </a:r>
            <a:r>
              <a:rPr lang="en-GB" altLang="en-US" sz="2400" dirty="0">
                <a:latin typeface="Arial Narrow" pitchFamily="34" charset="0"/>
              </a:rPr>
              <a:t>o</a:t>
            </a:r>
            <a:r>
              <a:rPr lang="en-GB" altLang="en-US" sz="2400" noProof="1">
                <a:latin typeface="Arial Narrow" pitchFamily="34" charset="0"/>
              </a:rPr>
              <a:t>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</a:t>
            </a:r>
            <a:r>
              <a:rPr lang="en-GB" altLang="en-US" sz="2400" dirty="0">
                <a:latin typeface="Arial Narrow" pitchFamily="34" charset="0"/>
              </a:rPr>
              <a:t>w</a:t>
            </a:r>
            <a:r>
              <a:rPr lang="en-GB" altLang="en-US" sz="2400" noProof="1">
                <a:latin typeface="Arial Narrow" pitchFamily="34" charset="0"/>
              </a:rPr>
              <a:t>indow.</a:t>
            </a:r>
            <a:r>
              <a:rPr lang="en-GB" altLang="en-US" sz="2400" dirty="0">
                <a:latin typeface="Arial Narrow" pitchFamily="34" charset="0"/>
              </a:rPr>
              <a:t>s</a:t>
            </a:r>
            <a:r>
              <a:rPr lang="en-GB" altLang="en-US" sz="2400" noProof="1">
                <a:latin typeface="Arial Narrow" pitchFamily="34" charset="0"/>
              </a:rPr>
              <a:t>etInterval</a:t>
            </a:r>
            <a:r>
              <a:rPr lang="en-GB" altLang="en-US" sz="2400" dirty="0">
                <a:latin typeface="Arial Narrow" pitchFamily="34" charset="0"/>
              </a:rPr>
              <a:t>(</a:t>
            </a:r>
            <a:r>
              <a:rPr lang="en-GB" altLang="en-US" sz="2400" noProof="1">
                <a:latin typeface="Arial Narrow" pitchFamily="34" charset="0"/>
              </a:rPr>
              <a:t>"MoveBall</a:t>
            </a:r>
            <a:r>
              <a:rPr lang="en-GB" altLang="en-US" sz="2400" dirty="0">
                <a:latin typeface="Arial Narrow" pitchFamily="34" charset="0"/>
              </a:rPr>
              <a:t>()</a:t>
            </a:r>
            <a:r>
              <a:rPr lang="en-GB" altLang="en-US" sz="2400" noProof="1">
                <a:latin typeface="Arial Narrow" pitchFamily="34" charset="0"/>
              </a:rPr>
              <a:t>", 250</a:t>
            </a:r>
            <a:r>
              <a:rPr lang="en-GB" altLang="en-US" sz="2400" dirty="0">
                <a:latin typeface="Arial Narrow" pitchFamily="34" charset="0"/>
              </a:rPr>
              <a:t>);</a:t>
            </a:r>
            <a:endParaRPr lang="en-GB" altLang="en-US" sz="24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function MoveBall(){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x = x + 10;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noProof="1">
                <a:latin typeface="Arial Narrow" pitchFamily="34" charset="0"/>
              </a:rPr>
              <a:t>    if(x &lt; document.body.clientWidth){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  picBall.style.left = x + "px"</a:t>
            </a:r>
            <a:r>
              <a:rPr lang="en-GB" altLang="en-US" sz="2400" dirty="0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9A6CA99-7B26-40A1-B3B0-39197E6A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7" y="5689215"/>
            <a:ext cx="429025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66"/>
                </a:solidFill>
              </a:rPr>
              <a:t>Only move if inside client area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0A651F8-2E96-434B-A8E9-01BD04FA06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11959" y="4797424"/>
            <a:ext cx="390199" cy="1068389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5785D4B-3670-466B-AB3F-67CD9D17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556792"/>
            <a:ext cx="3771528" cy="298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Moon Orbit – Analysis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762000"/>
            <a:ext cx="7924800" cy="563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61988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044575" indent="-19208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/>
              <a:t>SPECIFICATION</a:t>
            </a:r>
          </a:p>
          <a:p>
            <a:pPr eaLnBrk="1" hangingPunct="1"/>
            <a:r>
              <a:rPr lang="en-GB" altLang="en-US" sz="2800"/>
              <a:t>User Requirements </a:t>
            </a:r>
          </a:p>
          <a:p>
            <a:pPr lvl="1" eaLnBrk="1" hangingPunct="1"/>
            <a:r>
              <a:rPr lang="en-GB" altLang="en-US" sz="2400" i="1"/>
              <a:t>need to keep children occupied/entertained, while learning about the moon's orbit</a:t>
            </a:r>
          </a:p>
          <a:p>
            <a:pPr eaLnBrk="1" hangingPunct="1"/>
            <a:endParaRPr lang="en-GB" altLang="en-US" sz="1600"/>
          </a:p>
          <a:p>
            <a:pPr eaLnBrk="1" hangingPunct="1"/>
            <a:r>
              <a:rPr lang="en-GB" altLang="en-US" sz="2800"/>
              <a:t>Software Requirements</a:t>
            </a:r>
          </a:p>
          <a:p>
            <a:pPr lvl="1" eaLnBrk="1" hangingPunct="1"/>
            <a:r>
              <a:rPr lang="en-GB" altLang="en-US" sz="2400"/>
              <a:t>Functional:</a:t>
            </a:r>
          </a:p>
          <a:p>
            <a:pPr lvl="2" eaLnBrk="1" hangingPunct="1">
              <a:buFontTx/>
              <a:buChar char="–"/>
            </a:pPr>
            <a:r>
              <a:rPr lang="en-GB" altLang="en-US" i="1"/>
              <a:t>Orbit of moon around earth should be animated</a:t>
            </a:r>
          </a:p>
          <a:p>
            <a:pPr lvl="2" eaLnBrk="1" hangingPunct="1">
              <a:buFontTx/>
              <a:buChar char="–"/>
            </a:pPr>
            <a:r>
              <a:rPr lang="en-GB" altLang="en-US" i="1"/>
              <a:t>Children should be able to control speed and direction</a:t>
            </a:r>
          </a:p>
          <a:p>
            <a:pPr lvl="1" eaLnBrk="1" hangingPunct="1"/>
            <a:r>
              <a:rPr lang="en-GB" altLang="en-US" sz="2400"/>
              <a:t>Non-functional</a:t>
            </a:r>
            <a:br>
              <a:rPr lang="en-GB" altLang="en-US" sz="2400"/>
            </a:br>
            <a:r>
              <a:rPr lang="en-GB" altLang="en-US" sz="2400" i="1"/>
              <a:t>should be easy and fun to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Coursework 1: Plagiarism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Cannot share code</a:t>
            </a:r>
          </a:p>
          <a:p>
            <a:endParaRPr lang="en-GB" altLang="en-US" dirty="0"/>
          </a:p>
          <a:p>
            <a:r>
              <a:rPr lang="en-GB" altLang="en-US" dirty="0"/>
              <a:t>Cannot share writing</a:t>
            </a:r>
          </a:p>
          <a:p>
            <a:endParaRPr lang="en-GB" altLang="en-US" dirty="0"/>
          </a:p>
          <a:p>
            <a:r>
              <a:rPr lang="en-GB" altLang="en-US" dirty="0"/>
              <a:t>Copying code = 0% = fail  </a:t>
            </a:r>
            <a:r>
              <a:rPr lang="en-GB" altLang="en-US" dirty="0">
                <a:solidFill>
                  <a:srgbClr val="FF0000"/>
                </a:solidFill>
                <a:sym typeface="Wingdings" pitchFamily="2" charset="2"/>
              </a:rPr>
              <a:t> </a:t>
            </a:r>
          </a:p>
          <a:p>
            <a:r>
              <a:rPr lang="en-GB" altLang="en-US" dirty="0">
                <a:sym typeface="Wingdings" pitchFamily="2" charset="2"/>
              </a:rPr>
              <a:t>Supplying code (giving to others) = 0%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Detection Very Likely (automated software)</a:t>
            </a:r>
          </a:p>
        </p:txBody>
      </p:sp>
    </p:spTree>
    <p:extLst>
      <p:ext uri="{BB962C8B-B14F-4D97-AF65-F5344CB8AC3E}">
        <p14:creationId xmlns:p14="http://schemas.microsoft.com/office/powerpoint/2010/main" val="4259158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 solving: Pseudo-code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To solve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think about how you would solve it manually (without computer)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think of steps you would take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Moon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increase angle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move moon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horizontal position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vertical position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Convert to code</a:t>
            </a: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3203575" y="3619500"/>
            <a:ext cx="1431925" cy="457200"/>
            <a:chOff x="2018" y="2280"/>
            <a:chExt cx="902" cy="288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2699" y="22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 flipH="1">
              <a:off x="2018" y="2432"/>
              <a:ext cx="726" cy="4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08903" name="Group 7"/>
          <p:cNvGrpSpPr>
            <a:grpSpLocks/>
          </p:cNvGrpSpPr>
          <p:nvPr/>
        </p:nvGrpSpPr>
        <p:grpSpPr bwMode="auto">
          <a:xfrm>
            <a:off x="3779838" y="4508500"/>
            <a:ext cx="1431925" cy="457200"/>
            <a:chOff x="2018" y="2280"/>
            <a:chExt cx="902" cy="288"/>
          </a:xfrm>
        </p:grpSpPr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2699" y="22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 flipH="1">
              <a:off x="2018" y="2432"/>
              <a:ext cx="726" cy="4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08906" name="Group 10"/>
          <p:cNvGrpSpPr>
            <a:grpSpLocks/>
          </p:cNvGrpSpPr>
          <p:nvPr/>
        </p:nvGrpSpPr>
        <p:grpSpPr bwMode="auto">
          <a:xfrm>
            <a:off x="3563938" y="4941888"/>
            <a:ext cx="1431925" cy="457200"/>
            <a:chOff x="2018" y="2280"/>
            <a:chExt cx="902" cy="288"/>
          </a:xfrm>
        </p:grpSpPr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2699" y="22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23560" name="Line 12"/>
            <p:cNvSpPr>
              <a:spLocks noChangeShapeType="1"/>
            </p:cNvSpPr>
            <p:nvPr/>
          </p:nvSpPr>
          <p:spPr bwMode="auto">
            <a:xfrm flipH="1">
              <a:off x="2018" y="2432"/>
              <a:ext cx="726" cy="4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Trigonometry: In general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660775" y="1341438"/>
            <a:ext cx="1943100" cy="3095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660775" y="1341438"/>
            <a:ext cx="0" cy="3095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660775" y="443706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3660775" y="1974850"/>
            <a:ext cx="398463" cy="160338"/>
          </a:xfrm>
          <a:custGeom>
            <a:avLst/>
            <a:gdLst>
              <a:gd name="T0" fmla="*/ 0 w 251"/>
              <a:gd name="T1" fmla="*/ 2147483647 h 101"/>
              <a:gd name="T2" fmla="*/ 2147483647 w 251"/>
              <a:gd name="T3" fmla="*/ 2147483647 h 101"/>
              <a:gd name="T4" fmla="*/ 2147483647 w 251"/>
              <a:gd name="T5" fmla="*/ 0 h 1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" h="101">
                <a:moveTo>
                  <a:pt x="0" y="101"/>
                </a:moveTo>
                <a:cubicBezTo>
                  <a:pt x="22" y="97"/>
                  <a:pt x="93" y="91"/>
                  <a:pt x="135" y="74"/>
                </a:cubicBezTo>
                <a:cubicBezTo>
                  <a:pt x="177" y="57"/>
                  <a:pt x="227" y="16"/>
                  <a:pt x="251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3587750" y="13414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660775" y="458152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140200" y="1460500"/>
            <a:ext cx="172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angle (ang)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3851275" y="1773238"/>
            <a:ext cx="3603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4826000" y="2925763"/>
            <a:ext cx="3346450" cy="457200"/>
            <a:chOff x="3198" y="1661"/>
            <a:chExt cx="2108" cy="288"/>
          </a:xfrm>
        </p:grpSpPr>
        <p:sp>
          <p:nvSpPr>
            <p:cNvPr id="24594" name="Text Box 12"/>
            <p:cNvSpPr txBox="1">
              <a:spLocks noChangeArrowheads="1"/>
            </p:cNvSpPr>
            <p:nvPr/>
          </p:nvSpPr>
          <p:spPr bwMode="auto">
            <a:xfrm>
              <a:off x="3878" y="1661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hypotenuse (H)</a:t>
              </a:r>
            </a:p>
          </p:txBody>
        </p:sp>
        <p:sp>
          <p:nvSpPr>
            <p:cNvPr id="24595" name="Line 13"/>
            <p:cNvSpPr>
              <a:spLocks noChangeShapeType="1"/>
            </p:cNvSpPr>
            <p:nvPr/>
          </p:nvSpPr>
          <p:spPr bwMode="auto">
            <a:xfrm flipH="1" flipV="1">
              <a:off x="3198" y="1752"/>
              <a:ext cx="725" cy="9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4588" name="Group 14"/>
          <p:cNvGrpSpPr>
            <a:grpSpLocks/>
          </p:cNvGrpSpPr>
          <p:nvPr/>
        </p:nvGrpSpPr>
        <p:grpSpPr bwMode="auto">
          <a:xfrm>
            <a:off x="4067175" y="4629150"/>
            <a:ext cx="2159000" cy="1685925"/>
            <a:chOff x="2699" y="3022"/>
            <a:chExt cx="1360" cy="1062"/>
          </a:xfrm>
        </p:grpSpPr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2699" y="3566"/>
              <a:ext cx="13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opposite (O)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   Sin(ang) * H</a:t>
              </a:r>
              <a:endParaRPr lang="en-GB" alt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272" cy="59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4589" name="Group 17"/>
          <p:cNvGrpSpPr>
            <a:grpSpLocks/>
          </p:cNvGrpSpPr>
          <p:nvPr/>
        </p:nvGrpSpPr>
        <p:grpSpPr bwMode="auto">
          <a:xfrm>
            <a:off x="611188" y="3213100"/>
            <a:ext cx="2808287" cy="1182688"/>
            <a:chOff x="385" y="1842"/>
            <a:chExt cx="1769" cy="745"/>
          </a:xfrm>
        </p:grpSpPr>
        <p:sp>
          <p:nvSpPr>
            <p:cNvPr id="24590" name="Text Box 18"/>
            <p:cNvSpPr txBox="1">
              <a:spLocks noChangeArrowheads="1"/>
            </p:cNvSpPr>
            <p:nvPr/>
          </p:nvSpPr>
          <p:spPr bwMode="auto">
            <a:xfrm>
              <a:off x="385" y="2069"/>
              <a:ext cx="13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adjacent (A)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  Cos(ang) * H</a:t>
              </a:r>
              <a:endParaRPr lang="en-GB" alt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 flipV="1">
              <a:off x="1474" y="1842"/>
              <a:ext cx="680" cy="273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4411663"/>
            <a:ext cx="2492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 descr="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1314450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Trigonometry: Moon Orbit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660775" y="1314450"/>
            <a:ext cx="1943100" cy="3095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660775" y="1314450"/>
            <a:ext cx="0" cy="3095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660775" y="4410075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3660775" y="1947863"/>
            <a:ext cx="398463" cy="160337"/>
          </a:xfrm>
          <a:custGeom>
            <a:avLst/>
            <a:gdLst>
              <a:gd name="T0" fmla="*/ 0 w 251"/>
              <a:gd name="T1" fmla="*/ 2147483647 h 101"/>
              <a:gd name="T2" fmla="*/ 2147483647 w 251"/>
              <a:gd name="T3" fmla="*/ 2147483647 h 101"/>
              <a:gd name="T4" fmla="*/ 2147483647 w 251"/>
              <a:gd name="T5" fmla="*/ 0 h 1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" h="101">
                <a:moveTo>
                  <a:pt x="0" y="101"/>
                </a:moveTo>
                <a:cubicBezTo>
                  <a:pt x="22" y="97"/>
                  <a:pt x="93" y="91"/>
                  <a:pt x="135" y="74"/>
                </a:cubicBezTo>
                <a:cubicBezTo>
                  <a:pt x="177" y="57"/>
                  <a:pt x="227" y="16"/>
                  <a:pt x="251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3587750" y="13414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660775" y="455453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3563938" y="4627563"/>
            <a:ext cx="219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Sin(ang) * 150</a:t>
            </a: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1336675" y="2754313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Cos(ang) * 150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140200" y="1433513"/>
            <a:ext cx="172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angle (ang)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3851275" y="1746250"/>
            <a:ext cx="3603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4673600" y="2754313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5" grpId="0"/>
      <p:bldP spid="210956" grpId="0"/>
      <p:bldP spid="2109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Trigonometry: Radians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925513"/>
          </a:xfrm>
        </p:spPr>
        <p:txBody>
          <a:bodyPr/>
          <a:lstStyle/>
          <a:p>
            <a:pPr eaLnBrk="1" hangingPunct="1"/>
            <a:r>
              <a:rPr lang="en-GB" altLang="en-US"/>
              <a:t>Radians used by computers instead of degrees: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563938" y="164782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</a:rPr>
              <a:t>180 deg (3.1 rad)</a:t>
            </a:r>
          </a:p>
        </p:txBody>
      </p:sp>
      <p:grpSp>
        <p:nvGrpSpPr>
          <p:cNvPr id="211973" name="Group 5"/>
          <p:cNvGrpSpPr>
            <a:grpSpLocks/>
          </p:cNvGrpSpPr>
          <p:nvPr/>
        </p:nvGrpSpPr>
        <p:grpSpPr bwMode="auto">
          <a:xfrm>
            <a:off x="2736850" y="2060575"/>
            <a:ext cx="3602038" cy="3600450"/>
            <a:chOff x="1724" y="1298"/>
            <a:chExt cx="2269" cy="2268"/>
          </a:xfrm>
        </p:grpSpPr>
        <p:sp>
          <p:nvSpPr>
            <p:cNvPr id="26639" name="Oval 6"/>
            <p:cNvSpPr>
              <a:spLocks noChangeArrowheads="1"/>
            </p:cNvSpPr>
            <p:nvPr/>
          </p:nvSpPr>
          <p:spPr bwMode="auto">
            <a:xfrm>
              <a:off x="1860" y="1434"/>
              <a:ext cx="1996" cy="1996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40" name="Line 7"/>
            <p:cNvSpPr>
              <a:spLocks noChangeShapeType="1"/>
            </p:cNvSpPr>
            <p:nvPr/>
          </p:nvSpPr>
          <p:spPr bwMode="auto">
            <a:xfrm flipV="1">
              <a:off x="2858" y="1298"/>
              <a:ext cx="0" cy="27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6641" name="Line 8"/>
            <p:cNvSpPr>
              <a:spLocks noChangeShapeType="1"/>
            </p:cNvSpPr>
            <p:nvPr/>
          </p:nvSpPr>
          <p:spPr bwMode="auto">
            <a:xfrm flipV="1">
              <a:off x="2858" y="3294"/>
              <a:ext cx="0" cy="27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6642" name="Line 9"/>
            <p:cNvSpPr>
              <a:spLocks noChangeShapeType="1"/>
            </p:cNvSpPr>
            <p:nvPr/>
          </p:nvSpPr>
          <p:spPr bwMode="auto">
            <a:xfrm flipH="1" flipV="1">
              <a:off x="3720" y="2478"/>
              <a:ext cx="27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6643" name="Line 10"/>
            <p:cNvSpPr>
              <a:spLocks noChangeShapeType="1"/>
            </p:cNvSpPr>
            <p:nvPr/>
          </p:nvSpPr>
          <p:spPr bwMode="auto">
            <a:xfrm flipH="1" flipV="1">
              <a:off x="1724" y="2478"/>
              <a:ext cx="27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337300" y="371633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</a:rPr>
              <a:t>90 deg (1.55 rad)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4224338" y="5661025"/>
            <a:ext cx="374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</a:rPr>
              <a:t>0 or 360 deg (0 or 6.2 rad)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107950" y="3644900"/>
            <a:ext cx="269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</a:rPr>
              <a:t>(4.65 rad) 270 deg</a:t>
            </a: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288925" y="5948363"/>
            <a:ext cx="57959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b="1"/>
              <a:t>rad = (deg/180) * 3.1</a:t>
            </a:r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6373813" y="1989138"/>
            <a:ext cx="38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 flipH="1" flipV="1">
            <a:off x="5508625" y="2060575"/>
            <a:ext cx="865188" cy="3603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211985" name="Group 17"/>
          <p:cNvGrpSpPr>
            <a:grpSpLocks/>
          </p:cNvGrpSpPr>
          <p:nvPr/>
        </p:nvGrpSpPr>
        <p:grpSpPr bwMode="auto">
          <a:xfrm>
            <a:off x="7956550" y="2924175"/>
            <a:ext cx="1135063" cy="792163"/>
            <a:chOff x="3696" y="3113"/>
            <a:chExt cx="715" cy="499"/>
          </a:xfrm>
        </p:grpSpPr>
        <p:sp>
          <p:nvSpPr>
            <p:cNvPr id="26637" name="Text Box 18"/>
            <p:cNvSpPr txBox="1">
              <a:spLocks noChangeArrowheads="1"/>
            </p:cNvSpPr>
            <p:nvPr/>
          </p:nvSpPr>
          <p:spPr bwMode="auto">
            <a:xfrm>
              <a:off x="3969" y="3113"/>
              <a:ext cx="4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altLang="en-US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26638" name="Line 19"/>
            <p:cNvSpPr>
              <a:spLocks noChangeShapeType="1"/>
            </p:cNvSpPr>
            <p:nvPr/>
          </p:nvSpPr>
          <p:spPr bwMode="auto">
            <a:xfrm flipH="1">
              <a:off x="3696" y="3385"/>
              <a:ext cx="273" cy="22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9" grpId="0"/>
      <p:bldP spid="211980" grpId="0"/>
      <p:bldP spid="211981" grpId="0"/>
      <p:bldP spid="211982" grpId="0"/>
      <p:bldP spid="211983" grpId="0"/>
      <p:bldP spid="21198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315913" y="476672"/>
            <a:ext cx="5904428" cy="6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&lt;head&gt;&lt;title&gt;Moon orbit&lt;/title&gt;&lt;/head&gt;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&lt;body onload="window_onLoad()"&gt;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  Angle: &lt;input id="txtAngle" type="text"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  &lt;input id="btnCalc" type="button" value="Calc" onclick="btnCalc_onClick()"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  &lt;img id="imgEarth" src="Earth.gif"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  &lt;img id="imgMoon" src="Moon.gif"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0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var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var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xEarth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yEarth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imgEarth.style.left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imgEarth.style.top =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imgMoon.style.left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imgMoon.style.top = yEarth + 150;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noProof="1">
                <a:latin typeface="Arial Narrow" pitchFamily="34" charset="0"/>
              </a:rPr>
              <a:t>    txtAngle.value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6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function btnCalc_onClick(){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noProof="1">
                <a:latin typeface="Arial Narrow" pitchFamily="34" charset="0"/>
              </a:rPr>
              <a:t>    imgMoon.style.left = xEarth + (Math.sin(txtAngle.value)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noProof="1">
                <a:latin typeface="Arial Narrow" pitchFamily="34" charset="0"/>
              </a:rPr>
              <a:t>    imgMoon.style.top = yEarth + (Math.cos(txtAngle.value)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0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Moon Orbit v1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3573091" y="4699992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H="1" flipV="1">
            <a:off x="2258541" y="4872335"/>
            <a:ext cx="1377355" cy="95945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grpSp>
        <p:nvGrpSpPr>
          <p:cNvPr id="212999" name="Group 7"/>
          <p:cNvGrpSpPr>
            <a:grpSpLocks/>
          </p:cNvGrpSpPr>
          <p:nvPr/>
        </p:nvGrpSpPr>
        <p:grpSpPr bwMode="auto">
          <a:xfrm>
            <a:off x="6228184" y="5492080"/>
            <a:ext cx="1431925" cy="457200"/>
            <a:chOff x="2018" y="2280"/>
            <a:chExt cx="902" cy="288"/>
          </a:xfrm>
        </p:grpSpPr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2699" y="22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H="1">
              <a:off x="2018" y="2432"/>
              <a:ext cx="726" cy="4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213002" name="Group 10"/>
          <p:cNvGrpSpPr>
            <a:grpSpLocks/>
          </p:cNvGrpSpPr>
          <p:nvPr/>
        </p:nvGrpSpPr>
        <p:grpSpPr bwMode="auto">
          <a:xfrm>
            <a:off x="6228184" y="5780112"/>
            <a:ext cx="1431925" cy="457200"/>
            <a:chOff x="2018" y="2280"/>
            <a:chExt cx="902" cy="288"/>
          </a:xfrm>
        </p:grpSpPr>
        <p:sp>
          <p:nvSpPr>
            <p:cNvPr id="27657" name="Text Box 11"/>
            <p:cNvSpPr txBox="1">
              <a:spLocks noChangeArrowheads="1"/>
            </p:cNvSpPr>
            <p:nvPr/>
          </p:nvSpPr>
          <p:spPr bwMode="auto">
            <a:xfrm>
              <a:off x="2699" y="22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 flipH="1">
              <a:off x="2018" y="2432"/>
              <a:ext cx="726" cy="4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pic>
        <p:nvPicPr>
          <p:cNvPr id="17" name="Picture 16">
            <a:hlinkClick r:id="rId2" action="ppaction://hlinkfile"/>
            <a:extLst>
              <a:ext uri="{FF2B5EF4-FFF2-40B4-BE49-F238E27FC236}">
                <a16:creationId xmlns:a16="http://schemas.microsoft.com/office/drawing/2014/main" id="{58E7FF49-4E60-40AC-90D6-5E4AF628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42" y="997791"/>
            <a:ext cx="4072273" cy="435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Moon Orbit v1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Use:</a:t>
            </a:r>
          </a:p>
          <a:p>
            <a:pPr lvl="1" eaLnBrk="1" hangingPunct="1"/>
            <a:r>
              <a:rPr lang="en-GB" altLang="en-US"/>
              <a:t>setInterval</a:t>
            </a:r>
          </a:p>
          <a:p>
            <a:pPr lvl="2" eaLnBrk="1" hangingPunct="1"/>
            <a:r>
              <a:rPr lang="en-GB" altLang="en-US"/>
              <a:t>change angle</a:t>
            </a:r>
          </a:p>
          <a:p>
            <a:pPr lvl="2" eaLnBrk="1" hangingPunct="1"/>
            <a:r>
              <a:rPr lang="en-GB" altLang="en-US"/>
              <a:t>move moon’s horizontal</a:t>
            </a:r>
          </a:p>
          <a:p>
            <a:pPr lvl="2" eaLnBrk="1" hangingPunct="1"/>
            <a:r>
              <a:rPr lang="en-GB" altLang="en-US"/>
              <a:t>move moon’s vertical</a:t>
            </a: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EA239738-28D2-43CF-BB61-56F4678B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43" y="989961"/>
            <a:ext cx="4072272" cy="43592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Moon Orbit v2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5600" y="522554"/>
            <a:ext cx="4354324" cy="619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&lt;head&gt;&lt;title&gt;Moon orbit&lt;/title&gt;&lt;/head&gt;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&lt;body onload="window_onLoad()"&gt;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Angle: &lt;input id="txtAngle" type="text"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id="imgEarth" src="Earth.gif"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id="imgMoon" src="Moon.gif"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4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xEarth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yEarth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imgEarth.style.top =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+ 150;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txtAngle.value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window.setInterval("MoveMoon()",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MoveMoon(){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txtAngle.value = parseFloat(txtAngle.value) + 0.01;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 + (Math.sin(txtAngle.value)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(Math.cos(txtAngle.value)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4A625E86-B2EF-4642-A2C1-E335842DB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08719"/>
            <a:ext cx="4419600" cy="47368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A8A2AFF-134A-4BCD-A9BA-C81549FA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22554"/>
            <a:ext cx="4437681" cy="619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&lt;head&gt;&lt;title&gt;Moon orbit&lt;/title&gt;&lt;/head&gt;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&lt;body onload="window_onLoad()"&gt;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Angle: &lt;input id="txtAngle" type="text"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id="imgEarth" src="Earth.gif"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id="imgMoon" src="Moon.gif"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4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xEarth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yEarth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imgEarth.style.top =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+ 150;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</a:t>
            </a:r>
            <a:r>
              <a:rPr lang="en-GB" altLang="en-US" sz="1400" b="1" noProof="1">
                <a:latin typeface="Arial Narrow" pitchFamily="34" charset="0"/>
              </a:rPr>
              <a:t>txtAngle.value</a:t>
            </a:r>
            <a:r>
              <a:rPr lang="en-GB" altLang="en-US" sz="1400" noProof="1">
                <a:latin typeface="Arial Narrow" pitchFamily="34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window.setInterval("MoveMoon()",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MoveMoon(){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</a:t>
            </a:r>
            <a:r>
              <a:rPr lang="en-GB" altLang="en-US" sz="1400" b="1" noProof="1">
                <a:latin typeface="Arial Narrow" pitchFamily="34" charset="0"/>
              </a:rPr>
              <a:t>txtAngle.value</a:t>
            </a:r>
            <a:r>
              <a:rPr lang="en-GB" altLang="en-US" sz="1400" noProof="1">
                <a:latin typeface="Arial Narrow" pitchFamily="34" charset="0"/>
              </a:rPr>
              <a:t> = parseFloat(</a:t>
            </a:r>
            <a:r>
              <a:rPr lang="en-GB" altLang="en-US" sz="1400" b="1" noProof="1">
                <a:latin typeface="Arial Narrow" pitchFamily="34" charset="0"/>
              </a:rPr>
              <a:t>txtAngle.value</a:t>
            </a:r>
            <a:r>
              <a:rPr lang="en-GB" altLang="en-US" sz="1400" noProof="1">
                <a:latin typeface="Arial Narrow" pitchFamily="34" charset="0"/>
              </a:rPr>
              <a:t>) + 0.01;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 + (Math.sin(</a:t>
            </a:r>
            <a:r>
              <a:rPr lang="en-GB" altLang="en-US" sz="1400" b="1" noProof="1">
                <a:latin typeface="Arial Narrow" pitchFamily="34" charset="0"/>
              </a:rPr>
              <a:t>txtAngle.value</a:t>
            </a:r>
            <a:r>
              <a:rPr lang="en-GB" altLang="en-US" sz="1400" noProof="1">
                <a:latin typeface="Arial Narrow" pitchFamily="34" charset="0"/>
              </a:rPr>
              <a:t>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(Math.cos(</a:t>
            </a:r>
            <a:r>
              <a:rPr lang="en-GB" altLang="en-US" sz="1400" b="1" noProof="1">
                <a:latin typeface="Arial Narrow" pitchFamily="34" charset="0"/>
              </a:rPr>
              <a:t>txtAngle.value</a:t>
            </a:r>
            <a:r>
              <a:rPr lang="en-GB" altLang="en-US" sz="1400" noProof="1">
                <a:latin typeface="Arial Narrow" pitchFamily="34" charset="0"/>
              </a:rPr>
              <a:t>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Problem: Intermediate Results</a:t>
            </a:r>
          </a:p>
        </p:txBody>
      </p:sp>
      <p:sp>
        <p:nvSpPr>
          <p:cNvPr id="3072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51275" y="990600"/>
            <a:ext cx="5292725" cy="1646238"/>
          </a:xfrm>
          <a:noFill/>
        </p:spPr>
        <p:txBody>
          <a:bodyPr/>
          <a:lstStyle/>
          <a:p>
            <a:pPr algn="r" eaLnBrk="1" hangingPunct="1"/>
            <a:r>
              <a:rPr lang="en-GB" altLang="en-US">
                <a:solidFill>
                  <a:srgbClr val="000066"/>
                </a:solidFill>
              </a:rPr>
              <a:t>Intermediate result</a:t>
            </a:r>
            <a:br>
              <a:rPr lang="en-GB" altLang="en-US">
                <a:solidFill>
                  <a:srgbClr val="000066"/>
                </a:solidFill>
              </a:rPr>
            </a:br>
            <a:r>
              <a:rPr lang="en-GB" altLang="en-US">
                <a:solidFill>
                  <a:srgbClr val="000066"/>
                </a:solidFill>
              </a:rPr>
              <a:t>stored in object</a:t>
            </a:r>
            <a:br>
              <a:rPr lang="en-GB" altLang="en-US">
                <a:solidFill>
                  <a:srgbClr val="000066"/>
                </a:solidFill>
              </a:rPr>
            </a:br>
            <a:r>
              <a:rPr lang="en-GB" altLang="en-US">
                <a:solidFill>
                  <a:srgbClr val="000066"/>
                </a:solidFill>
              </a:rPr>
              <a:t>(txtAngle.value)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6877050" y="4940300"/>
            <a:ext cx="20875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r" eaLnBrk="1" hangingPunct="1"/>
            <a:r>
              <a:rPr lang="en-GB" altLang="en-US" sz="2400">
                <a:solidFill>
                  <a:srgbClr val="000066"/>
                </a:solidFill>
              </a:rPr>
              <a:t>slow</a:t>
            </a:r>
          </a:p>
          <a:p>
            <a:pPr lvl="1" algn="r" eaLnBrk="1" hangingPunct="1"/>
            <a:endParaRPr lang="en-GB" altLang="en-US" sz="2400">
              <a:solidFill>
                <a:srgbClr val="000066"/>
              </a:solidFill>
            </a:endParaRPr>
          </a:p>
          <a:p>
            <a:pPr lvl="1" algn="r" eaLnBrk="1" hangingPunct="1"/>
            <a:r>
              <a:rPr lang="en-GB" altLang="en-US" sz="2400">
                <a:solidFill>
                  <a:srgbClr val="000066"/>
                </a:solidFill>
              </a:rPr>
              <a:t>verbose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6372225" y="2997200"/>
            <a:ext cx="259238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r" eaLnBrk="1" hangingPunct="1"/>
            <a:r>
              <a:rPr lang="en-GB" altLang="en-US" sz="2400">
                <a:solidFill>
                  <a:srgbClr val="000066"/>
                </a:solidFill>
              </a:rPr>
              <a:t>visible</a:t>
            </a:r>
          </a:p>
          <a:p>
            <a:pPr lvl="1" algn="r" eaLnBrk="1" hangingPunct="1"/>
            <a:endParaRPr lang="en-GB" altLang="en-US" sz="2400">
              <a:solidFill>
                <a:srgbClr val="000066"/>
              </a:solidFill>
            </a:endParaRPr>
          </a:p>
          <a:p>
            <a:pPr lvl="1" algn="r" eaLnBrk="1" hangingPunct="1"/>
            <a:r>
              <a:rPr lang="en-GB" altLang="en-US" sz="2400">
                <a:solidFill>
                  <a:srgbClr val="000066"/>
                </a:solidFill>
              </a:rPr>
              <a:t>takes lot of memory</a:t>
            </a:r>
          </a:p>
        </p:txBody>
      </p:sp>
      <p:sp>
        <p:nvSpPr>
          <p:cNvPr id="141330" name="Oval 18"/>
          <p:cNvSpPr>
            <a:spLocks noChangeArrowheads="1"/>
          </p:cNvSpPr>
          <p:nvPr/>
        </p:nvSpPr>
        <p:spPr bwMode="auto">
          <a:xfrm>
            <a:off x="395536" y="5550745"/>
            <a:ext cx="1368425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1" name="Oval 19"/>
          <p:cNvSpPr>
            <a:spLocks noChangeArrowheads="1"/>
          </p:cNvSpPr>
          <p:nvPr/>
        </p:nvSpPr>
        <p:spPr bwMode="auto">
          <a:xfrm>
            <a:off x="2339752" y="5546725"/>
            <a:ext cx="1223963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2918618" y="5792810"/>
            <a:ext cx="1382713" cy="2873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3054964" y="5998615"/>
            <a:ext cx="1382713" cy="2873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468313" y="1052736"/>
            <a:ext cx="2938462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67544" y="4581823"/>
            <a:ext cx="1282700" cy="2873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7" grpId="0"/>
      <p:bldP spid="141328" grpId="0"/>
      <p:bldP spid="141330" grpId="0" animBg="1"/>
      <p:bldP spid="141331" grpId="0" animBg="1"/>
      <p:bldP spid="141332" grpId="0" animBg="1"/>
      <p:bldP spid="141335" grpId="0" animBg="1"/>
      <p:bldP spid="14133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D6DB242B-D6A3-4900-93F9-14A8A4D5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22554"/>
            <a:ext cx="3814112" cy="619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&lt;head&gt;&lt;title&gt;Moon orbit&lt;/title&gt;&lt;/head&gt;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&lt;body onload="window_onLoad()"&gt;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4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id="imgEarth" src="Earth.gif"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  &lt;img id="imgMoon" src="Moon.gif" style="position: absolute"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var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noProof="1">
                <a:latin typeface="Arial Narrow" pitchFamily="34" charset="0"/>
              </a:rPr>
              <a:t>var angle;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xEarth = document.body.clientWidth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yEarth = document.body.clientHeight /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imgEarth.style.top = yEarth;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+ 150;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</a:t>
            </a:r>
            <a:r>
              <a:rPr lang="en-GB" altLang="en-US" sz="1400" b="1" noProof="1">
                <a:latin typeface="Arial Narrow" pitchFamily="34" charset="0"/>
              </a:rPr>
              <a:t>angle</a:t>
            </a:r>
            <a:r>
              <a:rPr lang="en-GB" altLang="en-US" sz="1400" noProof="1">
                <a:latin typeface="Arial Narrow" pitchFamily="34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window.setInterval("MoveMoon()",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function MoveMoon(){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</a:t>
            </a:r>
            <a:r>
              <a:rPr lang="en-GB" altLang="en-US" sz="1400" b="1" noProof="1">
                <a:latin typeface="Arial Narrow" pitchFamily="34" charset="0"/>
              </a:rPr>
              <a:t>angle</a:t>
            </a:r>
            <a:r>
              <a:rPr lang="en-GB" altLang="en-US" sz="1400" noProof="1">
                <a:latin typeface="Arial Narrow" pitchFamily="34" charset="0"/>
              </a:rPr>
              <a:t> = </a:t>
            </a:r>
            <a:r>
              <a:rPr lang="en-GB" altLang="en-US" sz="1400" b="1" noProof="1">
                <a:latin typeface="Arial Narrow" pitchFamily="34" charset="0"/>
              </a:rPr>
              <a:t>angle</a:t>
            </a:r>
            <a:r>
              <a:rPr lang="en-GB" altLang="en-US" sz="1400" noProof="1">
                <a:latin typeface="Arial Narrow" pitchFamily="34" charset="0"/>
              </a:rPr>
              <a:t> + 0.01;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imgMoon.style.left = xEarth + (Math.sin(</a:t>
            </a:r>
            <a:r>
              <a:rPr lang="en-GB" altLang="en-US" sz="1400" b="1" noProof="1">
                <a:latin typeface="Arial Narrow" pitchFamily="34" charset="0"/>
              </a:rPr>
              <a:t>angle</a:t>
            </a:r>
            <a:r>
              <a:rPr lang="en-GB" altLang="en-US" sz="1400" noProof="1">
                <a:latin typeface="Arial Narrow" pitchFamily="34" charset="0"/>
              </a:rPr>
              <a:t>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  imgMoon.style.top = yEarth + (Math.cos(</a:t>
            </a:r>
            <a:r>
              <a:rPr lang="en-GB" altLang="en-US" sz="1400" b="1" noProof="1">
                <a:latin typeface="Arial Narrow" pitchFamily="34" charset="0"/>
              </a:rPr>
              <a:t>angle</a:t>
            </a:r>
            <a:r>
              <a:rPr lang="en-GB" altLang="en-US" sz="1400" noProof="1">
                <a:latin typeface="Arial Narrow" pitchFamily="34" charset="0"/>
              </a:rPr>
              <a:t>) * 150);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Solution: Variables (v3)</a:t>
            </a:r>
          </a:p>
        </p:txBody>
      </p:sp>
      <p:grpSp>
        <p:nvGrpSpPr>
          <p:cNvPr id="147468" name="Group 12"/>
          <p:cNvGrpSpPr>
            <a:grpSpLocks/>
          </p:cNvGrpSpPr>
          <p:nvPr/>
        </p:nvGrpSpPr>
        <p:grpSpPr bwMode="auto">
          <a:xfrm>
            <a:off x="1116013" y="2530475"/>
            <a:ext cx="3109912" cy="701675"/>
            <a:chOff x="3833" y="534"/>
            <a:chExt cx="1959" cy="442"/>
          </a:xfrm>
        </p:grpSpPr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 flipH="1">
              <a:off x="4866" y="534"/>
              <a:ext cx="92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000066"/>
                  </a:solidFill>
                </a:rPr>
                <a:t>Declaration</a:t>
              </a:r>
              <a:br>
                <a:rPr lang="en-GB" altLang="en-US" sz="2000">
                  <a:solidFill>
                    <a:srgbClr val="000066"/>
                  </a:solidFill>
                </a:rPr>
              </a:br>
              <a:r>
                <a:rPr lang="en-GB" altLang="en-US" sz="2000">
                  <a:solidFill>
                    <a:srgbClr val="000066"/>
                  </a:solidFill>
                </a:rPr>
                <a:t>of Variable</a:t>
              </a:r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 flipH="1">
              <a:off x="3833" y="755"/>
              <a:ext cx="1033" cy="4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7487" name="Group 31"/>
          <p:cNvGrpSpPr>
            <a:grpSpLocks/>
          </p:cNvGrpSpPr>
          <p:nvPr/>
        </p:nvGrpSpPr>
        <p:grpSpPr bwMode="auto">
          <a:xfrm>
            <a:off x="4170363" y="5916613"/>
            <a:ext cx="3570287" cy="752475"/>
            <a:chOff x="2469" y="2763"/>
            <a:chExt cx="2249" cy="474"/>
          </a:xfrm>
        </p:grpSpPr>
        <p:sp>
          <p:nvSpPr>
            <p:cNvPr id="31756" name="Text Box 16"/>
            <p:cNvSpPr txBox="1">
              <a:spLocks noChangeArrowheads="1"/>
            </p:cNvSpPr>
            <p:nvPr/>
          </p:nvSpPr>
          <p:spPr bwMode="auto">
            <a:xfrm flipH="1">
              <a:off x="4014" y="2795"/>
              <a:ext cx="7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000066"/>
                  </a:solidFill>
                </a:rPr>
                <a:t>Use of</a:t>
              </a:r>
              <a:br>
                <a:rPr lang="en-GB" altLang="en-US" sz="2000">
                  <a:solidFill>
                    <a:srgbClr val="000066"/>
                  </a:solidFill>
                </a:rPr>
              </a:br>
              <a:r>
                <a:rPr lang="en-GB" altLang="en-US" sz="2000">
                  <a:solidFill>
                    <a:srgbClr val="000066"/>
                  </a:solidFill>
                </a:rPr>
                <a:t>Variable</a:t>
              </a:r>
            </a:p>
          </p:txBody>
        </p:sp>
        <p:sp>
          <p:nvSpPr>
            <p:cNvPr id="31757" name="Line 18"/>
            <p:cNvSpPr>
              <a:spLocks noChangeShapeType="1"/>
            </p:cNvSpPr>
            <p:nvPr/>
          </p:nvSpPr>
          <p:spPr bwMode="auto">
            <a:xfrm flipH="1" flipV="1">
              <a:off x="2469" y="2763"/>
              <a:ext cx="1590" cy="213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8" name="Line 19"/>
            <p:cNvSpPr>
              <a:spLocks noChangeShapeType="1"/>
            </p:cNvSpPr>
            <p:nvPr/>
          </p:nvSpPr>
          <p:spPr bwMode="auto">
            <a:xfrm flipH="1" flipV="1">
              <a:off x="2469" y="2925"/>
              <a:ext cx="1590" cy="5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7478" name="Rectangle 22"/>
          <p:cNvSpPr>
            <a:spLocks noChangeArrowheads="1"/>
          </p:cNvSpPr>
          <p:nvPr/>
        </p:nvSpPr>
        <p:spPr bwMode="auto">
          <a:xfrm>
            <a:off x="5292725" y="1844675"/>
            <a:ext cx="3708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Char char="J"/>
            </a:pPr>
            <a:r>
              <a:rPr lang="en-GB" altLang="en-US">
                <a:solidFill>
                  <a:srgbClr val="000066"/>
                </a:solidFill>
              </a:rPr>
              <a:t>shorter code</a:t>
            </a:r>
          </a:p>
          <a:p>
            <a:pPr eaLnBrk="1" hangingPunct="1">
              <a:buSzPct val="75000"/>
              <a:buFont typeface="Wingdings" pitchFamily="2" charset="2"/>
              <a:buChar char="J"/>
            </a:pPr>
            <a:r>
              <a:rPr lang="en-GB" altLang="en-US">
                <a:solidFill>
                  <a:srgbClr val="000066"/>
                </a:solidFill>
              </a:rPr>
              <a:t>invisible to user</a:t>
            </a:r>
          </a:p>
          <a:p>
            <a:pPr eaLnBrk="1" hangingPunct="1">
              <a:buSzPct val="75000"/>
              <a:buFont typeface="Wingdings" pitchFamily="2" charset="2"/>
              <a:buChar char="J"/>
            </a:pPr>
            <a:r>
              <a:rPr lang="en-GB" altLang="en-US">
                <a:solidFill>
                  <a:srgbClr val="000066"/>
                </a:solidFill>
              </a:rPr>
              <a:t>memory efficient</a:t>
            </a:r>
          </a:p>
          <a:p>
            <a:pPr eaLnBrk="1" hangingPunct="1">
              <a:buSzPct val="75000"/>
              <a:buFont typeface="Wingdings" pitchFamily="2" charset="2"/>
              <a:buChar char="J"/>
            </a:pPr>
            <a:r>
              <a:rPr lang="en-GB" altLang="en-US">
                <a:solidFill>
                  <a:srgbClr val="000066"/>
                </a:solidFill>
              </a:rPr>
              <a:t>faster execution</a:t>
            </a:r>
          </a:p>
        </p:txBody>
      </p:sp>
      <p:sp>
        <p:nvSpPr>
          <p:cNvPr id="31751" name="Text Box 24"/>
          <p:cNvSpPr txBox="1">
            <a:spLocks noChangeArrowheads="1"/>
          </p:cNvSpPr>
          <p:nvPr/>
        </p:nvSpPr>
        <p:spPr bwMode="auto">
          <a:xfrm flipH="1">
            <a:off x="3705225" y="4400277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66"/>
                </a:solidFill>
              </a:rPr>
              <a:t>initial value</a:t>
            </a:r>
          </a:p>
        </p:txBody>
      </p:sp>
      <p:sp>
        <p:nvSpPr>
          <p:cNvPr id="31752" name="Line 25"/>
          <p:cNvSpPr>
            <a:spLocks noChangeShapeType="1"/>
          </p:cNvSpPr>
          <p:nvPr/>
        </p:nvSpPr>
        <p:spPr bwMode="auto">
          <a:xfrm flipH="1">
            <a:off x="1331913" y="4616177"/>
            <a:ext cx="2373312" cy="12065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7486" name="Group 30"/>
          <p:cNvGrpSpPr>
            <a:grpSpLocks/>
          </p:cNvGrpSpPr>
          <p:nvPr/>
        </p:nvGrpSpPr>
        <p:grpSpPr bwMode="auto">
          <a:xfrm>
            <a:off x="2834184" y="5408389"/>
            <a:ext cx="2601912" cy="396875"/>
            <a:chOff x="1266" y="2308"/>
            <a:chExt cx="1639" cy="250"/>
          </a:xfrm>
        </p:grpSpPr>
        <p:sp>
          <p:nvSpPr>
            <p:cNvPr id="31754" name="Text Box 28"/>
            <p:cNvSpPr txBox="1">
              <a:spLocks noChangeArrowheads="1"/>
            </p:cNvSpPr>
            <p:nvPr/>
          </p:nvSpPr>
          <p:spPr bwMode="auto">
            <a:xfrm flipH="1">
              <a:off x="1837" y="2308"/>
              <a:ext cx="10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000066"/>
                  </a:solidFill>
                </a:rPr>
                <a:t>change value</a:t>
              </a:r>
            </a:p>
          </p:txBody>
        </p:sp>
        <p:sp>
          <p:nvSpPr>
            <p:cNvPr id="31755" name="Line 29"/>
            <p:cNvSpPr>
              <a:spLocks noChangeShapeType="1"/>
            </p:cNvSpPr>
            <p:nvPr/>
          </p:nvSpPr>
          <p:spPr bwMode="auto">
            <a:xfrm flipH="1">
              <a:off x="1266" y="2453"/>
              <a:ext cx="590" cy="4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7AD9C04-F46E-4C84-90E8-848EC4E02568}"/>
              </a:ext>
            </a:extLst>
          </p:cNvPr>
          <p:cNvGrpSpPr>
            <a:grpSpLocks/>
          </p:cNvGrpSpPr>
          <p:nvPr/>
        </p:nvGrpSpPr>
        <p:grpSpPr bwMode="auto">
          <a:xfrm>
            <a:off x="2637013" y="941387"/>
            <a:ext cx="3535360" cy="400050"/>
            <a:chOff x="3833" y="635"/>
            <a:chExt cx="2227" cy="252"/>
          </a:xfrm>
        </p:grpSpPr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48368642-9948-401E-9855-AC206BCF5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866" y="635"/>
              <a:ext cx="1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>
                  <a:solidFill>
                    <a:srgbClr val="000066"/>
                  </a:solidFill>
                </a:rPr>
                <a:t>Remove object</a:t>
              </a: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6DE58E29-3B2E-4E24-BD55-6C3BB03FE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755"/>
              <a:ext cx="1033" cy="4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Variables: Name redefined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08000" y="2022475"/>
            <a:ext cx="1731812" cy="339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itchFamily="49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24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var </a:t>
            </a:r>
            <a:r>
              <a:rPr lang="fr-FR" altLang="en-US" sz="2400" b="1" dirty="0">
                <a:latin typeface="Courier New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var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b="1" dirty="0">
                <a:latin typeface="Courier New" pitchFamily="49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x = 23;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23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itchFamily="49" charset="0"/>
              </a:rPr>
              <a:t>&lt;/script&gt;</a:t>
            </a:r>
            <a:endParaRPr lang="fr-FR" altLang="en-US" sz="2400" noProof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989263" y="5948363"/>
            <a:ext cx="61198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b="1">
                <a:solidFill>
                  <a:srgbClr val="000066"/>
                </a:solidFill>
              </a:rPr>
              <a:t>can't use same name again</a:t>
            </a: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H="1" flipV="1">
            <a:off x="1547813" y="3716338"/>
            <a:ext cx="4895850" cy="2376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Coursework 1: Plagiarism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Self-plagiarism – you may only submit a piece of work for one assessment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Getting others to do work for you:</a:t>
            </a:r>
          </a:p>
          <a:p>
            <a:pPr lvl="1" eaLnBrk="1" hangingPunct="1"/>
            <a:r>
              <a:rPr lang="en-GB" altLang="en-US"/>
              <a:t>You can be asked at any time to explain your work</a:t>
            </a:r>
          </a:p>
          <a:p>
            <a:pPr lvl="1" eaLnBrk="1" hangingPunct="1"/>
            <a:r>
              <a:rPr lang="en-GB" altLang="en-US"/>
              <a:t>If you cannot explain your work, you may be found guilty of plagiarism</a:t>
            </a:r>
            <a:br>
              <a:rPr lang="en-GB" altLang="en-US"/>
            </a:br>
            <a:endParaRPr lang="en-GB" altLang="en-US"/>
          </a:p>
          <a:p>
            <a:r>
              <a:rPr lang="en-GB" altLang="en-US"/>
              <a:t>Lecture material:</a:t>
            </a:r>
          </a:p>
          <a:p>
            <a:pPr lvl="1"/>
            <a:r>
              <a:rPr lang="en-GB" altLang="en-US"/>
              <a:t>can be used freely (and adapted)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3746457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Variables: Expected statement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08000" y="2022475"/>
            <a:ext cx="1731812" cy="339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itchFamily="49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24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var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2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x = 23;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urier New" pitchFamily="49" charset="0"/>
              </a:rPr>
              <a:t>  </a:t>
            </a:r>
            <a:r>
              <a:rPr lang="fr-FR" altLang="en-US" sz="2400" b="1" dirty="0">
                <a:latin typeface="Courier New" pitchFamily="49" charset="0"/>
              </a:rPr>
              <a:t>23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itchFamily="49" charset="0"/>
              </a:rPr>
              <a:t>&lt;/script&gt;</a:t>
            </a:r>
            <a:endParaRPr lang="fr-FR" altLang="en-US" sz="2400" noProof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2989263" y="5948363"/>
            <a:ext cx="61198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b="1">
                <a:solidFill>
                  <a:srgbClr val="000066"/>
                </a:solidFill>
              </a:rPr>
              <a:t>destination can't be literal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H="1" flipV="1">
            <a:off x="1187450" y="4797425"/>
            <a:ext cx="3241675" cy="1223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</a:t>
            </a:r>
            <a:r>
              <a:rPr lang="en-GB" altLang="en-US" sz="4000" dirty="0"/>
              <a:t>Variable assignment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791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GB" altLang="en-US" dirty="0"/>
              <a:t>Write a line of code that: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 dirty="0"/>
              <a:t>Increases the value of </a:t>
            </a:r>
            <a:r>
              <a:rPr lang="en-GB" altLang="en-US" b="1" dirty="0"/>
              <a:t>x</a:t>
            </a:r>
            <a:r>
              <a:rPr lang="en-GB" altLang="en-US" dirty="0"/>
              <a:t> by </a:t>
            </a:r>
            <a:r>
              <a:rPr lang="en-GB" altLang="en-US" b="1" dirty="0"/>
              <a:t>2.89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lvl="1" eaLnBrk="1" hangingPunct="1">
              <a:spcBef>
                <a:spcPct val="40000"/>
              </a:spcBef>
            </a:pPr>
            <a:endParaRPr lang="en-GB" altLang="en-US" dirty="0"/>
          </a:p>
          <a:p>
            <a:pPr lvl="1" eaLnBrk="1" hangingPunct="1">
              <a:spcBef>
                <a:spcPct val="40000"/>
              </a:spcBef>
            </a:pPr>
            <a:endParaRPr lang="en-GB" altLang="en-US" dirty="0"/>
          </a:p>
          <a:p>
            <a:pPr lvl="1" eaLnBrk="1" hangingPunct="1">
              <a:spcBef>
                <a:spcPct val="40000"/>
              </a:spcBef>
            </a:pPr>
            <a:r>
              <a:rPr lang="en-GB" altLang="en-US" dirty="0"/>
              <a:t>Divides </a:t>
            </a:r>
            <a:r>
              <a:rPr lang="en-GB" altLang="en-US" b="1" dirty="0"/>
              <a:t>Miles </a:t>
            </a:r>
            <a:r>
              <a:rPr lang="en-GB" altLang="en-US" dirty="0"/>
              <a:t>by 1.6 and puts the result in </a:t>
            </a:r>
            <a:r>
              <a:rPr lang="en-GB" altLang="en-US" b="1" dirty="0"/>
              <a:t>Km</a:t>
            </a:r>
            <a:endParaRPr lang="en-GB" altLang="en-US" dirty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622925" y="1828800"/>
            <a:ext cx="33940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x = x + 2.89;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716463" y="4221163"/>
            <a:ext cx="43813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000066"/>
                </a:solidFill>
                <a:latin typeface="Courier New" pitchFamily="49" charset="0"/>
              </a:rPr>
              <a:t>Km = Miles / 1.6;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GB" altLang="en-US" dirty="0"/>
              <a:t>Variables: Errors</a:t>
            </a: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363538" y="1046163"/>
            <a:ext cx="4559300" cy="3373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var z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function window_onClick(){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var s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var x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var x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  y = 5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  z = 5</a:t>
            </a:r>
            <a:r>
              <a:rPr lang="en-GB" altLang="en-US" sz="2200" b="1">
                <a:latin typeface="Courier New" pitchFamily="49" charset="0"/>
              </a:rPr>
              <a:t>;</a:t>
            </a:r>
            <a:endParaRPr lang="en-GB" altLang="en-US" sz="2200" b="1" noProof="1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 b="1" noProof="1">
                <a:latin typeface="Courier New" pitchFamily="49" charset="0"/>
              </a:rPr>
              <a:t>}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5138738" y="1046163"/>
            <a:ext cx="3897312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OK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en-US" sz="22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OK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OK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OK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 Duplicate definition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 Variable not defined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en-US" sz="2200"/>
              <a:t>OK, as z is page level</a:t>
            </a:r>
          </a:p>
        </p:txBody>
      </p:sp>
      <p:grpSp>
        <p:nvGrpSpPr>
          <p:cNvPr id="36869" name="Group 28"/>
          <p:cNvGrpSpPr>
            <a:grpSpLocks/>
          </p:cNvGrpSpPr>
          <p:nvPr/>
        </p:nvGrpSpPr>
        <p:grpSpPr bwMode="auto">
          <a:xfrm>
            <a:off x="4986338" y="3335338"/>
            <a:ext cx="228600" cy="228600"/>
            <a:chOff x="2400" y="3744"/>
            <a:chExt cx="144" cy="144"/>
          </a:xfrm>
        </p:grpSpPr>
        <p:sp>
          <p:nvSpPr>
            <p:cNvPr id="36880" name="Line 29"/>
            <p:cNvSpPr>
              <a:spLocks noChangeShapeType="1"/>
            </p:cNvSpPr>
            <p:nvPr/>
          </p:nvSpPr>
          <p:spPr bwMode="auto">
            <a:xfrm>
              <a:off x="2400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30"/>
            <p:cNvSpPr>
              <a:spLocks noChangeShapeType="1"/>
            </p:cNvSpPr>
            <p:nvPr/>
          </p:nvSpPr>
          <p:spPr bwMode="auto">
            <a:xfrm flipH="1">
              <a:off x="2400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0" name="Group 31"/>
          <p:cNvGrpSpPr>
            <a:grpSpLocks/>
          </p:cNvGrpSpPr>
          <p:nvPr/>
        </p:nvGrpSpPr>
        <p:grpSpPr bwMode="auto">
          <a:xfrm>
            <a:off x="4986338" y="3030538"/>
            <a:ext cx="228600" cy="228600"/>
            <a:chOff x="2400" y="3744"/>
            <a:chExt cx="144" cy="144"/>
          </a:xfrm>
        </p:grpSpPr>
        <p:sp>
          <p:nvSpPr>
            <p:cNvPr id="36878" name="Line 32"/>
            <p:cNvSpPr>
              <a:spLocks noChangeShapeType="1"/>
            </p:cNvSpPr>
            <p:nvPr/>
          </p:nvSpPr>
          <p:spPr bwMode="auto">
            <a:xfrm>
              <a:off x="2400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Line 33"/>
            <p:cNvSpPr>
              <a:spLocks noChangeShapeType="1"/>
            </p:cNvSpPr>
            <p:nvPr/>
          </p:nvSpPr>
          <p:spPr bwMode="auto">
            <a:xfrm flipH="1">
              <a:off x="2400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71" name="Line 34"/>
          <p:cNvSpPr>
            <a:spLocks noChangeShapeType="1"/>
          </p:cNvSpPr>
          <p:nvPr/>
        </p:nvSpPr>
        <p:spPr bwMode="auto">
          <a:xfrm flipH="1">
            <a:off x="1908175" y="3500438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Line 35"/>
          <p:cNvSpPr>
            <a:spLocks noChangeShapeType="1"/>
          </p:cNvSpPr>
          <p:nvPr/>
        </p:nvSpPr>
        <p:spPr bwMode="auto">
          <a:xfrm flipH="1">
            <a:off x="2195513" y="38608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Freeform 43"/>
          <p:cNvSpPr>
            <a:spLocks/>
          </p:cNvSpPr>
          <p:nvPr/>
        </p:nvSpPr>
        <p:spPr bwMode="auto">
          <a:xfrm>
            <a:off x="4986338" y="3716338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44">
                <a:moveTo>
                  <a:pt x="0" y="96"/>
                </a:moveTo>
                <a:lnTo>
                  <a:pt x="48" y="144"/>
                </a:lnTo>
                <a:lnTo>
                  <a:pt x="144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Freeform 44"/>
          <p:cNvSpPr>
            <a:spLocks/>
          </p:cNvSpPr>
          <p:nvPr/>
        </p:nvSpPr>
        <p:spPr bwMode="auto">
          <a:xfrm>
            <a:off x="4986338" y="2649538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44">
                <a:moveTo>
                  <a:pt x="0" y="96"/>
                </a:moveTo>
                <a:lnTo>
                  <a:pt x="48" y="144"/>
                </a:lnTo>
                <a:lnTo>
                  <a:pt x="144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Freeform 45"/>
          <p:cNvSpPr>
            <a:spLocks/>
          </p:cNvSpPr>
          <p:nvPr/>
        </p:nvSpPr>
        <p:spPr bwMode="auto">
          <a:xfrm>
            <a:off x="4986338" y="2268538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44">
                <a:moveTo>
                  <a:pt x="0" y="96"/>
                </a:moveTo>
                <a:lnTo>
                  <a:pt x="48" y="144"/>
                </a:lnTo>
                <a:lnTo>
                  <a:pt x="144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6" name="Freeform 46"/>
          <p:cNvSpPr>
            <a:spLocks/>
          </p:cNvSpPr>
          <p:nvPr/>
        </p:nvSpPr>
        <p:spPr bwMode="auto">
          <a:xfrm>
            <a:off x="4986338" y="1887538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44">
                <a:moveTo>
                  <a:pt x="0" y="96"/>
                </a:moveTo>
                <a:lnTo>
                  <a:pt x="48" y="144"/>
                </a:lnTo>
                <a:lnTo>
                  <a:pt x="144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7" name="Freeform 47"/>
          <p:cNvSpPr>
            <a:spLocks/>
          </p:cNvSpPr>
          <p:nvPr/>
        </p:nvSpPr>
        <p:spPr bwMode="auto">
          <a:xfrm>
            <a:off x="4986338" y="1125538"/>
            <a:ext cx="228600" cy="2286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144">
                <a:moveTo>
                  <a:pt x="0" y="96"/>
                </a:moveTo>
                <a:lnTo>
                  <a:pt x="48" y="144"/>
                </a:lnTo>
                <a:lnTo>
                  <a:pt x="144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 Scope (what)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– accessibility/visibility</a:t>
            </a:r>
          </a:p>
          <a:p>
            <a:pPr lvl="1" eaLnBrk="1" hangingPunct="1"/>
            <a:endParaRPr lang="en-GB" altLang="en-US" b="1"/>
          </a:p>
          <a:p>
            <a:pPr lvl="1" eaLnBrk="1" hangingPunct="1"/>
            <a:r>
              <a:rPr lang="en-GB" altLang="en-US" b="1"/>
              <a:t>Local</a:t>
            </a:r>
            <a:r>
              <a:rPr lang="en-GB" altLang="en-US"/>
              <a:t> (declared within procedure)</a:t>
            </a:r>
          </a:p>
          <a:p>
            <a:pPr lvl="1" eaLnBrk="1" hangingPunct="1"/>
            <a:endParaRPr lang="en-GB" altLang="en-US" b="1"/>
          </a:p>
          <a:p>
            <a:pPr lvl="1" eaLnBrk="1" hangingPunct="1"/>
            <a:r>
              <a:rPr lang="en-GB" altLang="en-US" b="1"/>
              <a:t>Page</a:t>
            </a:r>
            <a:r>
              <a:rPr lang="en-GB" altLang="en-US"/>
              <a:t> (general declarations)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 Scope (How)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990600"/>
            <a:ext cx="3886200" cy="5562600"/>
          </a:xfrm>
        </p:spPr>
        <p:txBody>
          <a:bodyPr/>
          <a:lstStyle/>
          <a:p>
            <a:r>
              <a:rPr lang="en-GB" altLang="en-US" b="1"/>
              <a:t>Page</a:t>
            </a:r>
            <a:r>
              <a:rPr lang="en-GB" altLang="en-US"/>
              <a:t> variables</a:t>
            </a:r>
          </a:p>
          <a:p>
            <a:pPr lvl="1"/>
            <a:r>
              <a:rPr lang="en-GB" altLang="en-US"/>
              <a:t>general declarations (top)</a:t>
            </a:r>
          </a:p>
          <a:p>
            <a:endParaRPr lang="en-GB" altLang="en-US"/>
          </a:p>
          <a:p>
            <a:r>
              <a:rPr lang="en-GB" altLang="en-US" b="1"/>
              <a:t>Local</a:t>
            </a:r>
            <a:r>
              <a:rPr lang="en-GB" altLang="en-US"/>
              <a:t> variables:</a:t>
            </a:r>
          </a:p>
          <a:p>
            <a:pPr lvl="1"/>
            <a:r>
              <a:rPr lang="en-GB" altLang="en-US"/>
              <a:t>in procedures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22338" y="1066800"/>
            <a:ext cx="3890962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b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var mv</a:t>
            </a:r>
            <a:r>
              <a:rPr lang="en-GB" altLang="en-US" sz="2800" b="1">
                <a:latin typeface="Arial Narrow" pitchFamily="34" charset="0"/>
              </a:rPr>
              <a:t>;</a:t>
            </a:r>
            <a:endParaRPr lang="en-GB" altLang="en-US" sz="28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function btnCalc_onClick(){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var lv1</a:t>
            </a:r>
            <a:r>
              <a:rPr lang="en-GB" altLang="en-US" sz="2800" b="1">
                <a:latin typeface="Arial Narrow" pitchFamily="34" charset="0"/>
              </a:rPr>
              <a:t>;</a:t>
            </a:r>
            <a:endParaRPr lang="en-GB" altLang="en-US" sz="28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function btnAdd_onClick(){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var lv2</a:t>
            </a:r>
            <a:r>
              <a:rPr lang="en-GB" altLang="en-US" sz="2800" b="1">
                <a:latin typeface="Arial Narrow" pitchFamily="34" charset="0"/>
              </a:rPr>
              <a:t>;</a:t>
            </a:r>
            <a:endParaRPr lang="en-GB" altLang="en-US" sz="28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}</a:t>
            </a:r>
          </a:p>
        </p:txBody>
      </p:sp>
      <p:grpSp>
        <p:nvGrpSpPr>
          <p:cNvPr id="38917" name="Group 19"/>
          <p:cNvGrpSpPr>
            <a:grpSpLocks/>
          </p:cNvGrpSpPr>
          <p:nvPr/>
        </p:nvGrpSpPr>
        <p:grpSpPr bwMode="auto">
          <a:xfrm>
            <a:off x="609600" y="1295400"/>
            <a:ext cx="4876800" cy="4800600"/>
            <a:chOff x="384" y="816"/>
            <a:chExt cx="3072" cy="3024"/>
          </a:xfrm>
        </p:grpSpPr>
        <p:sp>
          <p:nvSpPr>
            <p:cNvPr id="38924" name="Line 6"/>
            <p:cNvSpPr>
              <a:spLocks noChangeShapeType="1"/>
            </p:cNvSpPr>
            <p:nvPr/>
          </p:nvSpPr>
          <p:spPr bwMode="auto">
            <a:xfrm flipH="1">
              <a:off x="1292" y="816"/>
              <a:ext cx="2164" cy="25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5" name="Line 7"/>
            <p:cNvSpPr>
              <a:spLocks noChangeShapeType="1"/>
            </p:cNvSpPr>
            <p:nvPr/>
          </p:nvSpPr>
          <p:spPr bwMode="auto">
            <a:xfrm>
              <a:off x="384" y="1104"/>
              <a:ext cx="0" cy="27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18" name="Group 17"/>
          <p:cNvGrpSpPr>
            <a:grpSpLocks/>
          </p:cNvGrpSpPr>
          <p:nvPr/>
        </p:nvGrpSpPr>
        <p:grpSpPr bwMode="auto">
          <a:xfrm>
            <a:off x="838200" y="3429000"/>
            <a:ext cx="4495800" cy="2667000"/>
            <a:chOff x="528" y="2160"/>
            <a:chExt cx="2832" cy="1680"/>
          </a:xfrm>
        </p:grpSpPr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 flipH="1">
              <a:off x="1292" y="2160"/>
              <a:ext cx="2068" cy="10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528" y="3216"/>
              <a:ext cx="0" cy="6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19" name="Group 18"/>
          <p:cNvGrpSpPr>
            <a:grpSpLocks/>
          </p:cNvGrpSpPr>
          <p:nvPr/>
        </p:nvGrpSpPr>
        <p:grpSpPr bwMode="auto">
          <a:xfrm>
            <a:off x="838200" y="2971800"/>
            <a:ext cx="4495800" cy="990600"/>
            <a:chOff x="528" y="1872"/>
            <a:chExt cx="2832" cy="624"/>
          </a:xfrm>
        </p:grpSpPr>
        <p:sp>
          <p:nvSpPr>
            <p:cNvPr id="38920" name="Line 12"/>
            <p:cNvSpPr>
              <a:spLocks noChangeShapeType="1"/>
            </p:cNvSpPr>
            <p:nvPr/>
          </p:nvSpPr>
          <p:spPr bwMode="auto">
            <a:xfrm flipH="1" flipV="1">
              <a:off x="1292" y="1933"/>
              <a:ext cx="2068" cy="22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1" name="Line 13"/>
            <p:cNvSpPr>
              <a:spLocks noChangeShapeType="1"/>
            </p:cNvSpPr>
            <p:nvPr/>
          </p:nvSpPr>
          <p:spPr bwMode="auto">
            <a:xfrm>
              <a:off x="528" y="1872"/>
              <a:ext cx="0" cy="6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Variables: Scope (How)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44" name="CMDAnimation" r:id="rId2" imgW="8639159" imgH="5400675"/>
        </mc:Choice>
        <mc:Fallback>
          <p:control name="CMDAnimation" r:id="rId2" imgW="8639159" imgH="5400675">
            <p:pic>
              <p:nvPicPr>
                <p:cNvPr id="2" name="CMDAnimati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50825" y="908050"/>
                  <a:ext cx="8642350" cy="5400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 Scope (why)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/>
            <a:r>
              <a:rPr lang="en-GB" altLang="en-US" sz="2800"/>
              <a:t>In short – Robustness of code/software</a:t>
            </a:r>
          </a:p>
          <a:p>
            <a:pPr lvl="1" eaLnBrk="1" hangingPunct="1"/>
            <a:r>
              <a:rPr lang="en-GB" altLang="en-US" sz="2400"/>
              <a:t>Protection from accidental outside interference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800"/>
              <a:t>One of many responses to code that is</a:t>
            </a:r>
          </a:p>
          <a:p>
            <a:pPr lvl="1" eaLnBrk="1" hangingPunct="1"/>
            <a:r>
              <a:rPr lang="en-GB" altLang="en-US" sz="2400"/>
              <a:t>Difficult to maintain, and</a:t>
            </a:r>
          </a:p>
          <a:p>
            <a:pPr lvl="1" eaLnBrk="1" hangingPunct="1"/>
            <a:r>
              <a:rPr lang="en-GB" altLang="en-US" sz="2400"/>
              <a:t>Unreliable</a:t>
            </a:r>
          </a:p>
          <a:p>
            <a:pPr lvl="1" eaLnBrk="1" hangingPunct="1"/>
            <a:r>
              <a:rPr lang="en-GB" altLang="en-US" sz="2400"/>
              <a:t>House of cards phenomenon</a:t>
            </a:r>
          </a:p>
          <a:p>
            <a:pPr lvl="1" eaLnBrk="1" hangingPunct="1"/>
            <a:endParaRPr lang="en-GB" altLang="en-US" sz="1200"/>
          </a:p>
          <a:p>
            <a:pPr eaLnBrk="1" hangingPunct="1"/>
            <a:r>
              <a:rPr lang="en-GB" altLang="en-US" sz="2800"/>
              <a:t>Prevent:</a:t>
            </a:r>
          </a:p>
          <a:p>
            <a:pPr lvl="1" eaLnBrk="1" hangingPunct="1"/>
            <a:r>
              <a:rPr lang="en-GB" altLang="en-US" sz="2400"/>
              <a:t>Uncontrolled and ad hoc interactions between code</a:t>
            </a:r>
          </a:p>
          <a:p>
            <a:pPr eaLnBrk="1" hangingPunct="1"/>
            <a:endParaRPr lang="en-GB" altLang="en-US" sz="1200"/>
          </a:p>
          <a:p>
            <a:pPr eaLnBrk="1" hangingPunct="1"/>
            <a:r>
              <a:rPr lang="en-GB" altLang="en-US" sz="2800"/>
              <a:t>Always define things at </a:t>
            </a:r>
            <a:r>
              <a:rPr lang="en-GB" altLang="en-US" sz="2800" b="1"/>
              <a:t>lowest</a:t>
            </a:r>
            <a:r>
              <a:rPr lang="en-GB" altLang="en-US" sz="2800"/>
              <a:t> level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 Scope Errors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Spot the error in the following:</a:t>
            </a:r>
          </a:p>
          <a:p>
            <a:pPr eaLnBrk="1" hangingPunct="1">
              <a:buFontTx/>
              <a:buNone/>
            </a:pPr>
            <a:endParaRPr lang="en-GB" altLang="en-US" sz="2400" b="1" noProof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function btnCalc_onClick(){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var x;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  x = 0;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  parTotal.innerText = "£" </a:t>
            </a:r>
            <a:r>
              <a:rPr lang="en-GB" altLang="en-US" sz="2400" b="1">
                <a:latin typeface="Courier New" pitchFamily="49" charset="0"/>
              </a:rPr>
              <a:t>+</a:t>
            </a:r>
            <a:r>
              <a:rPr lang="en-GB" altLang="en-US" sz="2400" b="1" noProof="1">
                <a:latin typeface="Courier New" pitchFamily="49" charset="0"/>
              </a:rPr>
              <a:t> x;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}</a:t>
            </a:r>
          </a:p>
          <a:p>
            <a:pPr eaLnBrk="1" hangingPunct="1">
              <a:buFontTx/>
              <a:buNone/>
            </a:pPr>
            <a:endParaRPr lang="en-GB" altLang="en-US" sz="2400" b="1" noProof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function btnQuit_onClick(){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  x = 0;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  parTotal.innerText = "£" </a:t>
            </a:r>
            <a:r>
              <a:rPr lang="en-GB" altLang="en-US" sz="2400" b="1">
                <a:latin typeface="Courier New" pitchFamily="49" charset="0"/>
              </a:rPr>
              <a:t>+</a:t>
            </a:r>
            <a:r>
              <a:rPr lang="en-GB" altLang="en-US" sz="2400" b="1" noProof="1">
                <a:latin typeface="Courier New" pitchFamily="49" charset="0"/>
              </a:rPr>
              <a:t> x;</a:t>
            </a:r>
          </a:p>
          <a:p>
            <a:pPr eaLnBrk="1" hangingPunct="1">
              <a:buFontTx/>
              <a:buNone/>
            </a:pPr>
            <a:r>
              <a:rPr lang="en-GB" altLang="en-US" sz="2400" b="1" noProof="1">
                <a:latin typeface="Courier New" pitchFamily="49" charset="0"/>
              </a:rPr>
              <a:t>	 }</a:t>
            </a:r>
          </a:p>
        </p:txBody>
      </p:sp>
      <p:grpSp>
        <p:nvGrpSpPr>
          <p:cNvPr id="121863" name="Group 7"/>
          <p:cNvGrpSpPr>
            <a:grpSpLocks/>
          </p:cNvGrpSpPr>
          <p:nvPr/>
        </p:nvGrpSpPr>
        <p:grpSpPr bwMode="auto">
          <a:xfrm>
            <a:off x="2411413" y="4892675"/>
            <a:ext cx="6235700" cy="461963"/>
            <a:chOff x="1680" y="3012"/>
            <a:chExt cx="3928" cy="291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H="1">
              <a:off x="1680" y="3158"/>
              <a:ext cx="2016" cy="101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651" y="3012"/>
              <a:ext cx="19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>
                  <a:solidFill>
                    <a:srgbClr val="000066"/>
                  </a:solidFill>
                </a:rPr>
                <a:t>Variable not defined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GB" altLang="en-US" dirty="0"/>
              <a:t>Question: Variable Scope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GB" altLang="en-US"/>
              <a:t>Will this compile?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38200" y="1355725"/>
            <a:ext cx="6705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var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var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var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x = 23;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y = "there";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z =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function btnTest_onClick(){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var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y = "hello";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x = 67;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  z = 53;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  }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2590800" y="30861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 flipV="1">
            <a:off x="2590800" y="33909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>
            <a:off x="2590800" y="36957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H="1" flipV="1">
            <a:off x="2514600" y="52197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2514600" y="55245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2514600" y="58293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930775" y="2781300"/>
            <a:ext cx="1851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x in scope?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y in scope?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z in scope?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930775" y="4946650"/>
            <a:ext cx="1851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y in scope?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x in scope?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Is z in scope?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6934200" y="27813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6934200" y="31623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6934200" y="35433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6934200" y="49149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6934200" y="52959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6934200" y="56769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  <a:latin typeface="Times New Roman" pitchFamily="18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utoUpdateAnimBg="0"/>
      <p:bldP spid="122894" grpId="0" autoUpdateAnimBg="0"/>
      <p:bldP spid="122895" grpId="0" autoUpdateAnimBg="0"/>
      <p:bldP spid="122896" grpId="0" autoUpdateAnimBg="0"/>
      <p:bldP spid="122897" grpId="0" autoUpdateAnimBg="0"/>
      <p:bldP spid="12289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Variable Names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Variables in same scope cannot have same name: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68" name="CMDAnimation" r:id="rId2" imgW="6114954" imgH="4895921"/>
        </mc:Choice>
        <mc:Fallback>
          <p:control name="CMDAnimation" r:id="rId2" imgW="6114954" imgH="4895921">
            <p:pic>
              <p:nvPicPr>
                <p:cNvPr id="2" name="CMDAnimati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95513" y="1628775"/>
                  <a:ext cx="6121400" cy="489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Session Aims &amp;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791200"/>
          </a:xfrm>
        </p:spPr>
        <p:txBody>
          <a:bodyPr/>
          <a:lstStyle/>
          <a:p>
            <a:pPr eaLnBrk="1" hangingPunct="1"/>
            <a:r>
              <a:rPr lang="en-GB" altLang="en-US"/>
              <a:t>Aims</a:t>
            </a:r>
          </a:p>
          <a:p>
            <a:pPr lvl="1" eaLnBrk="1" hangingPunct="1"/>
            <a:r>
              <a:rPr lang="en-GB" altLang="en-US"/>
              <a:t>Introduce you to (invisible) </a:t>
            </a:r>
            <a:r>
              <a:rPr lang="en-GB" altLang="en-US" b="1"/>
              <a:t>data storage</a:t>
            </a:r>
            <a:r>
              <a:rPr lang="en-GB" altLang="en-US"/>
              <a:t> concepts,</a:t>
            </a:r>
            <a:br>
              <a:rPr lang="en-GB" altLang="en-US"/>
            </a:br>
            <a:r>
              <a:rPr lang="en-GB" altLang="en-US"/>
              <a:t>      i.e. </a:t>
            </a:r>
            <a:r>
              <a:rPr lang="en-GB" altLang="en-US" b="1"/>
              <a:t>variables</a:t>
            </a:r>
          </a:p>
          <a:p>
            <a:pPr eaLnBrk="1" hangingPunct="1"/>
            <a:r>
              <a:rPr lang="en-GB" altLang="en-US"/>
              <a:t>Objectives,</a:t>
            </a:r>
            <a:r>
              <a:rPr lang="en-GB" altLang="en-US" sz="2600"/>
              <a:t/>
            </a:r>
            <a:br>
              <a:rPr lang="en-GB" altLang="en-US" sz="2600"/>
            </a:br>
            <a:r>
              <a:rPr lang="en-GB" altLang="en-US" sz="2000"/>
              <a:t>by end of this week’s sessions, you should be able to:</a:t>
            </a:r>
          </a:p>
          <a:p>
            <a:pPr lvl="1" eaLnBrk="1" hangingPunct="1"/>
            <a:r>
              <a:rPr lang="en-GB" altLang="en-US" b="1"/>
              <a:t>declare</a:t>
            </a:r>
            <a:r>
              <a:rPr lang="en-GB" altLang="en-US"/>
              <a:t> a </a:t>
            </a:r>
            <a:r>
              <a:rPr lang="en-GB" altLang="en-US" b="1"/>
              <a:t>variable</a:t>
            </a:r>
          </a:p>
          <a:p>
            <a:pPr lvl="1" eaLnBrk="1" hangingPunct="1"/>
            <a:r>
              <a:rPr lang="en-GB" altLang="en-US" b="1"/>
              <a:t>assign</a:t>
            </a:r>
            <a:r>
              <a:rPr lang="en-GB" altLang="en-US"/>
              <a:t> a </a:t>
            </a:r>
            <a:r>
              <a:rPr lang="en-GB" altLang="en-US" b="1"/>
              <a:t>value</a:t>
            </a:r>
            <a:r>
              <a:rPr lang="en-GB" altLang="en-US"/>
              <a:t> to a </a:t>
            </a:r>
            <a:r>
              <a:rPr lang="en-GB" altLang="en-US" b="1"/>
              <a:t>variable</a:t>
            </a:r>
            <a:r>
              <a:rPr lang="en-GB" altLang="en-US"/>
              <a:t>,</a:t>
            </a:r>
          </a:p>
          <a:p>
            <a:pPr lvl="2" eaLnBrk="1" hangingPunct="1"/>
            <a:r>
              <a:rPr lang="en-GB" altLang="en-US"/>
              <a:t>using combination of </a:t>
            </a:r>
            <a:r>
              <a:rPr lang="en-GB" altLang="en-US" b="1"/>
              <a:t>literal values, operators, functions, and identifiers</a:t>
            </a:r>
          </a:p>
          <a:p>
            <a:pPr lvl="1" eaLnBrk="1" hangingPunct="1"/>
            <a:r>
              <a:rPr lang="en-GB" altLang="en-US" b="1">
                <a:cs typeface="Times New Roman" pitchFamily="18" charset="0"/>
              </a:rPr>
              <a:t>determine</a:t>
            </a:r>
            <a:r>
              <a:rPr lang="en-GB" altLang="en-US">
                <a:cs typeface="Times New Roman" pitchFamily="18" charset="0"/>
              </a:rPr>
              <a:t> whether a variable is in or out of </a:t>
            </a:r>
            <a:r>
              <a:rPr lang="en-GB" altLang="en-US" b="1">
                <a:cs typeface="Times New Roman" pitchFamily="18" charset="0"/>
              </a:rPr>
              <a:t>scope</a:t>
            </a:r>
            <a:r>
              <a:rPr lang="en-GB" altLang="en-US">
                <a:cs typeface="Times New Roman" pitchFamily="18" charset="0"/>
              </a:rPr>
              <a:t> at a given point in a piece of code</a:t>
            </a:r>
          </a:p>
          <a:p>
            <a:pPr lvl="1" eaLnBrk="1" hangingPunct="1"/>
            <a:r>
              <a:rPr lang="en-GB" altLang="en-US" b="1">
                <a:cs typeface="Times New Roman" pitchFamily="18" charset="0"/>
              </a:rPr>
              <a:t>select</a:t>
            </a:r>
            <a:r>
              <a:rPr lang="en-GB" altLang="en-US">
                <a:cs typeface="Times New Roman" pitchFamily="18" charset="0"/>
              </a:rPr>
              <a:t> a variable’s </a:t>
            </a:r>
            <a:r>
              <a:rPr lang="en-GB" altLang="en-US" b="1">
                <a:cs typeface="Times New Roman" pitchFamily="18" charset="0"/>
              </a:rPr>
              <a:t>scope</a:t>
            </a:r>
            <a:r>
              <a:rPr lang="en-GB" altLang="en-US">
                <a:cs typeface="Times New Roman" pitchFamily="18" charset="0"/>
              </a:rPr>
              <a:t> in your own program</a:t>
            </a:r>
          </a:p>
        </p:txBody>
      </p:sp>
    </p:spTree>
    <p:extLst>
      <p:ext uri="{BB962C8B-B14F-4D97-AF65-F5344CB8AC3E}">
        <p14:creationId xmlns:p14="http://schemas.microsoft.com/office/powerpoint/2010/main" val="1378782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Exercises: Guess </a:t>
            </a:r>
            <a:r>
              <a:rPr lang="en-GB" altLang="en-US" dirty="0" err="1"/>
              <a:t>Num</a:t>
            </a:r>
            <a:endParaRPr lang="en-GB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LEARNING OBJECTIVE:</a:t>
            </a:r>
            <a:br>
              <a:rPr lang="en-GB" altLang="en-US" sz="2400"/>
            </a:br>
            <a:r>
              <a:rPr lang="en-GB" altLang="en-US" sz="2400"/>
              <a:t>use </a:t>
            </a:r>
            <a:r>
              <a:rPr lang="en-GB" altLang="en-US" sz="2400" b="1"/>
              <a:t>variables</a:t>
            </a:r>
            <a:r>
              <a:rPr lang="en-GB" altLang="en-US" sz="2400"/>
              <a:t> to simplify and make code more dynamic</a:t>
            </a:r>
            <a:endParaRPr lang="en-GB" altLang="en-US" sz="2400" b="1"/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 b="1"/>
              <a:t>Task 1</a:t>
            </a:r>
            <a:r>
              <a:rPr lang="en-GB" altLang="en-US" sz="2400"/>
              <a:t>: Get GuessNum example working. You will need to create the html for the text box, button, and labels.</a:t>
            </a:r>
          </a:p>
          <a:p>
            <a:pPr eaLnBrk="1" hangingPunct="1"/>
            <a:r>
              <a:rPr lang="en-GB" altLang="en-US" sz="2400" b="1"/>
              <a:t>Task 2</a:t>
            </a:r>
            <a:r>
              <a:rPr lang="en-GB" altLang="en-US" sz="2400"/>
              <a:t>: Modify GuessNum to tell the user whether their incorrect guess was higher of lower than the correct number.</a:t>
            </a:r>
          </a:p>
          <a:p>
            <a:pPr eaLnBrk="1" hangingPunct="1"/>
            <a:r>
              <a:rPr lang="en-GB" altLang="en-US" sz="2400" b="1"/>
              <a:t>Task 3</a:t>
            </a:r>
            <a:r>
              <a:rPr lang="en-GB" altLang="en-US" sz="2400"/>
              <a:t>: Modify GuessNum to only allow 5 attempts before picking a new number.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Tutorial Exercise: Ball Char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LEARNING OBJECTIVE:</a:t>
            </a:r>
            <a:br>
              <a:rPr lang="en-GB" altLang="en-US" sz="2000" dirty="0"/>
            </a:br>
            <a:r>
              <a:rPr lang="en-GB" altLang="en-US" sz="2000" dirty="0"/>
              <a:t>     to understand </a:t>
            </a:r>
            <a:r>
              <a:rPr lang="en-GB" altLang="en-US" sz="2000" b="1" dirty="0"/>
              <a:t>objects</a:t>
            </a:r>
            <a:r>
              <a:rPr lang="en-GB" altLang="en-US" sz="2000" dirty="0"/>
              <a:t>, </a:t>
            </a:r>
            <a:r>
              <a:rPr lang="en-GB" altLang="en-US" sz="2000" b="1" dirty="0"/>
              <a:t>events</a:t>
            </a:r>
            <a:r>
              <a:rPr lang="en-GB" altLang="en-US" sz="2000" dirty="0"/>
              <a:t>, </a:t>
            </a:r>
            <a:r>
              <a:rPr lang="en-GB" altLang="en-US" sz="2000" b="1" dirty="0"/>
              <a:t>properties</a:t>
            </a:r>
            <a:r>
              <a:rPr lang="en-GB" altLang="en-US" sz="2000" dirty="0"/>
              <a:t>, and</a:t>
            </a:r>
            <a:br>
              <a:rPr lang="en-GB" altLang="en-US" sz="2000" dirty="0"/>
            </a:br>
            <a:r>
              <a:rPr lang="en-GB" altLang="en-US" sz="2000" dirty="0"/>
              <a:t>         </a:t>
            </a:r>
            <a:r>
              <a:rPr lang="en-GB" altLang="en-US" sz="2000" b="1" dirty="0"/>
              <a:t>event handler procedures</a:t>
            </a:r>
            <a:r>
              <a:rPr lang="en-GB" altLang="en-US" sz="2000" dirty="0"/>
              <a:t>,</a:t>
            </a:r>
            <a:br>
              <a:rPr lang="en-GB" altLang="en-US" sz="2000" dirty="0"/>
            </a:br>
            <a:r>
              <a:rPr lang="en-GB" altLang="en-US" sz="2000" dirty="0"/>
              <a:t>     so that you can create </a:t>
            </a:r>
            <a:r>
              <a:rPr lang="en-GB" altLang="en-US" sz="2000" b="1" dirty="0"/>
              <a:t>dynamic content </a:t>
            </a:r>
            <a:r>
              <a:rPr lang="en-GB" altLang="en-US" sz="2000" dirty="0"/>
              <a:t>in</a:t>
            </a:r>
            <a:r>
              <a:rPr lang="en-GB" altLang="en-US" sz="2000" b="1" dirty="0"/>
              <a:t/>
            </a:r>
            <a:br>
              <a:rPr lang="en-GB" altLang="en-US" sz="2000" b="1" dirty="0"/>
            </a:br>
            <a:r>
              <a:rPr lang="en-GB" altLang="en-US" sz="2000" b="1" dirty="0"/>
              <a:t>                     </a:t>
            </a:r>
            <a:r>
              <a:rPr lang="en-GB" altLang="en-US" sz="2000" dirty="0"/>
              <a:t>your web-pages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1</a:t>
            </a:r>
            <a:r>
              <a:rPr lang="en-GB" altLang="en-US" sz="2000" dirty="0"/>
              <a:t>: Get the Right button from the Ball Character example working.</a:t>
            </a:r>
            <a:br>
              <a:rPr lang="en-GB" altLang="en-US" sz="2000" dirty="0"/>
            </a:br>
            <a:r>
              <a:rPr lang="en-GB" altLang="en-US" sz="2000" i="1" dirty="0"/>
              <a:t>   (code provided, images in resources area on server).</a:t>
            </a:r>
            <a:br>
              <a:rPr lang="en-GB" altLang="en-US" sz="2000" i="1" dirty="0"/>
            </a:br>
            <a:endParaRPr lang="en-GB" altLang="en-US" sz="2000" i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2</a:t>
            </a:r>
            <a:r>
              <a:rPr lang="en-GB" altLang="en-US" sz="2000" dirty="0"/>
              <a:t>: Get the Left, Down, and Up buttons working.</a:t>
            </a:r>
            <a:br>
              <a:rPr lang="en-GB" altLang="en-US" sz="2000" dirty="0"/>
            </a:br>
            <a:r>
              <a:rPr lang="en-GB" altLang="en-US" sz="2000" dirty="0"/>
              <a:t>  </a:t>
            </a:r>
            <a:r>
              <a:rPr lang="en-GB" altLang="en-US" sz="2000" i="1" dirty="0"/>
              <a:t>(You will need to work out what code to use.</a:t>
            </a:r>
            <a:br>
              <a:rPr lang="en-GB" altLang="en-US" sz="2000" i="1" dirty="0"/>
            </a:br>
            <a:r>
              <a:rPr lang="en-GB" altLang="en-US" sz="2000" i="1" dirty="0"/>
              <a:t>			Use the code provided as inspiration)</a:t>
            </a:r>
            <a:br>
              <a:rPr lang="en-GB" altLang="en-US" sz="2000" i="1" dirty="0"/>
            </a:br>
            <a:endParaRPr lang="en-GB" altLang="en-US" sz="2000" i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3</a:t>
            </a:r>
            <a:r>
              <a:rPr lang="en-GB" altLang="en-US" sz="2000" dirty="0"/>
              <a:t>: Make the Ball Character blink when the user moves the mouse over it.</a:t>
            </a:r>
            <a:br>
              <a:rPr lang="en-GB" altLang="en-US" sz="2000" dirty="0"/>
            </a:br>
            <a:r>
              <a:rPr lang="en-GB" altLang="en-US" sz="2000" dirty="0"/>
              <a:t>  </a:t>
            </a:r>
            <a:r>
              <a:rPr lang="en-GB" altLang="en-US" sz="2000" i="1" dirty="0"/>
              <a:t>(add code that changes the picture – like the Puppy example)</a:t>
            </a:r>
            <a:br>
              <a:rPr lang="en-GB" altLang="en-US" sz="2000" i="1" dirty="0"/>
            </a:br>
            <a:endParaRPr lang="en-GB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4</a:t>
            </a:r>
            <a:r>
              <a:rPr lang="en-GB" altLang="en-US" sz="2000" dirty="0"/>
              <a:t>: Add a button to move the Ball Character diagonally.</a:t>
            </a:r>
            <a:br>
              <a:rPr lang="en-GB" altLang="en-US" sz="2000" dirty="0"/>
            </a:br>
            <a:r>
              <a:rPr lang="en-GB" altLang="en-US" sz="2000" dirty="0"/>
              <a:t>  </a:t>
            </a:r>
            <a:r>
              <a:rPr lang="en-GB" altLang="en-US" sz="2000" i="1" dirty="0"/>
              <a:t>(You will need two lines of code in the same event handler)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Tutorial Exercises: Ball Char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LEARNING OBJECTIVE:</a:t>
            </a:r>
            <a:br>
              <a:rPr lang="en-GB" altLang="en-US" sz="2000" dirty="0"/>
            </a:br>
            <a:r>
              <a:rPr lang="en-GB" altLang="en-US" sz="2000" dirty="0"/>
              <a:t> to </a:t>
            </a:r>
            <a:r>
              <a:rPr lang="en-GB" altLang="en-US" sz="2000" b="1" dirty="0"/>
              <a:t>assign</a:t>
            </a:r>
            <a:r>
              <a:rPr lang="en-GB" altLang="en-US" sz="2000" dirty="0"/>
              <a:t> a </a:t>
            </a:r>
            <a:r>
              <a:rPr lang="en-GB" altLang="en-US" sz="2000" b="1" dirty="0"/>
              <a:t>value</a:t>
            </a:r>
            <a:r>
              <a:rPr lang="en-GB" altLang="en-US" sz="2000" dirty="0"/>
              <a:t> to a </a:t>
            </a:r>
            <a:r>
              <a:rPr lang="en-GB" altLang="en-US" sz="2000" b="1" dirty="0"/>
              <a:t>object's property</a:t>
            </a:r>
            <a:r>
              <a:rPr lang="en-GB" altLang="en-US" sz="2000" dirty="0"/>
              <a:t>,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000" dirty="0"/>
              <a:t>using combination of </a:t>
            </a:r>
            <a:r>
              <a:rPr lang="en-GB" altLang="en-US" sz="2000" b="1" dirty="0"/>
              <a:t>literal values, operators, functions, and identifiers</a:t>
            </a:r>
            <a:br>
              <a:rPr lang="en-GB" altLang="en-US" sz="2000" b="1" dirty="0"/>
            </a:br>
            <a:endParaRPr lang="en-GB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5</a:t>
            </a:r>
            <a:r>
              <a:rPr lang="en-GB" altLang="en-US" sz="2000" dirty="0"/>
              <a:t>: get the ball char (v2) example working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6</a:t>
            </a:r>
            <a:r>
              <a:rPr lang="en-GB" altLang="en-US" sz="2000" dirty="0"/>
              <a:t>: add a button that resets the ball char's horizontal position to 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7</a:t>
            </a:r>
            <a:r>
              <a:rPr lang="en-GB" altLang="en-US" sz="2000" dirty="0"/>
              <a:t>: add a text box that allows the user to control the speed of the ball character.</a:t>
            </a:r>
            <a:br>
              <a:rPr lang="en-GB" altLang="en-US" sz="2000" dirty="0"/>
            </a:br>
            <a:r>
              <a:rPr lang="en-GB" altLang="en-US" sz="2000" i="1" dirty="0"/>
              <a:t>     HINT: Currently, the ball char will always move 5 pixels at a time.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8</a:t>
            </a:r>
            <a:r>
              <a:rPr lang="en-GB" altLang="en-US" sz="2000" dirty="0"/>
              <a:t>: add a button that stops the ball char moving.</a:t>
            </a:r>
            <a:br>
              <a:rPr lang="en-GB" altLang="en-US" sz="2000" dirty="0"/>
            </a:br>
            <a:r>
              <a:rPr lang="en-GB" altLang="en-US" sz="2000" dirty="0"/>
              <a:t>    HINT: button should put 0 into the text box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9</a:t>
            </a:r>
            <a:r>
              <a:rPr lang="en-GB" altLang="en-US" sz="2000" dirty="0"/>
              <a:t>: add two buttons – one for fast and one for slow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10</a:t>
            </a:r>
            <a:r>
              <a:rPr lang="en-GB" altLang="en-US" sz="2000" dirty="0"/>
              <a:t>: add two more buttons – one for fast backwards and one for slow backwards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11</a:t>
            </a:r>
            <a:r>
              <a:rPr lang="en-GB" altLang="en-US" sz="2000" dirty="0"/>
              <a:t>: make it bounce off both sides of the client area (screen).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12</a:t>
            </a:r>
            <a:r>
              <a:rPr lang="en-GB" altLang="en-US" sz="2000" dirty="0"/>
              <a:t>: hide the speed text box</a:t>
            </a:r>
            <a:br>
              <a:rPr lang="en-GB" altLang="en-US" sz="2000" dirty="0"/>
            </a:br>
            <a:r>
              <a:rPr lang="en-GB" altLang="en-US" sz="2000" dirty="0"/>
              <a:t>   </a:t>
            </a:r>
            <a:r>
              <a:rPr lang="en-GB" altLang="en-US" sz="2000" i="1" dirty="0"/>
              <a:t> HINT: this should happen when the window loads, using </a:t>
            </a:r>
            <a:r>
              <a:rPr lang="en-GB" altLang="en-US" sz="2000" i="1" dirty="0" err="1"/>
              <a:t>style.visibility</a:t>
            </a:r>
            <a:endParaRPr lang="en-GB" altLang="en-US" sz="2000" i="1" dirty="0"/>
          </a:p>
          <a:p>
            <a:pPr eaLnBrk="1" hangingPunct="1"/>
            <a:r>
              <a:rPr lang="en-GB" altLang="en-US" sz="2000" b="1" dirty="0"/>
              <a:t>Task 13</a:t>
            </a:r>
            <a:r>
              <a:rPr lang="en-GB" altLang="en-US" sz="2000" dirty="0"/>
              <a:t>: play a sound when the ball character is clicked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Exercises: Moon Orbit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571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LEARNING OBJECTIVE:</a:t>
            </a:r>
            <a:br>
              <a:rPr lang="en-GB" altLang="en-US" sz="2400" dirty="0"/>
            </a:br>
            <a:r>
              <a:rPr lang="en-GB" altLang="en-US" sz="2400" dirty="0"/>
              <a:t>use </a:t>
            </a:r>
            <a:r>
              <a:rPr lang="en-GB" altLang="en-US" sz="2400" b="1" dirty="0"/>
              <a:t>variables</a:t>
            </a:r>
            <a:r>
              <a:rPr lang="en-GB" altLang="en-US" sz="2400" dirty="0"/>
              <a:t> to simplify and make code more dynamic</a:t>
            </a:r>
            <a:endParaRPr lang="en-GB" altLang="en-US" sz="2400" b="1" dirty="0"/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Task 1</a:t>
            </a:r>
            <a:r>
              <a:rPr lang="en-GB" altLang="en-US" sz="2400" dirty="0"/>
              <a:t>: Get Moon Orbit examples working.</a:t>
            </a:r>
            <a:br>
              <a:rPr lang="en-GB" altLang="en-US" sz="2400" dirty="0"/>
            </a:br>
            <a:r>
              <a:rPr lang="en-GB" altLang="en-US" sz="2400" dirty="0"/>
              <a:t>   </a:t>
            </a:r>
            <a:r>
              <a:rPr lang="en-GB" altLang="en-US" sz="2400" i="1" dirty="0"/>
              <a:t>The code is provided on the slides.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Task 2:</a:t>
            </a:r>
            <a:r>
              <a:rPr lang="en-GB" altLang="en-US" sz="2400" dirty="0"/>
              <a:t> Change the web page background to black.</a:t>
            </a:r>
            <a:br>
              <a:rPr lang="en-GB" altLang="en-US" sz="2400" dirty="0"/>
            </a:br>
            <a:r>
              <a:rPr lang="en-GB" altLang="en-US" sz="2400" dirty="0"/>
              <a:t>    </a:t>
            </a:r>
            <a:r>
              <a:rPr lang="en-GB" altLang="en-US" sz="2400" i="1" dirty="0"/>
              <a:t>The code for this is in an earlier lecture.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Task 3</a:t>
            </a:r>
            <a:r>
              <a:rPr lang="en-GB" altLang="en-US" sz="2400" dirty="0"/>
              <a:t>: Modify your page to allow the user to stop speed up and change the moon's direction.</a:t>
            </a:r>
            <a:br>
              <a:rPr lang="en-GB" altLang="en-US" sz="2400" dirty="0"/>
            </a:br>
            <a:r>
              <a:rPr lang="en-GB" altLang="en-US" sz="2400" dirty="0"/>
              <a:t>   </a:t>
            </a:r>
            <a:r>
              <a:rPr lang="en-GB" altLang="en-US" sz="2400" i="1" dirty="0"/>
              <a:t>Use the existing code as inspiration.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Task 4</a:t>
            </a:r>
            <a:r>
              <a:rPr lang="en-GB" altLang="en-US" sz="2400" dirty="0"/>
              <a:t>: Modify your page so that it makes a water noise when the mouse moves over the Earth, and the </a:t>
            </a:r>
            <a:r>
              <a:rPr lang="en-GB" altLang="en-US" sz="2400" dirty="0" err="1"/>
              <a:t>ohh</a:t>
            </a:r>
            <a:r>
              <a:rPr lang="en-GB" altLang="en-US" sz="2400" dirty="0"/>
              <a:t> noise over the moon.</a:t>
            </a:r>
            <a:br>
              <a:rPr lang="en-GB" altLang="en-US" sz="2400" dirty="0"/>
            </a:br>
            <a:r>
              <a:rPr lang="en-GB" altLang="en-US" sz="2400" dirty="0"/>
              <a:t>   </a:t>
            </a:r>
            <a:r>
              <a:rPr lang="en-GB" altLang="en-US" sz="2400" i="1" dirty="0"/>
              <a:t>Use code from previous lectures as inspiration.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Example: Sound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2699" y="692696"/>
            <a:ext cx="89947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&lt;head&gt;&lt;title&gt;Sound&lt;/title&gt;&lt;/head&gt;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&lt;body&gt;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  &lt;input id="btnFart" type="button" value="Fart" onclick="btnFart_onClick()"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&lt;audio id="sndPlayer" src="fart.wav"&gt;&lt;/audio&gt;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&lt;/html&gt;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noProof="1">
              <a:solidFill>
                <a:schemeClr val="bg2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function btnFart_on</a:t>
            </a:r>
            <a:r>
              <a:rPr lang="en-GB" altLang="en-US" sz="2400" dirty="0">
                <a:solidFill>
                  <a:schemeClr val="bg2"/>
                </a:solidFill>
                <a:latin typeface="Arial Narrow" pitchFamily="34" charset="0"/>
              </a:rPr>
              <a:t>C</a:t>
            </a: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sndPlayer.</a:t>
            </a:r>
            <a:r>
              <a:rPr lang="en-GB" altLang="en-US" sz="2400" dirty="0">
                <a:latin typeface="Arial Narrow" pitchFamily="34" charset="0"/>
              </a:rPr>
              <a:t>play()</a:t>
            </a:r>
            <a:r>
              <a:rPr lang="en-GB" altLang="en-US" sz="24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F556B72E-82C6-477C-BB91-7E0C3F0E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4" y="3429000"/>
            <a:ext cx="5235504" cy="30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</a:t>
            </a:r>
            <a:r>
              <a:rPr lang="en-GB" altLang="en-US" dirty="0" err="1"/>
              <a:t>GuessNum</a:t>
            </a:r>
            <a:r>
              <a:rPr lang="en-GB" altLang="en-US" dirty="0"/>
              <a:t> – Analysis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762000"/>
            <a:ext cx="7924800" cy="563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61988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044575" indent="-19208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/>
              <a:t>SPECIFICATION</a:t>
            </a:r>
          </a:p>
          <a:p>
            <a:pPr eaLnBrk="1" hangingPunct="1"/>
            <a:r>
              <a:rPr lang="en-GB" altLang="en-US" sz="2800"/>
              <a:t>User Requirements </a:t>
            </a:r>
          </a:p>
          <a:p>
            <a:pPr lvl="1" eaLnBrk="1" hangingPunct="1"/>
            <a:r>
              <a:rPr lang="en-GB" altLang="en-US" sz="2400" i="1"/>
              <a:t>need to keep children occupied/entertained, while learning about maths</a:t>
            </a:r>
          </a:p>
          <a:p>
            <a:pPr eaLnBrk="1" hangingPunct="1"/>
            <a:endParaRPr lang="en-GB" altLang="en-US" sz="1600"/>
          </a:p>
          <a:p>
            <a:pPr eaLnBrk="1" hangingPunct="1"/>
            <a:r>
              <a:rPr lang="en-GB" altLang="en-US" sz="2800"/>
              <a:t>Software Requirements</a:t>
            </a:r>
          </a:p>
          <a:p>
            <a:pPr lvl="1" eaLnBrk="1" hangingPunct="1"/>
            <a:r>
              <a:rPr lang="en-GB" altLang="en-US" sz="2400"/>
              <a:t>Functional:</a:t>
            </a:r>
          </a:p>
          <a:p>
            <a:pPr lvl="2" eaLnBrk="1" hangingPunct="1">
              <a:buFontTx/>
              <a:buChar char="–"/>
            </a:pPr>
            <a:r>
              <a:rPr lang="en-GB" altLang="en-US" i="1"/>
              <a:t>computer picks a number between 0 and 10</a:t>
            </a:r>
          </a:p>
          <a:p>
            <a:pPr lvl="2" eaLnBrk="1" hangingPunct="1">
              <a:buFontTx/>
              <a:buChar char="–"/>
            </a:pPr>
            <a:r>
              <a:rPr lang="en-GB" altLang="en-US" i="1"/>
              <a:t>user enters a number</a:t>
            </a:r>
          </a:p>
          <a:p>
            <a:pPr lvl="2" eaLnBrk="1" hangingPunct="1">
              <a:buFontTx/>
              <a:buChar char="–"/>
            </a:pPr>
            <a:r>
              <a:rPr lang="en-GB" altLang="en-US" i="1"/>
              <a:t>compare numbers and display appropriate message</a:t>
            </a:r>
          </a:p>
          <a:p>
            <a:pPr lvl="1" eaLnBrk="1" hangingPunct="1"/>
            <a:r>
              <a:rPr lang="en-GB" altLang="en-US" sz="2400"/>
              <a:t>Non-functional</a:t>
            </a:r>
            <a:br>
              <a:rPr lang="en-GB" altLang="en-US" sz="2400"/>
            </a:br>
            <a:r>
              <a:rPr lang="en-GB" altLang="en-US" sz="2400" i="1"/>
              <a:t>should be easy and fun to use</a:t>
            </a:r>
          </a:p>
        </p:txBody>
      </p:sp>
    </p:spTree>
    <p:extLst>
      <p:ext uri="{BB962C8B-B14F-4D97-AF65-F5344CB8AC3E}">
        <p14:creationId xmlns:p14="http://schemas.microsoft.com/office/powerpoint/2010/main" val="280376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</a:t>
            </a:r>
            <a:r>
              <a:rPr lang="en-GB" altLang="en-US" dirty="0" err="1"/>
              <a:t>GuessNum</a:t>
            </a:r>
            <a:r>
              <a:rPr lang="en-GB" altLang="en-US" dirty="0"/>
              <a:t> - Code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55776" y="1096963"/>
            <a:ext cx="667702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function window_onLoad(){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parNum.innerText = </a:t>
            </a:r>
            <a:r>
              <a:rPr lang="en-GB" altLang="en-US" sz="2000" b="1" dirty="0">
                <a:latin typeface="Arial Narrow" pitchFamily="34" charset="0"/>
              </a:rPr>
              <a:t>parse</a:t>
            </a:r>
            <a:r>
              <a:rPr lang="en-GB" altLang="en-US" sz="2000" b="1" noProof="1">
                <a:latin typeface="Arial Narrow" pitchFamily="34" charset="0"/>
              </a:rPr>
              <a:t>Int(</a:t>
            </a:r>
            <a:r>
              <a:rPr lang="en-GB" altLang="en-US" sz="2000" b="1" dirty="0" err="1">
                <a:latin typeface="Arial Narrow" pitchFamily="34" charset="0"/>
              </a:rPr>
              <a:t>Math.random</a:t>
            </a:r>
            <a:r>
              <a:rPr lang="en-GB" altLang="en-US" sz="2000" b="1" noProof="1">
                <a:latin typeface="Arial Narrow" pitchFamily="34" charset="0"/>
              </a:rPr>
              <a:t>() * 10)</a:t>
            </a:r>
            <a:r>
              <a:rPr lang="en-GB" altLang="en-US" sz="2000" b="1" dirty="0">
                <a:latin typeface="Arial Narrow" pitchFamily="34" charset="0"/>
              </a:rPr>
              <a:t>;</a:t>
            </a:r>
            <a:endParaRPr lang="en-GB" altLang="en-US" sz="2000" b="1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noProof="1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function btnGuess_onClick(){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</a:t>
            </a:r>
            <a:r>
              <a:rPr lang="en-GB" altLang="en-US" sz="2000" b="1" noProof="1">
                <a:latin typeface="Arial Narrow" pitchFamily="34" charset="0"/>
              </a:rPr>
              <a:t>if(parseInt(txtGuessNum.value) == parseInt(parNum.innerText)){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parResult.innerText = "Correct";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  parResult.innerText = "Wrong, please try again";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latin typeface="Arial Narrow" pitchFamily="34" charset="0"/>
              </a:rPr>
              <a:t>}</a:t>
            </a:r>
            <a:endParaRPr lang="en-GB" altLang="en-US" sz="2000" dirty="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noProof="1">
                <a:solidFill>
                  <a:schemeClr val="bg2"/>
                </a:solidFill>
                <a:latin typeface="Arial Narrow" pitchFamily="34" charset="0"/>
              </a:rPr>
              <a:t>&lt;/script&gt;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227763" y="908050"/>
            <a:ext cx="2808287" cy="1552575"/>
            <a:chOff x="3798" y="500"/>
            <a:chExt cx="1769" cy="978"/>
          </a:xfrm>
        </p:grpSpPr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 flipH="1">
              <a:off x="3798" y="1162"/>
              <a:ext cx="216" cy="277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3969" y="500"/>
              <a:ext cx="159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>
                  <a:solidFill>
                    <a:srgbClr val="000066"/>
                  </a:solidFill>
                </a:rPr>
                <a:t>Generate</a:t>
              </a:r>
              <a:br>
                <a:rPr lang="en-GB" altLang="en-US" sz="2400" b="1">
                  <a:solidFill>
                    <a:srgbClr val="000066"/>
                  </a:solidFill>
                </a:rPr>
              </a:br>
              <a:r>
                <a:rPr lang="en-GB" altLang="en-US" sz="2400" b="1">
                  <a:solidFill>
                    <a:srgbClr val="000066"/>
                  </a:solidFill>
                </a:rPr>
                <a:t>Random</a:t>
              </a:r>
              <a:br>
                <a:rPr lang="en-GB" altLang="en-US" sz="2400" b="1">
                  <a:solidFill>
                    <a:srgbClr val="000066"/>
                  </a:solidFill>
                </a:rPr>
              </a:br>
              <a:r>
                <a:rPr lang="en-GB" altLang="en-US" sz="2400" b="1">
                  <a:solidFill>
                    <a:srgbClr val="000066"/>
                  </a:solidFill>
                </a:rPr>
                <a:t>Number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>
                  <a:solidFill>
                    <a:srgbClr val="000066"/>
                  </a:solidFill>
                </a:rPr>
                <a:t>between 0 and 9</a:t>
              </a:r>
            </a:p>
          </p:txBody>
        </p:sp>
      </p:grpSp>
      <p:sp>
        <p:nvSpPr>
          <p:cNvPr id="12293" name="Line 7"/>
          <p:cNvSpPr>
            <a:spLocks noChangeShapeType="1"/>
          </p:cNvSpPr>
          <p:nvPr/>
        </p:nvSpPr>
        <p:spPr bwMode="auto">
          <a:xfrm flipV="1">
            <a:off x="1763713" y="3789363"/>
            <a:ext cx="1008062" cy="18002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250825" y="5589588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Check user's answer</a:t>
            </a:r>
            <a:br>
              <a:rPr lang="en-GB" altLang="en-US" sz="2400" b="1">
                <a:solidFill>
                  <a:srgbClr val="000066"/>
                </a:solidFill>
              </a:rPr>
            </a:br>
            <a:r>
              <a:rPr lang="en-GB" altLang="en-US" sz="2400" b="1">
                <a:solidFill>
                  <a:srgbClr val="000066"/>
                </a:solidFill>
              </a:rPr>
              <a:t>against correct answer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6849635A-DC9E-4DF9-A7AA-84C9C456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3" y="995408"/>
            <a:ext cx="2409193" cy="24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0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Variables (why?)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GB" altLang="en-US"/>
              <a:t>Variables useful for: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 b="1"/>
              <a:t>storing information you don't want user to see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/>
              <a:t>reducing memory use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/>
              <a:t>speed up execution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/>
              <a:t>storing intermediate results of calculations temporarily:</a:t>
            </a:r>
          </a:p>
          <a:p>
            <a:pPr lvl="2" eaLnBrk="1" hangingPunct="1">
              <a:spcBef>
                <a:spcPct val="40000"/>
              </a:spcBef>
            </a:pPr>
            <a:r>
              <a:rPr lang="en-GB" altLang="en-US"/>
              <a:t>makes code easier to understand, &amp;</a:t>
            </a:r>
          </a:p>
          <a:p>
            <a:pPr lvl="2" eaLnBrk="1" hangingPunct="1">
              <a:spcBef>
                <a:spcPct val="40000"/>
              </a:spcBef>
            </a:pPr>
            <a:r>
              <a:rPr lang="en-GB" altLang="en-US"/>
              <a:t>prevents need to re-calculate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altLang="en-US"/>
              <a:t>making code easier to read (short variable name instead of long object.property names)</a:t>
            </a:r>
          </a:p>
        </p:txBody>
      </p:sp>
    </p:spTree>
    <p:extLst>
      <p:ext uri="{BB962C8B-B14F-4D97-AF65-F5344CB8AC3E}">
        <p14:creationId xmlns:p14="http://schemas.microsoft.com/office/powerpoint/2010/main" val="3778904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2801</Words>
  <Application>Microsoft Office PowerPoint</Application>
  <PresentationFormat>On-screen Show (4:3)</PresentationFormat>
  <Paragraphs>731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Courier New</vt:lpstr>
      <vt:lpstr>Times New Roman</vt:lpstr>
      <vt:lpstr>Wingdings</vt:lpstr>
      <vt:lpstr>Default Design</vt:lpstr>
      <vt:lpstr>05 – Variables</vt:lpstr>
      <vt:lpstr>Questions: Conditional Execution</vt:lpstr>
      <vt:lpstr>Coursework 1: Plagiarism</vt:lpstr>
      <vt:lpstr>Coursework 1: Plagiarism</vt:lpstr>
      <vt:lpstr>Session Aims &amp; Objectives</vt:lpstr>
      <vt:lpstr>Example: Sound</vt:lpstr>
      <vt:lpstr>Example: GuessNum – Analysis</vt:lpstr>
      <vt:lpstr>Example: GuessNum - Code</vt:lpstr>
      <vt:lpstr>Variables (why?)</vt:lpstr>
      <vt:lpstr>Variables (what)</vt:lpstr>
      <vt:lpstr>Variable declaration (how)</vt:lpstr>
      <vt:lpstr>Questions: Variable declaration</vt:lpstr>
      <vt:lpstr>Variable assignment (how)</vt:lpstr>
      <vt:lpstr>Questions: Variable assignment</vt:lpstr>
      <vt:lpstr>Variables: Numeric Data</vt:lpstr>
      <vt:lpstr>Variables: Dry running</vt:lpstr>
      <vt:lpstr>Variables: String Data</vt:lpstr>
      <vt:lpstr>Questions: Dry running</vt:lpstr>
      <vt:lpstr>Example: GuessNum - Code</vt:lpstr>
      <vt:lpstr>Example: Ball Character (design)</vt:lpstr>
      <vt:lpstr>Absolute Positioning</vt:lpstr>
      <vt:lpstr>Example: Ball Character v0</vt:lpstr>
      <vt:lpstr>Example: Ball Character v1</vt:lpstr>
      <vt:lpstr>Example: Ball Character v2</vt:lpstr>
      <vt:lpstr>Example: Ball Char (v3)</vt:lpstr>
      <vt:lpstr>Example: Ball Char (v3)</vt:lpstr>
      <vt:lpstr>Example: Ball Char</vt:lpstr>
      <vt:lpstr>Example: Ball Char (v4)</vt:lpstr>
      <vt:lpstr>Example: Moon Orbit – Analysis</vt:lpstr>
      <vt:lpstr>Problem solving: Pseudo-code</vt:lpstr>
      <vt:lpstr>Trigonometry: In general</vt:lpstr>
      <vt:lpstr>Trigonometry: Moon Orbit</vt:lpstr>
      <vt:lpstr>Trigonometry: Radians</vt:lpstr>
      <vt:lpstr>Example: Moon Orbit v1</vt:lpstr>
      <vt:lpstr>Example: Moon Orbit v1</vt:lpstr>
      <vt:lpstr>Example: Moon Orbit v2</vt:lpstr>
      <vt:lpstr>Problem: Intermediate Results</vt:lpstr>
      <vt:lpstr>Solution: Variables (v3)</vt:lpstr>
      <vt:lpstr>Variables: Name redefined</vt:lpstr>
      <vt:lpstr>Variables: Expected statement</vt:lpstr>
      <vt:lpstr>Questions: Variable assignment 2</vt:lpstr>
      <vt:lpstr>Variables: Errors</vt:lpstr>
      <vt:lpstr>Variable Scope (what)</vt:lpstr>
      <vt:lpstr>Variable Scope (How)</vt:lpstr>
      <vt:lpstr>Variables: Scope (How)</vt:lpstr>
      <vt:lpstr>Variable Scope (why)</vt:lpstr>
      <vt:lpstr>Variable Scope Errors</vt:lpstr>
      <vt:lpstr>Question: Variable Scope</vt:lpstr>
      <vt:lpstr>Variable Names</vt:lpstr>
      <vt:lpstr>Tutorial Exercises: Guess Num</vt:lpstr>
      <vt:lpstr>Tutorial Exercise: Ball Char</vt:lpstr>
      <vt:lpstr>Tutorial Exercises: Ball Char</vt:lpstr>
      <vt:lpstr>Tutorial Exercises: Moon Orbit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User Defined Procedures</dc:title>
  <dc:creator>Mark Dixon</dc:creator>
  <cp:lastModifiedBy>Daniel Ashton</cp:lastModifiedBy>
  <cp:revision>1104</cp:revision>
  <dcterms:created xsi:type="dcterms:W3CDTF">2002-01-30T15:11:06Z</dcterms:created>
  <dcterms:modified xsi:type="dcterms:W3CDTF">2019-02-14T15:41:14Z</dcterms:modified>
</cp:coreProperties>
</file>