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8" r:id="rId2"/>
    <p:sldId id="368" r:id="rId3"/>
    <p:sldId id="339" r:id="rId4"/>
    <p:sldId id="340" r:id="rId5"/>
    <p:sldId id="341" r:id="rId6"/>
    <p:sldId id="342" r:id="rId7"/>
    <p:sldId id="343" r:id="rId8"/>
    <p:sldId id="347" r:id="rId9"/>
    <p:sldId id="344" r:id="rId10"/>
    <p:sldId id="345" r:id="rId11"/>
    <p:sldId id="346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17" r:id="rId33"/>
    <p:sldId id="338" r:id="rId3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82" autoAdjust="0"/>
    <p:restoredTop sz="86486" autoAdjust="0"/>
  </p:normalViewPr>
  <p:slideViewPr>
    <p:cSldViewPr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26" d="100"/>
        <a:sy n="26" d="100"/>
      </p:scale>
      <p:origin x="0" y="174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0.xml"/><Relationship Id="rId18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31.xml"/><Relationship Id="rId7" Type="http://schemas.openxmlformats.org/officeDocument/2006/relationships/slide" Target="slides/slide13.xml"/><Relationship Id="rId12" Type="http://schemas.openxmlformats.org/officeDocument/2006/relationships/slide" Target="slides/slide19.xml"/><Relationship Id="rId17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25.xml"/><Relationship Id="rId20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11" Type="http://schemas.openxmlformats.org/officeDocument/2006/relationships/slide" Target="slides/slide18.xml"/><Relationship Id="rId5" Type="http://schemas.openxmlformats.org/officeDocument/2006/relationships/slide" Target="slides/slide7.xml"/><Relationship Id="rId15" Type="http://schemas.openxmlformats.org/officeDocument/2006/relationships/slide" Target="slides/slide23.xml"/><Relationship Id="rId23" Type="http://schemas.openxmlformats.org/officeDocument/2006/relationships/slide" Target="slides/slide33.xml"/><Relationship Id="rId10" Type="http://schemas.openxmlformats.org/officeDocument/2006/relationships/slide" Target="slides/slide16.xml"/><Relationship Id="rId19" Type="http://schemas.openxmlformats.org/officeDocument/2006/relationships/slide" Target="slides/slide29.xml"/><Relationship Id="rId4" Type="http://schemas.openxmlformats.org/officeDocument/2006/relationships/slide" Target="slides/slide6.xml"/><Relationship Id="rId9" Type="http://schemas.openxmlformats.org/officeDocument/2006/relationships/slide" Target="slides/slide15.xml"/><Relationship Id="rId14" Type="http://schemas.openxmlformats.org/officeDocument/2006/relationships/slide" Target="slides/slide21.xml"/><Relationship Id="rId22" Type="http://schemas.openxmlformats.org/officeDocument/2006/relationships/slide" Target="slides/slide3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52991EBF-0645-492C-A80A-683B11416FB6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52991EBF-0645-492C-A80A-683B11416FB6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52991EBF-0645-492C-A80A-683B11416FB6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2E44BC6-518B-451F-869A-C27936B3D9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06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A163AC3-9B9F-4904-8FB9-018E345C2C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295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3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41910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4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8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5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5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8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54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608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878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9EC6"/>
            </a:gs>
            <a:gs pos="50000">
              <a:schemeClr val="hlink"/>
            </a:gs>
            <a:gs pos="100000">
              <a:srgbClr val="9E9EC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4100" name="Line 7"/>
          <p:cNvSpPr>
            <a:spLocks noChangeShapeType="1"/>
          </p:cNvSpPr>
          <p:nvPr userDrawn="1"/>
        </p:nvSpPr>
        <p:spPr bwMode="auto">
          <a:xfrm>
            <a:off x="76200" y="152400"/>
            <a:ext cx="8991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1" name="Text Box 8"/>
          <p:cNvSpPr txBox="1">
            <a:spLocks noChangeArrowheads="1"/>
          </p:cNvSpPr>
          <p:nvPr userDrawn="1"/>
        </p:nvSpPr>
        <p:spPr bwMode="auto">
          <a:xfrm>
            <a:off x="34925" y="6545263"/>
            <a:ext cx="952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Mark Dixon</a:t>
            </a:r>
          </a:p>
        </p:txBody>
      </p:sp>
      <p:sp>
        <p:nvSpPr>
          <p:cNvPr id="4102" name="Text Box 10"/>
          <p:cNvSpPr txBox="1">
            <a:spLocks noChangeArrowheads="1"/>
          </p:cNvSpPr>
          <p:nvPr userDrawn="1"/>
        </p:nvSpPr>
        <p:spPr bwMode="auto">
          <a:xfrm>
            <a:off x="8739188" y="6580188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52A0CEE-AD9E-4E7E-9638-52AD5226ACFD}" type="slidenum">
              <a:rPr lang="en-GB" sz="1200" smtClean="0"/>
              <a:pPr eaLnBrk="1" hangingPunct="1">
                <a:defRPr/>
              </a:pPr>
              <a:t>‹#›</a:t>
            </a:fld>
            <a:endParaRPr lang="en-GB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s/Interceptor_v6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s/Interceptor_v1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14600"/>
            <a:ext cx="9144000" cy="1524000"/>
          </a:xfrm>
        </p:spPr>
        <p:txBody>
          <a:bodyPr/>
          <a:lstStyle/>
          <a:p>
            <a:pPr eaLnBrk="1" hangingPunct="1"/>
            <a:r>
              <a:rPr lang="en-GB" altLang="en-US" dirty="0"/>
              <a:t>9 – Functions and Modules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v1 (code)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79388" y="1023938"/>
            <a:ext cx="3068637" cy="5284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var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var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imgShip.style.left = 0;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imgShip.style.top = document.body.clientHeight - imgShip.height;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xInc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score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window.setInterval("Main()", 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document_onKeyDown(){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switch (window.event.keyCode){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case 37: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xInc + 2;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case 39: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xInc - 2;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var nxt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nxt = parseInt(imgShip.style.left) -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(nxt &lt; 0 || nxt &gt; document.body.clientWidth -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-xInc;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imgShip.style.left = 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imgAst1.style.top = parseInt(imgAst1.style.top) + 4;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((parseInt(imgAst1.style.top) + imgAst1.height) &gt; document.body.clientHeight){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(parseInt(imgAst1.style.top) + imgAst1.height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if (parseInt(imgAst1.style.left) + imgAst1.width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if (parseInt(imgAst1.style.left) &lt; parseInt(imgShip.style.left) +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score = score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parScore.innerText = "Score: " +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348038" y="1916113"/>
            <a:ext cx="2525712" cy="19018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500" noProof="1">
                <a:latin typeface="Arial Narrow" pitchFamily="34" charset="0"/>
              </a:rPr>
              <a:t>  function document_onKeyDown(){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500" noProof="1">
                <a:latin typeface="Arial Narrow" pitchFamily="34" charset="0"/>
              </a:rPr>
              <a:t>    switch (window.event.keyCode){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500" noProof="1">
                <a:latin typeface="Arial Narrow" pitchFamily="34" charset="0"/>
              </a:rPr>
              <a:t>    case 37: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500" noProof="1">
                <a:latin typeface="Arial Narrow" pitchFamily="34" charset="0"/>
              </a:rPr>
              <a:t>      xInc = xInc + 2;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500" noProof="1">
                <a:latin typeface="Arial Narrow" pitchFamily="34" charset="0"/>
              </a:rPr>
              <a:t>    case 39: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500" noProof="1">
                <a:latin typeface="Arial Narrow" pitchFamily="34" charset="0"/>
              </a:rPr>
              <a:t>      xInc = xInc - 2;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5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500" noProof="1">
                <a:latin typeface="Arial Narrow" pitchFamily="34" charset="0"/>
              </a:rPr>
              <a:t>  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50651" y="2421086"/>
            <a:ext cx="2665413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2916064" y="1844824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916064" y="3357711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v1 (code)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79388" y="1023938"/>
            <a:ext cx="2972536" cy="524334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var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var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imgShip.style.left = 0;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imgShip.style.top = document.body.clientHeight - imgShip.height;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xInc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score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window.setInterval("Main()", 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document_onKeyDown(){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switch (window.event.keyCode){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case 37: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xInc + 2;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case 39: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xInc - 2;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var nxt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nxt = parseInt(imgShip.style.left) -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(nxt &lt; 0 || nxt &gt; document.body.clientWidth -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-xInc;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imgShip.style.left = 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imgAst1.style.top = parseInt(imgAst1.style.top) + 4;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((parseInt(imgAst1.style.top) + imgAst1.height) &gt; document.body.clientHeight){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(parseInt(imgAst1.style.top) + imgAst1.height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if (parseInt(imgAst1.style.left) + imgAst1.width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if (parseInt(imgAst1.style.left) &lt; parseInt(imgShip.style.left) +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score = score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parScore.innerText = "Score: " +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348038" y="1251217"/>
            <a:ext cx="5399098" cy="527412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function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var nxt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nxt = parseInt(imgShip.style.left) -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if (nxt &lt; 0 || nxt &gt; document.body.clientWidth -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xInc = -xInc;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}else{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imgShip.style.left = 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3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imgAst1.style.top = parseInt(imgAst1.style.top) + 4;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if ((parseInt(imgAst1.style.top) + imgAst1.height) &gt; document.body.clientHeight){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3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if (parseInt(imgAst1.style.top) + imgAst1.height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if (parseInt(imgAst1.style.left) + imgAst1.width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  if (parseInt(imgAst1.style.left) &lt; parseInt(imgShip.style.left) +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    score = score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    parScore.innerText = "Score: " +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}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79512" y="3356992"/>
            <a:ext cx="2736850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2916363" y="1251216"/>
            <a:ext cx="431676" cy="21057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916363" y="6236717"/>
            <a:ext cx="431676" cy="288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Problem: Repeated Calculations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implementation (code)</a:t>
            </a:r>
          </a:p>
          <a:p>
            <a:pPr lvl="1"/>
            <a:r>
              <a:rPr lang="en-GB" altLang="en-US"/>
              <a:t>more complicated than algorithm</a:t>
            </a:r>
          </a:p>
          <a:p>
            <a:pPr lvl="1"/>
            <a:r>
              <a:rPr lang="en-GB" altLang="en-US"/>
              <a:t>technical detail (how)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684213" y="3284538"/>
            <a:ext cx="8021033" cy="315046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if (parseInt(imgAst1.style.top) + imgAst1.height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if (parseInt(imgAst1.style.left) + imgAst1.width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if (parseInt(imgAst1.style.left) &lt; parseInt(imgShip.style.left) +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  score = score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  parScore.innerText = "Score: " +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}</a:t>
            </a:r>
          </a:p>
        </p:txBody>
      </p:sp>
      <p:sp>
        <p:nvSpPr>
          <p:cNvPr id="299013" name="AutoShape 5"/>
          <p:cNvSpPr>
            <a:spLocks noChangeArrowheads="1"/>
          </p:cNvSpPr>
          <p:nvPr/>
        </p:nvSpPr>
        <p:spPr bwMode="auto">
          <a:xfrm>
            <a:off x="971550" y="3644900"/>
            <a:ext cx="4104506" cy="3016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3851920" y="3946525"/>
            <a:ext cx="4032448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695825" y="2727325"/>
            <a:ext cx="341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e.g. right = left + width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4643438" y="3141663"/>
            <a:ext cx="288925" cy="4318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2" grpId="0" animBg="1"/>
      <p:bldP spid="299013" grpId="0" animBg="1"/>
      <p:bldP spid="2990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Procedures and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Both Procedures and Functions</a:t>
            </a:r>
          </a:p>
          <a:p>
            <a:pPr lvl="1"/>
            <a:r>
              <a:rPr lang="en-GB" altLang="en-US" b="1"/>
              <a:t>Group</a:t>
            </a:r>
            <a:r>
              <a:rPr lang="en-GB" altLang="en-US"/>
              <a:t> of </a:t>
            </a:r>
            <a:r>
              <a:rPr lang="en-GB" altLang="en-US" b="1"/>
              <a:t>statements</a:t>
            </a:r>
          </a:p>
          <a:p>
            <a:pPr lvl="1"/>
            <a:r>
              <a:rPr lang="en-GB" altLang="en-US" b="1"/>
              <a:t>Identified</a:t>
            </a:r>
            <a:r>
              <a:rPr lang="en-GB" altLang="en-US"/>
              <a:t> by </a:t>
            </a:r>
            <a:r>
              <a:rPr lang="en-GB" altLang="en-US" b="1"/>
              <a:t>unique</a:t>
            </a:r>
            <a:r>
              <a:rPr lang="en-GB" altLang="en-US"/>
              <a:t> </a:t>
            </a:r>
            <a:r>
              <a:rPr lang="en-GB" altLang="en-US" b="1"/>
              <a:t>name</a:t>
            </a:r>
          </a:p>
          <a:p>
            <a:pPr lvl="1"/>
            <a:r>
              <a:rPr lang="en-GB" altLang="en-US" b="1"/>
              <a:t>mirror real life activities</a:t>
            </a:r>
          </a:p>
          <a:p>
            <a:endParaRPr lang="en-GB" altLang="en-US"/>
          </a:p>
          <a:p>
            <a:r>
              <a:rPr lang="en-GB" altLang="en-US"/>
              <a:t>Procedures – just do something</a:t>
            </a:r>
          </a:p>
          <a:p>
            <a:r>
              <a:rPr lang="en-GB" altLang="en-US"/>
              <a:t>Functions – </a:t>
            </a:r>
            <a:r>
              <a:rPr lang="en-GB" altLang="en-US" sz="3600" b="1"/>
              <a:t>return a value</a:t>
            </a:r>
          </a:p>
          <a:p>
            <a:pPr lvl="1"/>
            <a:r>
              <a:rPr lang="en-GB" altLang="en-US" sz="3200"/>
              <a:t>used to perform </a:t>
            </a:r>
            <a:r>
              <a:rPr lang="en-GB" altLang="en-US" sz="3600" b="1"/>
              <a:t>calculations</a:t>
            </a:r>
          </a:p>
          <a:p>
            <a:endParaRPr lang="en-GB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Built in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6613"/>
            <a:ext cx="8534400" cy="5640387"/>
          </a:xfrm>
        </p:spPr>
        <p:txBody>
          <a:bodyPr/>
          <a:lstStyle/>
          <a:p>
            <a:r>
              <a:rPr lang="en-GB" altLang="en-US"/>
              <a:t>Sqr – gives square root of a number:</a:t>
            </a:r>
          </a:p>
          <a:p>
            <a:pPr>
              <a:buFontTx/>
              <a:buNone/>
            </a:pPr>
            <a:r>
              <a:rPr lang="en-GB" altLang="en-US">
                <a:latin typeface="Courier New" pitchFamily="49" charset="0"/>
              </a:rPr>
              <a:t>		Sqrt(16)		returns	4</a:t>
            </a:r>
          </a:p>
          <a:p>
            <a:pPr>
              <a:buFontTx/>
              <a:buNone/>
            </a:pPr>
            <a:r>
              <a:rPr lang="en-GB" altLang="en-US">
                <a:latin typeface="Courier New" pitchFamily="49" charset="0"/>
              </a:rPr>
              <a:t>		Sqrt(9)		returns	3</a:t>
            </a:r>
          </a:p>
          <a:p>
            <a:pPr>
              <a:buFontTx/>
              <a:buNone/>
            </a:pPr>
            <a:r>
              <a:rPr lang="en-GB" altLang="en-US">
                <a:latin typeface="Courier New" pitchFamily="49" charset="0"/>
              </a:rPr>
              <a:t>		Sqrt(4)		returns	2</a:t>
            </a:r>
          </a:p>
          <a:p>
            <a:endParaRPr lang="en-GB" altLang="en-US"/>
          </a:p>
          <a:p>
            <a:r>
              <a:rPr lang="en-GB" altLang="en-US"/>
              <a:t>Math.random() – generates random numbers between 0 and 0.99999999…</a:t>
            </a:r>
          </a:p>
          <a:p>
            <a:endParaRPr lang="en-GB" altLang="en-US"/>
          </a:p>
          <a:p>
            <a:r>
              <a:rPr lang="en-GB" altLang="en-US"/>
              <a:t>subStr, length…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258888" y="2573338"/>
            <a:ext cx="1009650" cy="3508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2771775" y="2565400"/>
            <a:ext cx="1152525" cy="35083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1258888" y="2141538"/>
            <a:ext cx="3025775" cy="3508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771775" y="1724025"/>
            <a:ext cx="936625" cy="35083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3851275" y="1724025"/>
            <a:ext cx="2160588" cy="35083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User Defined Functions (how)</a:t>
            </a:r>
            <a:endParaRPr lang="en-GB" altLang="en-US" sz="4000" dirty="0"/>
          </a:p>
        </p:txBody>
      </p:sp>
      <p:sp>
        <p:nvSpPr>
          <p:cNvPr id="184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r>
              <a:rPr lang="en-GB" altLang="en-US"/>
              <a:t>Syntax very similar to procedure definition:</a:t>
            </a:r>
            <a:br>
              <a:rPr lang="en-GB" altLang="en-US"/>
            </a:br>
            <a:r>
              <a:rPr lang="en-GB" altLang="en-US" sz="2800" b="1" noProof="1">
                <a:latin typeface="Courier New" pitchFamily="49" charset="0"/>
              </a:rPr>
              <a:t>  </a:t>
            </a:r>
            <a:r>
              <a:rPr lang="en-GB" altLang="en-US" sz="2800" b="1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GB" altLang="en-US" sz="2800" b="1" noProof="1">
                <a:solidFill>
                  <a:schemeClr val="accent2"/>
                </a:solidFill>
                <a:latin typeface="Courier New" pitchFamily="49" charset="0"/>
              </a:rPr>
              <a:t>unction</a:t>
            </a:r>
            <a:r>
              <a:rPr lang="en-GB" altLang="en-US" sz="2800" noProof="1">
                <a:latin typeface="Courier New" pitchFamily="49" charset="0"/>
              </a:rPr>
              <a:t> </a:t>
            </a:r>
            <a:r>
              <a:rPr lang="en-GB" altLang="en-US" sz="2800" i="1" noProof="1">
                <a:latin typeface="Courier New" pitchFamily="49" charset="0"/>
              </a:rPr>
              <a:t>name</a:t>
            </a:r>
            <a:r>
              <a:rPr lang="en-GB" altLang="en-US" sz="2800" b="1" noProof="1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GB" altLang="en-US" sz="2800" i="1" noProof="1">
                <a:latin typeface="Courier New" pitchFamily="49" charset="0"/>
              </a:rPr>
              <a:t>parameters</a:t>
            </a:r>
            <a:r>
              <a:rPr lang="en-GB" altLang="en-US" sz="2800" b="1" noProof="1">
                <a:solidFill>
                  <a:schemeClr val="accent2"/>
                </a:solidFill>
                <a:latin typeface="Courier New" pitchFamily="49" charset="0"/>
              </a:rPr>
              <a:t>){</a:t>
            </a:r>
            <a:r>
              <a:rPr lang="en-GB" altLang="en-US" sz="2800" b="1" noProof="1">
                <a:latin typeface="Courier New" pitchFamily="49" charset="0"/>
              </a:rPr>
              <a:t/>
            </a:r>
            <a:br>
              <a:rPr lang="en-GB" altLang="en-US" sz="2800" b="1" noProof="1">
                <a:latin typeface="Courier New" pitchFamily="49" charset="0"/>
              </a:rPr>
            </a:br>
            <a:r>
              <a:rPr lang="en-GB" altLang="en-US" sz="2800" b="1" noProof="1">
                <a:latin typeface="Courier New" pitchFamily="49" charset="0"/>
              </a:rPr>
              <a:t>  </a:t>
            </a:r>
            <a:r>
              <a:rPr lang="en-GB" altLang="en-US" sz="2800" noProof="1">
                <a:latin typeface="Courier New" pitchFamily="49" charset="0"/>
              </a:rPr>
              <a:t>  Statementblock</a:t>
            </a:r>
            <a:br>
              <a:rPr lang="en-GB" altLang="en-US" sz="2800" noProof="1">
                <a:latin typeface="Courier New" pitchFamily="49" charset="0"/>
              </a:rPr>
            </a:br>
            <a:r>
              <a:rPr lang="en-GB" altLang="en-US" sz="2800" noProof="1">
                <a:latin typeface="Courier New" pitchFamily="49" charset="0"/>
              </a:rPr>
              <a:t>    </a:t>
            </a:r>
            <a:r>
              <a:rPr lang="en-GB" altLang="en-US" sz="2800" b="1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GB" altLang="en-US" sz="2800" noProof="1">
                <a:latin typeface="Courier New" pitchFamily="49" charset="0"/>
              </a:rPr>
              <a:t> </a:t>
            </a:r>
            <a:r>
              <a:rPr lang="en-GB" altLang="en-US" sz="2800" i="1" noProof="1">
                <a:latin typeface="Courier New" pitchFamily="49" charset="0"/>
              </a:rPr>
              <a:t>value</a:t>
            </a:r>
            <a:r>
              <a:rPr lang="en-GB" altLang="en-US" sz="2800" b="1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GB" altLang="en-US" sz="2800" i="1" noProof="1">
                <a:latin typeface="Courier New" pitchFamily="49" charset="0"/>
              </a:rPr>
              <a:t/>
            </a:r>
            <a:br>
              <a:rPr lang="en-GB" altLang="en-US" sz="2800" i="1" noProof="1">
                <a:latin typeface="Courier New" pitchFamily="49" charset="0"/>
              </a:rPr>
            </a:br>
            <a:r>
              <a:rPr lang="en-GB" altLang="en-US" sz="2800" i="1" noProof="1">
                <a:latin typeface="Courier New" pitchFamily="49" charset="0"/>
              </a:rPr>
              <a:t>  </a:t>
            </a:r>
            <a:r>
              <a:rPr lang="en-GB" altLang="en-US" sz="2800" b="1" noProof="1">
                <a:solidFill>
                  <a:schemeClr val="accent2"/>
                </a:solidFill>
                <a:latin typeface="Courier New" pitchFamily="49" charset="0"/>
              </a:rPr>
              <a:t>}</a:t>
            </a:r>
            <a:r>
              <a:rPr lang="en-GB" altLang="en-US" sz="2800" b="1" noProof="1">
                <a:latin typeface="Courier New" pitchFamily="49" charset="0"/>
              </a:rPr>
              <a:t/>
            </a:r>
            <a:br>
              <a:rPr lang="en-GB" altLang="en-US" sz="2800" b="1" noProof="1">
                <a:latin typeface="Courier New" pitchFamily="49" charset="0"/>
              </a:rPr>
            </a:br>
            <a:endParaRPr lang="en-GB" altLang="en-US" sz="2800" b="1" noProof="1">
              <a:latin typeface="Courier New" pitchFamily="49" charset="0"/>
            </a:endParaRPr>
          </a:p>
          <a:p>
            <a:r>
              <a:rPr lang="en-GB" altLang="en-US"/>
              <a:t>where</a:t>
            </a:r>
          </a:p>
          <a:p>
            <a:pPr lvl="1"/>
            <a:r>
              <a:rPr lang="en-GB" altLang="en-US" b="1" i="1"/>
              <a:t>name</a:t>
            </a:r>
            <a:r>
              <a:rPr lang="en-GB" altLang="en-US"/>
              <a:t> represents function’s name (you choose)</a:t>
            </a:r>
          </a:p>
          <a:p>
            <a:pPr lvl="1"/>
            <a:r>
              <a:rPr lang="en-GB" altLang="en-US" b="1" i="1"/>
              <a:t>parameters</a:t>
            </a:r>
            <a:r>
              <a:rPr lang="en-GB" altLang="en-US"/>
              <a:t> represent information needed</a:t>
            </a:r>
          </a:p>
          <a:p>
            <a:pPr lvl="1"/>
            <a:r>
              <a:rPr lang="en-GB" altLang="en-US" b="1" i="1"/>
              <a:t>value</a:t>
            </a:r>
            <a:r>
              <a:rPr lang="en-GB" altLang="en-US"/>
              <a:t> represent the return value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Functions: </a:t>
            </a:r>
            <a:r>
              <a:rPr lang="en-GB" altLang="en-US" dirty="0" err="1"/>
              <a:t>FtoC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4400"/>
              <a:t>The declaration:</a:t>
            </a:r>
          </a:p>
          <a:p>
            <a:endParaRPr lang="en-GB" altLang="en-US" sz="4400"/>
          </a:p>
          <a:p>
            <a:pPr>
              <a:buFontTx/>
              <a:buNone/>
            </a:pPr>
            <a:r>
              <a:rPr lang="en-GB" altLang="en-US" b="1" noProof="1">
                <a:latin typeface="Courier New" pitchFamily="49" charset="0"/>
              </a:rPr>
              <a:t>function</a:t>
            </a:r>
            <a:r>
              <a:rPr lang="en-GB" altLang="en-US" noProof="1">
                <a:latin typeface="Courier New" pitchFamily="49" charset="0"/>
              </a:rPr>
              <a:t> FtoC(f){</a:t>
            </a:r>
          </a:p>
          <a:p>
            <a:pPr>
              <a:buFontTx/>
              <a:buNone/>
            </a:pPr>
            <a:r>
              <a:rPr lang="en-GB" altLang="en-US" noProof="1">
                <a:latin typeface="Courier New" pitchFamily="49" charset="0"/>
              </a:rPr>
              <a:t>  </a:t>
            </a:r>
            <a:r>
              <a:rPr lang="en-GB" altLang="en-US">
                <a:latin typeface="Courier New" pitchFamily="49" charset="0"/>
              </a:rPr>
              <a:t>return</a:t>
            </a:r>
            <a:r>
              <a:rPr lang="en-GB" altLang="en-US" noProof="1">
                <a:latin typeface="Courier New" pitchFamily="49" charset="0"/>
              </a:rPr>
              <a:t> ((f-32) * 5) / 9</a:t>
            </a:r>
            <a:r>
              <a:rPr lang="en-GB" altLang="en-US">
                <a:latin typeface="Courier New" pitchFamily="49" charset="0"/>
              </a:rPr>
              <a:t>;</a:t>
            </a:r>
            <a:endParaRPr lang="en-GB" altLang="en-US" noProof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en-US" b="1" noProof="1">
                <a:latin typeface="Courier New" pitchFamily="49" charset="0"/>
              </a:rPr>
              <a:t>}</a:t>
            </a:r>
            <a:endParaRPr lang="en-GB" altLang="en-US" noProof="1">
              <a:latin typeface="Courier New" pitchFamily="49" charset="0"/>
            </a:endParaRPr>
          </a:p>
          <a:p>
            <a:pPr>
              <a:buFontTx/>
              <a:buNone/>
            </a:pPr>
            <a:endParaRPr lang="en-GB" altLang="en-US" noProof="1">
              <a:latin typeface="Courier New" pitchFamily="49" charset="0"/>
            </a:endParaRPr>
          </a:p>
          <a:p>
            <a:r>
              <a:rPr lang="en-GB" altLang="en-US" sz="4400"/>
              <a:t>The call:</a:t>
            </a:r>
          </a:p>
          <a:p>
            <a:pPr>
              <a:buFontTx/>
              <a:buNone/>
            </a:pPr>
            <a:r>
              <a:rPr lang="en-GB" altLang="en-US" sz="3600" noProof="1">
                <a:latin typeface="Courier New" pitchFamily="49" charset="0"/>
              </a:rPr>
              <a:t>   parRes.innerText = FtoC(50)</a:t>
            </a:r>
          </a:p>
        </p:txBody>
      </p:sp>
      <p:sp>
        <p:nvSpPr>
          <p:cNvPr id="278532" name="Freeform 4"/>
          <p:cNvSpPr>
            <a:spLocks/>
          </p:cNvSpPr>
          <p:nvPr/>
        </p:nvSpPr>
        <p:spPr bwMode="auto">
          <a:xfrm>
            <a:off x="3779838" y="2997200"/>
            <a:ext cx="4219575" cy="2798763"/>
          </a:xfrm>
          <a:custGeom>
            <a:avLst/>
            <a:gdLst>
              <a:gd name="T0" fmla="*/ 2147483647 w 2809"/>
              <a:gd name="T1" fmla="*/ 2147483647 h 1774"/>
              <a:gd name="T2" fmla="*/ 2147483647 w 2809"/>
              <a:gd name="T3" fmla="*/ 2147483647 h 1774"/>
              <a:gd name="T4" fmla="*/ 2147483647 w 2809"/>
              <a:gd name="T5" fmla="*/ 2147483647 h 1774"/>
              <a:gd name="T6" fmla="*/ 2147483647 w 2809"/>
              <a:gd name="T7" fmla="*/ 0 h 17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09" h="1774">
                <a:moveTo>
                  <a:pt x="2809" y="1774"/>
                </a:moveTo>
                <a:cubicBezTo>
                  <a:pt x="2679" y="1548"/>
                  <a:pt x="2442" y="674"/>
                  <a:pt x="2028" y="415"/>
                </a:cubicBezTo>
                <a:cubicBezTo>
                  <a:pt x="1614" y="156"/>
                  <a:pt x="646" y="292"/>
                  <a:pt x="323" y="223"/>
                </a:cubicBezTo>
                <a:cubicBezTo>
                  <a:pt x="0" y="154"/>
                  <a:pt x="140" y="46"/>
                  <a:pt x="92" y="0"/>
                </a:cubicBezTo>
              </a:path>
            </a:pathLst>
          </a:custGeom>
          <a:noFill/>
          <a:ln w="38100">
            <a:solidFill>
              <a:srgbClr val="000066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8533" name="Freeform 5"/>
          <p:cNvSpPr>
            <a:spLocks/>
          </p:cNvSpPr>
          <p:nvPr/>
        </p:nvSpPr>
        <p:spPr bwMode="auto">
          <a:xfrm>
            <a:off x="1752600" y="3644900"/>
            <a:ext cx="6096000" cy="2160588"/>
          </a:xfrm>
          <a:custGeom>
            <a:avLst/>
            <a:gdLst>
              <a:gd name="T0" fmla="*/ 0 w 2229"/>
              <a:gd name="T1" fmla="*/ 0 h 1364"/>
              <a:gd name="T2" fmla="*/ 2147483647 w 2229"/>
              <a:gd name="T3" fmla="*/ 2147483647 h 1364"/>
              <a:gd name="T4" fmla="*/ 2147483647 w 2229"/>
              <a:gd name="T5" fmla="*/ 2147483647 h 13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29" h="1364">
                <a:moveTo>
                  <a:pt x="0" y="0"/>
                </a:moveTo>
                <a:cubicBezTo>
                  <a:pt x="332" y="190"/>
                  <a:pt x="1749" y="916"/>
                  <a:pt x="1989" y="1140"/>
                </a:cubicBezTo>
                <a:cubicBezTo>
                  <a:pt x="2229" y="1364"/>
                  <a:pt x="1554" y="1302"/>
                  <a:pt x="1440" y="1344"/>
                </a:cubicBezTo>
              </a:path>
            </a:pathLst>
          </a:custGeom>
          <a:noFill/>
          <a:ln w="38100">
            <a:solidFill>
              <a:srgbClr val="000066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2785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Functions: Fahrenheit to Celsius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4" name="CMDAnimation1" r:id="rId2" imgW="8896190" imgH="5400675"/>
        </mc:Choice>
        <mc:Fallback>
          <p:control name="CMDAnimation1" r:id="rId2" imgW="8896190" imgH="5400675">
            <p:pic>
              <p:nvPicPr>
                <p:cNvPr id="2" name="CMDAnima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875" y="981075"/>
                  <a:ext cx="8893175" cy="5400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Functions: Largest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What will first and second contain?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8" name="CMDAnimation1" r:id="rId2" imgW="8362918" imgH="4971922"/>
        </mc:Choice>
        <mc:Fallback>
          <p:control name="CMDAnimation1" r:id="rId2" imgW="8362918" imgH="4971922">
            <p:pic>
              <p:nvPicPr>
                <p:cNvPr id="2" name="CMDAnima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95288" y="1557338"/>
                  <a:ext cx="8353425" cy="4967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318125"/>
          </a:xfrm>
        </p:spPr>
        <p:txBody>
          <a:bodyPr/>
          <a:lstStyle/>
          <a:p>
            <a:r>
              <a:rPr lang="en-GB" altLang="en-US" dirty="0"/>
              <a:t>Consider the following code:</a:t>
            </a:r>
            <a:endParaRPr lang="en-GB" alt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en-US" sz="2400" noProof="1">
                <a:latin typeface="Courier New" pitchFamily="49" charset="0"/>
              </a:rPr>
              <a:t>var b</a:t>
            </a:r>
            <a:r>
              <a:rPr lang="en-GB" altLang="en-US" sz="2400" dirty="0">
                <a:latin typeface="Courier New" pitchFamily="49" charset="0"/>
              </a:rPr>
              <a:t>;</a:t>
            </a:r>
            <a:endParaRPr lang="en-GB" altLang="en-US" sz="2400" noProof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en-US" sz="2400" noProof="1">
                <a:latin typeface="Courier New" pitchFamily="49" charset="0"/>
              </a:rPr>
              <a:t>  b = </a:t>
            </a:r>
            <a:r>
              <a:rPr lang="en-GB" altLang="en-US" sz="2400" dirty="0">
                <a:latin typeface="Courier New" pitchFamily="49" charset="0"/>
              </a:rPr>
              <a:t>12;</a:t>
            </a:r>
          </a:p>
          <a:p>
            <a:pPr>
              <a:buFontTx/>
              <a:buNone/>
            </a:pPr>
            <a:endParaRPr lang="en-GB" altLang="en-US" sz="2400" noProof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en-US" sz="2400" noProof="1">
                <a:latin typeface="Courier New" pitchFamily="49" charset="0"/>
              </a:rPr>
              <a:t>   </a:t>
            </a:r>
            <a:r>
              <a:rPr lang="en-GB" altLang="en-US" sz="2400" dirty="0">
                <a:latin typeface="Courier New" pitchFamily="49" charset="0"/>
              </a:rPr>
              <a:t>f</a:t>
            </a:r>
            <a:r>
              <a:rPr lang="en-GB" altLang="en-US" sz="2400" noProof="1">
                <a:latin typeface="Courier New" pitchFamily="49" charset="0"/>
              </a:rPr>
              <a:t>unction Twice(num)</a:t>
            </a:r>
            <a:r>
              <a:rPr lang="en-GB" altLang="en-US" sz="2400" dirty="0">
                <a:latin typeface="Courier New" pitchFamily="49" charset="0"/>
              </a:rPr>
              <a:t>{</a:t>
            </a:r>
            <a:endParaRPr lang="en-GB" altLang="en-US" sz="2400" noProof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en-US" sz="2400" noProof="1">
                <a:latin typeface="Courier New" pitchFamily="49" charset="0"/>
              </a:rPr>
              <a:t>     </a:t>
            </a:r>
            <a:r>
              <a:rPr lang="en-GB" altLang="en-US" sz="2400" dirty="0">
                <a:latin typeface="Courier New" pitchFamily="49" charset="0"/>
              </a:rPr>
              <a:t>return</a:t>
            </a:r>
            <a:r>
              <a:rPr lang="en-GB" altLang="en-US" sz="2400" noProof="1">
                <a:latin typeface="Courier New" pitchFamily="49" charset="0"/>
              </a:rPr>
              <a:t> num * 2</a:t>
            </a:r>
            <a:r>
              <a:rPr lang="en-GB" altLang="en-US" sz="2400" dirty="0">
                <a:latin typeface="Courier New" pitchFamily="49" charset="0"/>
              </a:rPr>
              <a:t>;</a:t>
            </a:r>
            <a:endParaRPr lang="en-GB" altLang="en-US" sz="2400" noProof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en-US" sz="2400" noProof="1">
                <a:latin typeface="Courier New" pitchFamily="49" charset="0"/>
              </a:rPr>
              <a:t>   }</a:t>
            </a:r>
            <a:br>
              <a:rPr lang="en-GB" altLang="en-US" sz="2400" noProof="1">
                <a:latin typeface="Courier New" pitchFamily="49" charset="0"/>
              </a:rPr>
            </a:br>
            <a:endParaRPr lang="en-GB" altLang="en-US" noProof="1"/>
          </a:p>
          <a:p>
            <a:r>
              <a:rPr lang="en-GB" altLang="en-US" dirty="0"/>
              <a:t>What do the following return:</a:t>
            </a:r>
          </a:p>
          <a:p>
            <a:pPr>
              <a:buFontTx/>
              <a:buNone/>
            </a:pPr>
            <a:r>
              <a:rPr lang="en-GB" altLang="en-US" sz="2400" noProof="1">
                <a:latin typeface="Courier New" pitchFamily="49" charset="0"/>
              </a:rPr>
              <a:t>    Twice(6)</a:t>
            </a:r>
          </a:p>
          <a:p>
            <a:pPr>
              <a:buFontTx/>
              <a:buNone/>
            </a:pPr>
            <a:r>
              <a:rPr lang="en-GB" altLang="en-US" sz="2400" noProof="1">
                <a:latin typeface="Courier New" pitchFamily="49" charset="0"/>
              </a:rPr>
              <a:t>    Twice(b)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Questions: Functions</a:t>
            </a: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8139113" y="528615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 dirty="0">
                <a:solidFill>
                  <a:srgbClr val="000066"/>
                </a:solidFill>
                <a:latin typeface="Courier New" pitchFamily="49" charset="0"/>
              </a:rPr>
              <a:t>12</a:t>
            </a:r>
            <a:endParaRPr lang="en-GB" altLang="en-US" sz="2800" b="1" noProof="1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8139113" y="57181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rgbClr val="000066"/>
                </a:solidFill>
                <a:latin typeface="Courier New" pitchFamily="49" charset="0"/>
              </a:rPr>
              <a:t>24</a:t>
            </a:r>
            <a:endParaRPr lang="en-GB" altLang="en-US" sz="2800" b="1" noProof="1">
              <a:solidFill>
                <a:srgbClr val="000066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 autoUpdateAnimBg="0"/>
      <p:bldP spid="2764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Admin: Test 1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Marked (released last week)</a:t>
            </a:r>
          </a:p>
          <a:p>
            <a:endParaRPr lang="en-GB" altLang="en-US" dirty="0"/>
          </a:p>
          <a:p>
            <a:r>
              <a:rPr lang="en-GB" altLang="en-US" dirty="0"/>
              <a:t>One-to-one </a:t>
            </a:r>
            <a:r>
              <a:rPr lang="en-GB" altLang="en-US" b="1" dirty="0"/>
              <a:t>debriefs</a:t>
            </a:r>
            <a:r>
              <a:rPr lang="en-GB" altLang="en-US" dirty="0"/>
              <a:t>, you can</a:t>
            </a:r>
          </a:p>
          <a:p>
            <a:pPr lvl="1"/>
            <a:r>
              <a:rPr lang="en-GB" altLang="en-US" dirty="0"/>
              <a:t>Look at your script</a:t>
            </a:r>
          </a:p>
          <a:p>
            <a:pPr lvl="1"/>
            <a:r>
              <a:rPr lang="en-GB" altLang="en-US" dirty="0"/>
              <a:t>Look at mark scheme</a:t>
            </a:r>
          </a:p>
          <a:p>
            <a:pPr lvl="1"/>
            <a:r>
              <a:rPr lang="en-GB" altLang="en-US" dirty="0"/>
              <a:t>Check accuracy of marking</a:t>
            </a:r>
          </a:p>
          <a:p>
            <a:pPr lvl="1"/>
            <a:r>
              <a:rPr lang="en-GB" altLang="en-US" dirty="0"/>
              <a:t>ask questions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Cannot question marking scheme</a:t>
            </a:r>
          </a:p>
          <a:p>
            <a:r>
              <a:rPr lang="en-GB" altLang="en-US" dirty="0"/>
              <a:t>Can question consistency of marking</a:t>
            </a:r>
          </a:p>
        </p:txBody>
      </p:sp>
    </p:spTree>
    <p:extLst>
      <p:ext uri="{BB962C8B-B14F-4D97-AF65-F5344CB8AC3E}">
        <p14:creationId xmlns:p14="http://schemas.microsoft.com/office/powerpoint/2010/main" val="840385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v2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Function makes code easier to read (closer to pseudo-code / algorithm):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3850" y="2241550"/>
            <a:ext cx="8195642" cy="37856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if (parseInt(imgAst1.style.top) + imgAst1.height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if (</a:t>
            </a:r>
            <a:r>
              <a:rPr lang="en-GB" altLang="en-US" sz="1600" b="1" noProof="1"/>
              <a:t>Right(imgAst1)</a:t>
            </a:r>
            <a:r>
              <a:rPr lang="en-GB" altLang="en-US" sz="1600" noProof="1"/>
              <a:t>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  if (parseInt(imgAst1.style.left) &lt; </a:t>
            </a:r>
            <a:r>
              <a:rPr lang="en-GB" altLang="en-US" sz="1600" b="1" noProof="1"/>
              <a:t>Right(imgShip)</a:t>
            </a:r>
            <a:r>
              <a:rPr lang="en-GB" altLang="en-US" sz="1600" noProof="1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    score = score + 1</a:t>
            </a:r>
            <a:r>
              <a:rPr lang="en-GB" altLang="en-US" sz="1600" dirty="0"/>
              <a:t>;</a:t>
            </a:r>
            <a:endParaRPr lang="en-GB" altLang="en-US" sz="1600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    parScore.innerText = "Score: " + score</a:t>
            </a:r>
            <a:r>
              <a:rPr lang="en-GB" altLang="en-US" sz="1600" dirty="0"/>
              <a:t>;</a:t>
            </a:r>
            <a:endParaRPr lang="en-GB" altLang="en-US" sz="1600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    imgAst1.style.top = 0</a:t>
            </a:r>
            <a:r>
              <a:rPr lang="en-GB" altLang="en-US" sz="1600" dirty="0"/>
              <a:t>;</a:t>
            </a:r>
            <a:endParaRPr lang="en-GB" altLang="en-US" sz="1600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    imgAst1.style.left = Math.random() * (document.body.clientWidth - imgAst1.width)</a:t>
            </a:r>
            <a:r>
              <a:rPr lang="en-GB" altLang="en-US" sz="1600" dirty="0"/>
              <a:t>;</a:t>
            </a:r>
            <a:endParaRPr lang="en-GB" altLang="en-US" sz="1600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600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function Right(obj)</a:t>
            </a:r>
            <a:r>
              <a:rPr lang="en-GB" altLang="en-US" sz="1600" b="1" dirty="0"/>
              <a:t>{</a:t>
            </a:r>
            <a:endParaRPr lang="en-GB" altLang="en-US" sz="1600" b="1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  </a:t>
            </a:r>
            <a:r>
              <a:rPr lang="en-GB" altLang="en-US" sz="1600" b="1" dirty="0"/>
              <a:t>return</a:t>
            </a:r>
            <a:r>
              <a:rPr lang="en-GB" altLang="en-US" sz="1600" b="1" noProof="1"/>
              <a:t> parseInt(obj.style.left) + obj.width</a:t>
            </a:r>
            <a:r>
              <a:rPr lang="en-GB" altLang="en-US" sz="1600" b="1" dirty="0"/>
              <a:t>;</a:t>
            </a:r>
            <a:endParaRPr lang="en-GB" altLang="en-US" sz="1600" b="1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}</a:t>
            </a:r>
            <a:endParaRPr lang="en-GB" altLang="en-US" sz="1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Question: Function Headers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Write the </a:t>
            </a:r>
            <a:r>
              <a:rPr lang="en-GB" altLang="en-US" b="1" dirty="0"/>
              <a:t>first line </a:t>
            </a:r>
            <a:r>
              <a:rPr lang="en-GB" altLang="en-US" dirty="0"/>
              <a:t>of a function definition to convert pounds to euros:</a:t>
            </a:r>
            <a:br>
              <a:rPr lang="en-GB" altLang="en-US" dirty="0"/>
            </a:b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/>
            </a:r>
            <a:br>
              <a:rPr lang="en-GB" altLang="en-US" dirty="0"/>
            </a:br>
            <a:endParaRPr lang="en-GB" altLang="en-US" dirty="0"/>
          </a:p>
          <a:p>
            <a:r>
              <a:rPr lang="en-GB" altLang="en-US" dirty="0"/>
              <a:t>Write the </a:t>
            </a:r>
            <a:r>
              <a:rPr lang="en-GB" altLang="en-US" b="1" dirty="0"/>
              <a:t>first line </a:t>
            </a:r>
            <a:r>
              <a:rPr lang="en-GB" altLang="en-US" dirty="0"/>
              <a:t>of a function definition to convert minutes and hours to minutes:</a:t>
            </a:r>
          </a:p>
        </p:txBody>
      </p:sp>
      <p:sp>
        <p:nvSpPr>
          <p:cNvPr id="281618" name="Rectangle 18"/>
          <p:cNvSpPr>
            <a:spLocks noChangeArrowheads="1"/>
          </p:cNvSpPr>
          <p:nvPr/>
        </p:nvSpPr>
        <p:spPr bwMode="auto">
          <a:xfrm>
            <a:off x="2555875" y="4895850"/>
            <a:ext cx="635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rgbClr val="000066"/>
                </a:solidFill>
                <a:latin typeface="Courier New" pitchFamily="49" charset="0"/>
              </a:rPr>
              <a:t>f</a:t>
            </a: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unction Minutes(Mins, Hours)</a:t>
            </a:r>
          </a:p>
        </p:txBody>
      </p:sp>
      <p:sp>
        <p:nvSpPr>
          <p:cNvPr id="281619" name="Rectangle 19"/>
          <p:cNvSpPr>
            <a:spLocks noChangeArrowheads="1"/>
          </p:cNvSpPr>
          <p:nvPr/>
        </p:nvSpPr>
        <p:spPr bwMode="auto">
          <a:xfrm>
            <a:off x="4029075" y="2230438"/>
            <a:ext cx="486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rgbClr val="000066"/>
                </a:solidFill>
                <a:latin typeface="Courier New" pitchFamily="49" charset="0"/>
              </a:rPr>
              <a:t>f</a:t>
            </a: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unction Euros(Pounds)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8" grpId="0" autoUpdateAnimBg="0"/>
      <p:bldP spid="2816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v3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39750" y="836613"/>
            <a:ext cx="8033738" cy="553997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</a:t>
            </a:r>
            <a:r>
              <a:rPr lang="en-GB" altLang="en-US" sz="1600" dirty="0"/>
              <a:t>   </a:t>
            </a:r>
            <a:r>
              <a:rPr lang="en-GB" altLang="en-US" sz="1600" noProof="1"/>
              <a:t>if(</a:t>
            </a:r>
            <a:r>
              <a:rPr lang="en-GB" altLang="en-US" sz="1600" b="1" noProof="1"/>
              <a:t>ShipCollide(imgAst1)</a:t>
            </a:r>
            <a:r>
              <a:rPr lang="en-GB" altLang="en-US" sz="1600" noProof="1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score = score + 1</a:t>
            </a:r>
            <a:r>
              <a:rPr lang="en-GB" altLang="en-US" sz="1600" dirty="0"/>
              <a:t>;</a:t>
            </a:r>
            <a:endParaRPr lang="en-GB" altLang="en-US" sz="1600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parScore.innerText = "Score: " + score</a:t>
            </a:r>
            <a:r>
              <a:rPr lang="en-GB" altLang="en-US" sz="1600" dirty="0"/>
              <a:t>;</a:t>
            </a:r>
            <a:endParaRPr lang="en-GB" altLang="en-US" sz="1600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imgAst1.style.top = 0</a:t>
            </a:r>
            <a:r>
              <a:rPr lang="en-GB" altLang="en-US" sz="1600" dirty="0"/>
              <a:t>;</a:t>
            </a:r>
            <a:endParaRPr lang="en-GB" altLang="en-US" sz="1600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  imgAst1.style.left = Math.random() * (document.body.clientWidth - imgAst1.width)</a:t>
            </a:r>
            <a:r>
              <a:rPr lang="en-GB" altLang="en-US" sz="1600" dirty="0"/>
              <a:t>;</a:t>
            </a:r>
            <a:endParaRPr lang="en-GB" altLang="en-US" sz="1600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/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900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function ShipCollide(obj1)</a:t>
            </a:r>
            <a:r>
              <a:rPr lang="en-GB" altLang="en-US" sz="1600" b="1" dirty="0"/>
              <a:t>{</a:t>
            </a:r>
            <a:endParaRPr lang="en-GB" altLang="en-US" sz="1600" b="1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dirty="0"/>
              <a:t>    </a:t>
            </a:r>
            <a:r>
              <a:rPr lang="en-GB" altLang="en-US" sz="1600" b="1" noProof="1"/>
              <a:t>if (parseInt(obj1.style.top) + obj1.height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    if (Right(obj1)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      if (parseInt(obj1.style.posLeft) &lt; Right(imgShip)){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  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</a:t>
            </a:r>
            <a:r>
              <a:rPr lang="en-GB" altLang="en-US" sz="1600" b="1" dirty="0"/>
              <a:t>  </a:t>
            </a:r>
            <a:r>
              <a:rPr lang="en-GB" altLang="en-US" sz="1600" b="1" noProof="1"/>
              <a:t>return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900" b="1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function Right(obj)</a:t>
            </a:r>
            <a:r>
              <a:rPr lang="en-GB" altLang="en-US" sz="1600" b="1" dirty="0"/>
              <a:t>{</a:t>
            </a:r>
            <a:endParaRPr lang="en-GB" altLang="en-US" sz="1600" b="1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  </a:t>
            </a:r>
            <a:r>
              <a:rPr lang="en-GB" altLang="en-US" sz="1600" b="1" dirty="0"/>
              <a:t>return</a:t>
            </a:r>
            <a:r>
              <a:rPr lang="en-GB" altLang="en-US" sz="1600" b="1" noProof="1"/>
              <a:t> parseInt(obj.style.left) + obj.width</a:t>
            </a:r>
            <a:r>
              <a:rPr lang="en-GB" altLang="en-US" sz="1600" b="1" dirty="0"/>
              <a:t>;</a:t>
            </a:r>
            <a:endParaRPr lang="en-GB" altLang="en-US" sz="1600" b="1" noProof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/>
              <a:t>  }</a:t>
            </a:r>
            <a:endParaRPr lang="en-GB" altLang="en-US" sz="1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Question: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Write a function that converts kilometres to miles (divide the number of kilometres by 1.6 to get miles):</a:t>
            </a:r>
          </a:p>
        </p:txBody>
      </p:sp>
      <p:sp>
        <p:nvSpPr>
          <p:cNvPr id="280596" name="Rectangle 20"/>
          <p:cNvSpPr>
            <a:spLocks noChangeArrowheads="1"/>
          </p:cNvSpPr>
          <p:nvPr/>
        </p:nvSpPr>
        <p:spPr bwMode="auto">
          <a:xfrm>
            <a:off x="3524250" y="2765425"/>
            <a:ext cx="426561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function Miles(km)</a:t>
            </a:r>
            <a:r>
              <a:rPr lang="en-GB" altLang="en-US" sz="2800" b="1" dirty="0">
                <a:solidFill>
                  <a:srgbClr val="000066"/>
                </a:solidFill>
                <a:latin typeface="Courier New" pitchFamily="49" charset="0"/>
              </a:rPr>
              <a:t>{</a:t>
            </a:r>
            <a:endParaRPr lang="en-GB" altLang="en-US" sz="2800" b="1" noProof="1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GB" altLang="en-US" sz="2800" b="1" dirty="0">
                <a:solidFill>
                  <a:srgbClr val="000066"/>
                </a:solidFill>
                <a:latin typeface="Courier New" pitchFamily="49" charset="0"/>
              </a:rPr>
              <a:t>return</a:t>
            </a: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 km / 1.6</a:t>
            </a:r>
            <a:r>
              <a:rPr lang="en-GB" altLang="en-US" sz="28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  <a:endParaRPr lang="en-GB" altLang="en-US" sz="2800" b="1" noProof="1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Functions: Total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02" name="CMDAnimation1" r:id="rId2" imgW="8782082" imgH="5686254"/>
        </mc:Choice>
        <mc:Fallback>
          <p:control name="CMDAnimation1" r:id="rId2" imgW="8782082" imgH="5686254">
            <p:pic>
              <p:nvPicPr>
                <p:cNvPr id="2" name="CMDAnima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79388" y="836613"/>
                  <a:ext cx="8785225" cy="56880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Problem: Interceptor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11188" y="836613"/>
            <a:ext cx="2630487" cy="4584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var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var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imgShip.style.left = 0;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imgShip.style.top = document.body.clientHeight - imgShip.height;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xInc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score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window.setInterval("Main()", 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function document_onKeyDown(){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switch (window.event.keyCode){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case 37: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xInc = xInc + 2;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case 39: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xInc = xInc - 2;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function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var nxt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nxt = parseInt(imgShip.style.left) -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if (nxt &lt; 0 || nxt &gt; document.body.clientWidth -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xInc = -xInc;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imgShip.style.left = 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imgAst1.style.top = parseInt(imgAst1.style.top) + 4;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if ((parseInt(imgAst1.style.top) + imgAst1.height) &gt; document.body.clientHeight){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if (parseInt(imgAst1.style.top) + imgAst1.height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if (parseInt(imgAst1.style.left) + imgAst1.width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  if (parseInt(imgAst1.style.left) &lt; parseInt(imgShip.style.left) +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    score = score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    parScore.innerText = "Score: " +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459413" y="836613"/>
            <a:ext cx="2478811" cy="552034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var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var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imgShip.style.left = 0;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imgShip.style.top = document.body.clientHeight - imgShip.height;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xInc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score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window.setInterval("Main()", 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function document_onKeyDown(){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switch (window.event.keyCode){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case 37: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xInc = xInc + 2;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case 39: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xInc = xInc - 2;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function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var nxt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nxt = parseInt(imgShip.style.left) -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if (nxt &lt; 0 || nxt &gt; document.body.clientWidth -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xInc = -xInc;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imgShip.style.left = 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imgAst1.style.top = parseInt(imgAst1.style.top) + 4;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if ((parseInt(imgAst1.style.top) + imgAst1.height) &gt; document.body.clientHeight){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if(ShipCollide(imgAst1)){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score = score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parScore.innerText = "Score: " +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function ShipCollide(obj1){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if (parseInt(obj1.style.top) + obj1.height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if (Right(obj1)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  if (parseInt(obj1.style.left) &lt; Right(imgShip)){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return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function Right(obj){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  return parseInt(obj.style.left) + obj.width;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 noProof="1">
                <a:latin typeface="Arial Narrow" pitchFamily="34" charset="0"/>
              </a:rPr>
              <a:t>  }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5516563"/>
            <a:ext cx="5059363" cy="1036637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Code is longer</a:t>
            </a:r>
            <a:br>
              <a:rPr lang="en-GB" altLang="en-US"/>
            </a:br>
            <a:r>
              <a:rPr lang="en-GB" altLang="en-US"/>
              <a:t>(but easier to read)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GB" altLang="en-US" dirty="0"/>
              <a:t>Modules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65125" y="2246313"/>
            <a:ext cx="87058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15000"/>
              </a:spcBef>
            </a:pPr>
            <a:r>
              <a:rPr lang="en-GB" altLang="en-US" dirty="0"/>
              <a:t>Projects can contain many </a:t>
            </a:r>
            <a:r>
              <a:rPr lang="en-GB" altLang="en-US" b="1" dirty="0"/>
              <a:t>modules/units</a:t>
            </a:r>
          </a:p>
          <a:p>
            <a:pPr lvl="1">
              <a:spcBef>
                <a:spcPct val="15000"/>
              </a:spcBef>
            </a:pPr>
            <a:r>
              <a:rPr lang="en-GB" altLang="en-US" b="1" dirty="0"/>
              <a:t>web pages </a:t>
            </a:r>
            <a:r>
              <a:rPr lang="en-GB" altLang="en-US" dirty="0"/>
              <a:t>(*.htm)</a:t>
            </a:r>
            <a:endParaRPr lang="en-GB" altLang="en-US" i="1" dirty="0"/>
          </a:p>
          <a:p>
            <a:pPr lvl="1">
              <a:spcBef>
                <a:spcPct val="15000"/>
              </a:spcBef>
            </a:pPr>
            <a:r>
              <a:rPr lang="en-GB" altLang="en-US" b="1" dirty="0" err="1"/>
              <a:t>js</a:t>
            </a:r>
            <a:r>
              <a:rPr lang="en-GB" altLang="en-US" b="1" dirty="0"/>
              <a:t> script file </a:t>
            </a:r>
            <a:r>
              <a:rPr lang="en-GB" altLang="en-US" dirty="0"/>
              <a:t>(*.</a:t>
            </a:r>
            <a:r>
              <a:rPr lang="en-GB" altLang="en-US" dirty="0" err="1"/>
              <a:t>js</a:t>
            </a:r>
            <a:r>
              <a:rPr lang="en-GB" altLang="en-US" dirty="0"/>
              <a:t>)</a:t>
            </a:r>
            <a:endParaRPr lang="en-GB" altLang="en-US" i="1" dirty="0"/>
          </a:p>
          <a:p>
            <a:endParaRPr lang="en-GB" altLang="en-US" dirty="0"/>
          </a:p>
          <a:p>
            <a:r>
              <a:rPr lang="en-GB" altLang="en-US" dirty="0"/>
              <a:t>Modules</a:t>
            </a:r>
          </a:p>
          <a:p>
            <a:pPr lvl="1"/>
            <a:r>
              <a:rPr lang="en-GB" altLang="en-US" dirty="0"/>
              <a:t>divide your code into separate parts</a:t>
            </a:r>
          </a:p>
          <a:p>
            <a:pPr lvl="1"/>
            <a:r>
              <a:rPr lang="en-GB" altLang="en-US" dirty="0"/>
              <a:t>available to other pages and modules, using:</a:t>
            </a:r>
            <a:br>
              <a:rPr lang="en-GB" altLang="en-US" dirty="0"/>
            </a:b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sz="2400" noProof="1">
                <a:latin typeface="Arial Narrow" pitchFamily="34" charset="0"/>
              </a:rPr>
              <a:t>&lt;script </a:t>
            </a:r>
            <a:r>
              <a:rPr lang="en-GB" altLang="en-US" sz="2400" b="1" noProof="1">
                <a:latin typeface="Arial Narrow" pitchFamily="34" charset="0"/>
              </a:rPr>
              <a:t>src="Interceptor.js"</a:t>
            </a:r>
            <a:r>
              <a:rPr lang="en-GB" altLang="en-US" sz="2400" noProof="1">
                <a:latin typeface="Arial Narrow" pitchFamily="34" charset="0"/>
              </a:rPr>
              <a:t>&gt;&lt;/script&gt;</a:t>
            </a:r>
            <a:endParaRPr lang="en-GB" altLang="en-US" sz="2400" dirty="0">
              <a:latin typeface="Arial Narrow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v4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468313" y="1268413"/>
            <a:ext cx="2889180" cy="524334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b="1" noProof="1">
                <a:latin typeface="Arial Narrow" pitchFamily="34" charset="0"/>
              </a:rPr>
              <a:t>&lt;script src="Interceptor_v4.js"&gt;&lt;/script&gt;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var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var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imgShip.style.left = 0;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imgShip.style.top = document.body.clientHeight - imgShip.height;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xInc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score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window.setInterval("Main()", 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document_onKeyDown(){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switch (window.event.keyCode){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case 37: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xInc + 2;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case 39: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xInc - 2;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var nxt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nxt = parseInt(imgShip.style.left) -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(nxt &lt; 0 || nxt &gt; document.body.clientWidth -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-xInc;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imgShip.style.left = 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imgAst1.style.top = parseInt(imgAst1.style.top) + 4;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((parseInt(imgAst1.style.top) + imgAst1.height) &gt; document.body.clientHeight){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if(ShipCollide(imgAst1)){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score = score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parScore.innerText = "Score: " +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&lt;/script&gt;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787900" y="1798638"/>
            <a:ext cx="4059372" cy="265802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function ShipCollide(obj1){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if (parseInt(obj1.style.top) + obj1.height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if (Right(obj1)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  if (parseInt(obj1.style.left) &lt; Right(imgShip)){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return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function Right(obj){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return parseInt(obj.style.left) + obj.width;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}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716463" y="4868863"/>
            <a:ext cx="4032250" cy="1295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/>
              <a:t>js file (module) holds functions and general procedures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600075" y="801688"/>
            <a:ext cx="2428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noProof="1"/>
              <a:t>Interceptor.htm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4883150" y="1331913"/>
            <a:ext cx="2124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noProof="1"/>
              <a:t>Interceptor.js</a:t>
            </a: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 flipH="1" flipV="1">
            <a:off x="3203575" y="1452563"/>
            <a:ext cx="1728788" cy="2159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v5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28688" y="836613"/>
            <a:ext cx="1852036" cy="561268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&lt;script src=Interceptor_v5.js&gt;&lt;/script&gt;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var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var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MoveToBottom(imgShip);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MoveRndHor(imgAst1);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xInc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score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window.setInterval("Main()", 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function document_onKeyDown(){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switch (window.event.keyCode){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case 37: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  xInc = xInc + 2;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case 39: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  xInc = xInc - 2;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function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MoveShip();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MoveDown(imgAst1, 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if (AtBottom(imgAst1)){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  MoveRndHor(imgAst1);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if (HitShip(imgAst1)){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  IncreaseScore();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  MoveRndHor(imgAst1);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latin typeface="Arial Narrow" pitchFamily="34" charset="0"/>
              </a:rPr>
              <a:t>&lt;/script&gt;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148263" y="836613"/>
            <a:ext cx="2849104" cy="585890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function MoveToBottom(obj){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obj.style.top = document.body.clientHeight - obj.height;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obj.style.left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function MoveRndHor(obj){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obj.style.top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obj.style.left = Math.random() * (document.body.clientWidth - obj.width);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function MoveDown(obj, dist){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obj.style.top = parseInt(obj.style.top) + dist;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function HitShip(obj1){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if (parseInt(obj1.style.top) + obj1.height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  if (Right(obj1)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    if (parseInt(obj1.style.left) &lt; Right(imgShip)){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return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function Right(obj){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return parseInt(obj.style.left) + obj.width;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function AtBottom(obj){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return (parseInt(obj.style.top) + obj.height) &gt; document.body.clientHeight;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function IncreaseScore(){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score = score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parScore.innerText = "Score: " +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function MoveShip(){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var 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nxt = parseInt(imgShip.style.left) -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if (nxt &lt; 0 || nxt &gt; document.body.clientWidth -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  xInc = -xInc;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}else{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  imgShip.style.left = 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 noProof="1">
                <a:latin typeface="Arial Narrow" pitchFamily="34" charset="0"/>
              </a:rPr>
              <a:t>}</a:t>
            </a:r>
          </a:p>
        </p:txBody>
      </p:sp>
      <p:sp>
        <p:nvSpPr>
          <p:cNvPr id="28677" name="Line 8"/>
          <p:cNvSpPr>
            <a:spLocks noChangeShapeType="1"/>
          </p:cNvSpPr>
          <p:nvPr/>
        </p:nvSpPr>
        <p:spPr bwMode="auto">
          <a:xfrm flipH="1" flipV="1">
            <a:off x="2780724" y="914400"/>
            <a:ext cx="2367539" cy="354013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v5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Main code reads almost like algorithm: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00113" y="1557338"/>
            <a:ext cx="2454275" cy="4035425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function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  MoveShip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  MoveDown imgAst1,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  if (AtBottom(imgAst1)){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    MoveRndHor imgAst1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  if (HitShip(imgAst1)){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    IncreaseScore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    MoveRndHor imgAst1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 Narrow" pitchFamily="34" charset="0"/>
              </a:rPr>
              <a:t>  }</a:t>
            </a:r>
          </a:p>
        </p:txBody>
      </p:sp>
      <p:pic>
        <p:nvPicPr>
          <p:cNvPr id="29701" name="Picture 5" descr="Interceptor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3"/>
          <a:stretch>
            <a:fillRect/>
          </a:stretch>
        </p:blipFill>
        <p:spPr bwMode="auto">
          <a:xfrm>
            <a:off x="4643438" y="1773238"/>
            <a:ext cx="381635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00113" y="1557338"/>
            <a:ext cx="2593975" cy="40354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function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MoveShip();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MoveDown(imgAst1, 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if (AtBottom(imgAst1)){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  MoveRndHor(imgAst1);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if (HitShip(imgAst1)){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  IncreaseScore();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  MoveRndHor(imgAst1);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}</a:t>
            </a:r>
          </a:p>
        </p:txBody>
      </p:sp>
      <p:sp>
        <p:nvSpPr>
          <p:cNvPr id="29703" name="Line 10"/>
          <p:cNvSpPr>
            <a:spLocks noChangeShapeType="1"/>
          </p:cNvSpPr>
          <p:nvPr/>
        </p:nvSpPr>
        <p:spPr bwMode="auto">
          <a:xfrm flipV="1">
            <a:off x="2771775" y="4005263"/>
            <a:ext cx="2520950" cy="504825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4" name="Line 11"/>
          <p:cNvSpPr>
            <a:spLocks noChangeShapeType="1"/>
          </p:cNvSpPr>
          <p:nvPr/>
        </p:nvSpPr>
        <p:spPr bwMode="auto">
          <a:xfrm flipV="1">
            <a:off x="3419475" y="4221163"/>
            <a:ext cx="1873250" cy="504825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5" name="Line 6"/>
          <p:cNvSpPr>
            <a:spLocks noChangeShapeType="1"/>
          </p:cNvSpPr>
          <p:nvPr/>
        </p:nvSpPr>
        <p:spPr bwMode="auto">
          <a:xfrm flipV="1">
            <a:off x="3348038" y="2492375"/>
            <a:ext cx="1655762" cy="144463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6" name="Line 7"/>
          <p:cNvSpPr>
            <a:spLocks noChangeShapeType="1"/>
          </p:cNvSpPr>
          <p:nvPr/>
        </p:nvSpPr>
        <p:spPr bwMode="auto">
          <a:xfrm flipV="1">
            <a:off x="3419475" y="3789363"/>
            <a:ext cx="1657350" cy="360362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Questions: Parameters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3600" dirty="0"/>
              <a:t>Consider the following code:</a:t>
            </a:r>
            <a:br>
              <a:rPr lang="en-GB" altLang="en-US" sz="3600" dirty="0"/>
            </a:br>
            <a:r>
              <a:rPr lang="en-GB" altLang="en-US" sz="3600" noProof="1"/>
              <a:t>	</a:t>
            </a:r>
            <a:r>
              <a:rPr lang="en-GB" altLang="en-US" noProof="1">
                <a:latin typeface="Arial Narrow" pitchFamily="34" charset="0"/>
              </a:rPr>
              <a:t>function Move(obj, dist)</a:t>
            </a:r>
            <a:r>
              <a:rPr lang="en-GB" altLang="en-US" dirty="0">
                <a:latin typeface="Arial Narrow" pitchFamily="34" charset="0"/>
              </a:rPr>
              <a:t>{</a:t>
            </a:r>
            <a:r>
              <a:rPr lang="en-GB" altLang="en-US" noProof="1">
                <a:latin typeface="Arial Narrow" pitchFamily="34" charset="0"/>
              </a:rPr>
              <a:t/>
            </a:r>
            <a:br>
              <a:rPr lang="en-GB" altLang="en-US" noProof="1">
                <a:latin typeface="Arial Narrow" pitchFamily="34" charset="0"/>
              </a:rPr>
            </a:br>
            <a:r>
              <a:rPr lang="en-GB" altLang="en-US" noProof="1">
                <a:latin typeface="Arial Narrow" pitchFamily="34" charset="0"/>
              </a:rPr>
              <a:t>	  obj.style.left = parseInt(obj.style.left) + dist</a:t>
            </a:r>
            <a:r>
              <a:rPr lang="en-GB" altLang="en-US" dirty="0">
                <a:latin typeface="Arial Narrow" pitchFamily="34" charset="0"/>
              </a:rPr>
              <a:t>;</a:t>
            </a:r>
            <a:r>
              <a:rPr lang="en-GB" altLang="en-US" noProof="1">
                <a:latin typeface="Arial Narrow" pitchFamily="34" charset="0"/>
              </a:rPr>
              <a:t/>
            </a:r>
            <a:br>
              <a:rPr lang="en-GB" altLang="en-US" noProof="1">
                <a:latin typeface="Arial Narrow" pitchFamily="34" charset="0"/>
              </a:rPr>
            </a:br>
            <a:r>
              <a:rPr lang="en-GB" altLang="en-US" noProof="1">
                <a:latin typeface="Arial Narrow" pitchFamily="34" charset="0"/>
              </a:rPr>
              <a:t>	  obj.style.top = parseInt(obj.style.top) + dist</a:t>
            </a:r>
            <a:r>
              <a:rPr lang="en-GB" altLang="en-US" dirty="0">
                <a:latin typeface="Arial Narrow" pitchFamily="34" charset="0"/>
              </a:rPr>
              <a:t>;</a:t>
            </a:r>
            <a:r>
              <a:rPr lang="en-GB" altLang="en-US" noProof="1">
                <a:latin typeface="Arial Narrow" pitchFamily="34" charset="0"/>
              </a:rPr>
              <a:t/>
            </a:r>
            <a:br>
              <a:rPr lang="en-GB" altLang="en-US" noProof="1">
                <a:latin typeface="Arial Narrow" pitchFamily="34" charset="0"/>
              </a:rPr>
            </a:br>
            <a:r>
              <a:rPr lang="en-GB" altLang="en-US" noProof="1">
                <a:latin typeface="Arial Narrow" pitchFamily="34" charset="0"/>
              </a:rPr>
              <a:t>	}</a:t>
            </a:r>
            <a:br>
              <a:rPr lang="en-GB" altLang="en-US" noProof="1">
                <a:latin typeface="Arial Narrow" pitchFamily="34" charset="0"/>
              </a:rPr>
            </a:br>
            <a:r>
              <a:rPr lang="en-GB" altLang="en-US" noProof="1">
                <a:latin typeface="Arial Narrow" pitchFamily="34" charset="0"/>
              </a:rPr>
              <a:t/>
            </a:r>
            <a:br>
              <a:rPr lang="en-GB" altLang="en-US" noProof="1">
                <a:latin typeface="Arial Narrow" pitchFamily="34" charset="0"/>
              </a:rPr>
            </a:br>
            <a:r>
              <a:rPr lang="en-GB" altLang="en-US" noProof="1">
                <a:latin typeface="Arial Narrow" pitchFamily="34" charset="0"/>
              </a:rPr>
              <a:t>Move</a:t>
            </a:r>
            <a:r>
              <a:rPr lang="en-GB" altLang="en-US" dirty="0">
                <a:latin typeface="Arial Narrow" pitchFamily="34" charset="0"/>
              </a:rPr>
              <a:t>(</a:t>
            </a:r>
            <a:r>
              <a:rPr lang="en-GB" altLang="en-US" noProof="1">
                <a:latin typeface="Arial Narrow" pitchFamily="34" charset="0"/>
              </a:rPr>
              <a:t>imgShip, 25</a:t>
            </a:r>
            <a:r>
              <a:rPr lang="en-GB" altLang="en-US" dirty="0">
                <a:latin typeface="Arial Narrow" pitchFamily="34" charset="0"/>
              </a:rPr>
              <a:t>);</a:t>
            </a:r>
            <a:endParaRPr lang="en-GB" altLang="en-US" noProof="1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endParaRPr lang="en-GB" altLang="en-US" sz="2400" noProof="1"/>
          </a:p>
          <a:p>
            <a:pPr>
              <a:lnSpc>
                <a:spcPct val="90000"/>
              </a:lnSpc>
            </a:pPr>
            <a:r>
              <a:rPr lang="en-GB" altLang="en-US" sz="3600" dirty="0"/>
              <a:t>Name a </a:t>
            </a:r>
            <a:r>
              <a:rPr lang="en-GB" altLang="en-US" sz="3600" b="1" dirty="0"/>
              <a:t>formal</a:t>
            </a:r>
            <a:r>
              <a:rPr lang="en-GB" altLang="en-US" sz="3600" dirty="0"/>
              <a:t> parameter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3600" dirty="0"/>
              <a:t>Name an </a:t>
            </a:r>
            <a:r>
              <a:rPr lang="en-GB" altLang="en-US" sz="3600" b="1" dirty="0"/>
              <a:t>actual</a:t>
            </a:r>
            <a:r>
              <a:rPr lang="en-GB" altLang="en-US" sz="3600" dirty="0"/>
              <a:t> parameter</a:t>
            </a:r>
            <a:endParaRPr lang="en-GB" altLang="en-US" dirty="0">
              <a:latin typeface="Arial Narrow" pitchFamily="34" charset="0"/>
            </a:endParaRP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7219950" y="5589588"/>
            <a:ext cx="16732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imgShip</a:t>
            </a:r>
          </a:p>
          <a:p>
            <a:pPr algn="r" eaLnBrk="1" hangingPunct="1">
              <a:buFontTx/>
              <a:buNone/>
            </a:pP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7858125" y="4365625"/>
            <a:ext cx="1035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obj</a:t>
            </a:r>
            <a:b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</a:b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dist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 autoUpdateAnimBg="0"/>
      <p:bldP spid="28979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v6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3979863" cy="5562600"/>
          </a:xfrm>
        </p:spPr>
        <p:txBody>
          <a:bodyPr/>
          <a:lstStyle/>
          <a:p>
            <a:r>
              <a:rPr lang="en-GB" altLang="en-US"/>
              <a:t>Functions and Procedures</a:t>
            </a:r>
          </a:p>
          <a:p>
            <a:endParaRPr lang="en-GB" altLang="en-US"/>
          </a:p>
          <a:p>
            <a:r>
              <a:rPr lang="en-GB" altLang="en-US"/>
              <a:t>benefits when code gets larger </a:t>
            </a:r>
          </a:p>
          <a:p>
            <a:endParaRPr lang="en-GB" altLang="en-US"/>
          </a:p>
          <a:p>
            <a:r>
              <a:rPr lang="en-GB" altLang="en-US"/>
              <a:t>easy to add extra asteroid</a:t>
            </a:r>
          </a:p>
        </p:txBody>
      </p:sp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98E5591-4315-4C0E-8FEE-9BF5EA3B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023906"/>
            <a:ext cx="4852866" cy="521340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Sharing Modules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5445125"/>
            <a:ext cx="4321175" cy="792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800"/>
              <a:t>2 pages can use same module: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23528" y="912663"/>
            <a:ext cx="4085020" cy="561268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var ang;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var 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var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s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for (i = 1; i &lt;= 12; i++){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  s = s + "&lt;div id=div" + i + " style='position: absolute;'&gt;" + i + "&lt;/div&gt;";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document.body.innerHTML = s + document.body.innerHTML;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imgMid.style.left = document.body.clientWidth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imgMid.style.top = document.body.clientHeight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ang = 6.2 / 12;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for (i=1; i&lt;=12; i++){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  Position(document.getElementById("div" + i), ang *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window.setInterval("ShowHands()", 500);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function ShowHands(){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var ang;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var 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ang = 6.2 / 60;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s = new Date().getSeconds();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Position(imgSec,ang * 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function Position(objO, a){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  objO.style.left = parseInt(imgMid.style.left) + Math.sin(a) * 200;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  objO.style.top = parseInt(imgMid.style.top) - Math.cos(a) * 200;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}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076825" y="836613"/>
            <a:ext cx="3249855" cy="376602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var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var yEarth;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var angle;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xEarth = document.body.clientWidth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yEarth = document.body.clientHeight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imgEarth.style.left =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imgEarth.style.top = yEarth;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imgMoon.style.left =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imgMoon.style.top = yEarth + 150;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angle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window.setInterval("MoveMoon()", 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function MoveMoon(){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angle = angle + 0.01;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imgMoon.style.left = xEarth + (Math.sin(angle) * 150);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  imgMoon.style.top = yEarth + (Math.cos(angle) * 150);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latin typeface="Arial Narrow" pitchFamily="34" charset="0"/>
              </a:rPr>
              <a:t>  }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95536" y="493911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Clock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596188" y="404813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Orbit</a:t>
            </a:r>
          </a:p>
        </p:txBody>
      </p:sp>
      <p:sp>
        <p:nvSpPr>
          <p:cNvPr id="309256" name="AutoShape 8"/>
          <p:cNvSpPr>
            <a:spLocks noChangeArrowheads="1"/>
          </p:cNvSpPr>
          <p:nvPr/>
        </p:nvSpPr>
        <p:spPr bwMode="auto">
          <a:xfrm>
            <a:off x="395536" y="5661248"/>
            <a:ext cx="3744416" cy="7920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9257" name="AutoShape 9"/>
          <p:cNvSpPr>
            <a:spLocks noChangeArrowheads="1"/>
          </p:cNvSpPr>
          <p:nvPr/>
        </p:nvSpPr>
        <p:spPr bwMode="auto">
          <a:xfrm>
            <a:off x="5148064" y="3933825"/>
            <a:ext cx="3178616" cy="431279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6" grpId="0" animBg="1"/>
      <p:bldP spid="3092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Tutorial Exercises: Interceptor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4400" cy="5903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LEARNING OBJECTIVE: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use </a:t>
            </a:r>
            <a:r>
              <a:rPr lang="en-GB" altLang="en-US" b="1"/>
              <a:t>functions</a:t>
            </a:r>
            <a:r>
              <a:rPr lang="en-GB" altLang="en-US"/>
              <a:t> to shorten your code and make it easier to modify</a:t>
            </a:r>
            <a:endParaRPr lang="en-GB" altLang="en-US" b="1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400" b="1" i="1"/>
              <a:t>Task 1</a:t>
            </a:r>
            <a:r>
              <a:rPr lang="en-GB" altLang="en-US" sz="2400"/>
              <a:t>: Get the Interceptor example (from the lecture) working.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i="1"/>
              <a:t>Task 2</a:t>
            </a:r>
            <a:r>
              <a:rPr lang="en-GB" altLang="en-US" sz="2400"/>
              <a:t>: Modify your page to play a suitable sound when the asteroid collides with the ship.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i="1"/>
              <a:t>Task 3</a:t>
            </a:r>
            <a:r>
              <a:rPr lang="en-GB" altLang="en-US" sz="2400"/>
              <a:t>: Modify your page to have 4 asteroids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i="1"/>
              <a:t>Task 4</a:t>
            </a:r>
            <a:r>
              <a:rPr lang="en-GB" altLang="en-US" sz="2400"/>
              <a:t>: Modify your page so that the player must avoid the asteroids. Give your player 5 lives (lose a life each time the space craft hits an asteroid).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i="1"/>
              <a:t>Task 5</a:t>
            </a:r>
            <a:r>
              <a:rPr lang="en-GB" altLang="en-US" sz="2400"/>
              <a:t>: Add an escape pod which the player must pick up (hit) to increase their score.</a:t>
            </a:r>
            <a:endParaRPr lang="en-GB" altLang="en-US" sz="2400"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Tutorial Exercises: Position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OBJECTIVE:</a:t>
            </a:r>
          </a:p>
          <a:p>
            <a:pPr lvl="1" eaLnBrk="1" hangingPunct="1"/>
            <a:r>
              <a:rPr lang="en-GB" altLang="en-US"/>
              <a:t>use a </a:t>
            </a:r>
            <a:r>
              <a:rPr lang="en-GB" altLang="en-US" b="1"/>
              <a:t>module</a:t>
            </a:r>
            <a:r>
              <a:rPr lang="en-GB" altLang="en-US"/>
              <a:t> file to share code between pages</a:t>
            </a:r>
            <a:endParaRPr lang="en-GB" altLang="en-US" b="1"/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 sz="2400" b="1" i="1"/>
              <a:t>Task 1</a:t>
            </a:r>
            <a:r>
              <a:rPr lang="en-GB" altLang="en-US" sz="2400"/>
              <a:t>: Create a web site that contains copies of your orbit and clock examples.</a:t>
            </a:r>
          </a:p>
          <a:p>
            <a:pPr eaLnBrk="1" hangingPunct="1"/>
            <a:r>
              <a:rPr lang="en-GB" altLang="en-US" sz="2400" b="1" i="1"/>
              <a:t>Task 2</a:t>
            </a:r>
            <a:r>
              <a:rPr lang="en-GB" altLang="en-US" sz="2400"/>
              <a:t>: Create a module file containing shared code between the modules for the position procedure.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Session Aims &amp;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907088"/>
          </a:xfrm>
        </p:spPr>
        <p:txBody>
          <a:bodyPr/>
          <a:lstStyle/>
          <a:p>
            <a:r>
              <a:rPr lang="en-GB" altLang="en-US"/>
              <a:t>Aims, to introduce:</a:t>
            </a:r>
          </a:p>
          <a:p>
            <a:pPr lvl="1"/>
            <a:r>
              <a:rPr lang="en-GB" altLang="en-US"/>
              <a:t>the idea of a </a:t>
            </a:r>
            <a:r>
              <a:rPr lang="en-GB" altLang="en-US" b="1"/>
              <a:t>function</a:t>
            </a:r>
            <a:r>
              <a:rPr lang="en-GB" altLang="en-US"/>
              <a:t> as a way to make code shorter and easier to understand</a:t>
            </a:r>
          </a:p>
          <a:p>
            <a:pPr lvl="1"/>
            <a:r>
              <a:rPr lang="en-GB" altLang="en-US"/>
              <a:t>the idea of </a:t>
            </a:r>
            <a:r>
              <a:rPr lang="en-GB" altLang="en-US" b="1"/>
              <a:t>modules</a:t>
            </a:r>
            <a:r>
              <a:rPr lang="en-GB" altLang="en-US"/>
              <a:t> as a way to split up large programs and share code between pages</a:t>
            </a:r>
            <a:endParaRPr lang="en-GB" altLang="en-US" b="1"/>
          </a:p>
          <a:p>
            <a:r>
              <a:rPr lang="en-GB" altLang="en-US"/>
              <a:t>Objectives,</a:t>
            </a:r>
            <a:r>
              <a:rPr lang="en-GB" altLang="en-US" sz="2600"/>
              <a:t/>
            </a:r>
            <a:br>
              <a:rPr lang="en-GB" altLang="en-US" sz="2600"/>
            </a:br>
            <a:r>
              <a:rPr lang="en-GB" altLang="en-US" sz="2000"/>
              <a:t>by end of this week’s sessions, you should be able to:</a:t>
            </a:r>
          </a:p>
          <a:p>
            <a:pPr lvl="1"/>
            <a:r>
              <a:rPr lang="en-GB" altLang="en-US">
                <a:cs typeface="Times New Roman" pitchFamily="18" charset="0"/>
              </a:rPr>
              <a:t>create your own </a:t>
            </a:r>
            <a:r>
              <a:rPr lang="en-GB" altLang="en-US" b="1">
                <a:cs typeface="Times New Roman" pitchFamily="18" charset="0"/>
              </a:rPr>
              <a:t>function</a:t>
            </a:r>
            <a:r>
              <a:rPr lang="en-GB" altLang="en-US">
                <a:cs typeface="Times New Roman" pitchFamily="18" charset="0"/>
              </a:rPr>
              <a:t> </a:t>
            </a:r>
            <a:r>
              <a:rPr lang="en-GB" altLang="en-US" b="1">
                <a:cs typeface="Times New Roman" pitchFamily="18" charset="0"/>
              </a:rPr>
              <a:t>definitions</a:t>
            </a:r>
          </a:p>
          <a:p>
            <a:pPr lvl="1"/>
            <a:r>
              <a:rPr lang="en-GB" altLang="en-US" b="1">
                <a:cs typeface="Times New Roman" pitchFamily="18" charset="0"/>
              </a:rPr>
              <a:t>call</a:t>
            </a:r>
            <a:r>
              <a:rPr lang="en-GB" altLang="en-US">
                <a:cs typeface="Times New Roman" pitchFamily="18" charset="0"/>
              </a:rPr>
              <a:t> these </a:t>
            </a:r>
            <a:r>
              <a:rPr lang="en-GB" altLang="en-US" b="1">
                <a:cs typeface="Times New Roman" pitchFamily="18" charset="0"/>
              </a:rPr>
              <a:t>functions</a:t>
            </a:r>
          </a:p>
          <a:p>
            <a:pPr lvl="1"/>
            <a:r>
              <a:rPr lang="en-GB" altLang="en-US">
                <a:cs typeface="Times New Roman" pitchFamily="18" charset="0"/>
              </a:rPr>
              <a:t>appropriately </a:t>
            </a:r>
            <a:r>
              <a:rPr lang="en-GB" altLang="en-US" b="1">
                <a:cs typeface="Times New Roman" pitchFamily="18" charset="0"/>
              </a:rPr>
              <a:t>split</a:t>
            </a:r>
            <a:r>
              <a:rPr lang="en-GB" altLang="en-US">
                <a:cs typeface="Times New Roman" pitchFamily="18" charset="0"/>
              </a:rPr>
              <a:t> a program into multiple </a:t>
            </a:r>
            <a:r>
              <a:rPr lang="en-GB" altLang="en-US" b="1">
                <a:cs typeface="Times New Roman" pitchFamily="18" charset="0"/>
              </a:rPr>
              <a:t>modules</a:t>
            </a:r>
            <a:endParaRPr lang="en-GB" altLang="en-US">
              <a:cs typeface="Times New Roman" pitchFamily="18" charset="0"/>
            </a:endParaRPr>
          </a:p>
          <a:p>
            <a:pPr lvl="1"/>
            <a:r>
              <a:rPr lang="en-GB" altLang="en-US" b="1">
                <a:cs typeface="Times New Roman" pitchFamily="18" charset="0"/>
              </a:rPr>
              <a:t>reuse modules </a:t>
            </a:r>
            <a:r>
              <a:rPr lang="en-GB" altLang="en-US">
                <a:cs typeface="Times New Roman" pitchFamily="18" charset="0"/>
              </a:rPr>
              <a:t>in several pages/programs</a:t>
            </a:r>
            <a:endParaRPr lang="en-GB" altLang="en-US" b="1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(analysis)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5288" y="981075"/>
            <a:ext cx="8424862" cy="5259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-1857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61988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044575" indent="-192088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4963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en-US">
                <a:cs typeface="Arial" charset="0"/>
              </a:rPr>
              <a:t>SPECIFICATION</a:t>
            </a:r>
          </a:p>
          <a:p>
            <a:pPr eaLnBrk="1" hangingPunct="1"/>
            <a:r>
              <a:rPr lang="en-GB" altLang="en-US" sz="2800">
                <a:cs typeface="Arial" charset="0"/>
              </a:rPr>
              <a:t>User Requirements </a:t>
            </a:r>
          </a:p>
          <a:p>
            <a:pPr lvl="1" eaLnBrk="1" hangingPunct="1"/>
            <a:r>
              <a:rPr lang="en-GB" altLang="en-US" sz="2400" i="1">
                <a:cs typeface="Arial" charset="0"/>
              </a:rPr>
              <a:t>to be entertained</a:t>
            </a:r>
          </a:p>
          <a:p>
            <a:pPr eaLnBrk="1" hangingPunct="1"/>
            <a:r>
              <a:rPr lang="en-GB" altLang="en-US" sz="2800">
                <a:cs typeface="Arial" charset="0"/>
              </a:rPr>
              <a:t>Software Requirements</a:t>
            </a:r>
          </a:p>
          <a:p>
            <a:pPr lvl="1" eaLnBrk="1" hangingPunct="1"/>
            <a:r>
              <a:rPr lang="en-GB" altLang="en-US" sz="2400">
                <a:cs typeface="Arial" charset="0"/>
              </a:rPr>
              <a:t>Functional:</a:t>
            </a:r>
          </a:p>
          <a:p>
            <a:pPr lvl="2" eaLnBrk="1" hangingPunct="1">
              <a:buFontTx/>
              <a:buChar char="–"/>
            </a:pPr>
            <a:r>
              <a:rPr lang="en-GB" altLang="en-US" i="1">
                <a:cs typeface="Arial" charset="0"/>
              </a:rPr>
              <a:t>display image of space ship, which can be moved using the left and right arrow keys</a:t>
            </a:r>
          </a:p>
          <a:p>
            <a:pPr lvl="2" eaLnBrk="1" hangingPunct="1">
              <a:buFontTx/>
              <a:buChar char="–"/>
            </a:pPr>
            <a:r>
              <a:rPr lang="en-GB" altLang="en-US" i="1">
                <a:cs typeface="Arial" charset="0"/>
              </a:rPr>
              <a:t>display images of asteroids, which the user must block using the space ship (thereby gaining points)</a:t>
            </a:r>
          </a:p>
          <a:p>
            <a:pPr lvl="1" eaLnBrk="1" hangingPunct="1"/>
            <a:r>
              <a:rPr lang="en-GB" altLang="en-US" sz="2400">
                <a:cs typeface="Arial" charset="0"/>
              </a:rPr>
              <a:t>Non-functional</a:t>
            </a:r>
            <a:br>
              <a:rPr lang="en-GB" altLang="en-US" sz="2400">
                <a:cs typeface="Arial" charset="0"/>
              </a:rPr>
            </a:br>
            <a:r>
              <a:rPr lang="en-GB" altLang="en-US" sz="2400" i="1">
                <a:cs typeface="Arial" charset="0"/>
              </a:rPr>
              <a:t>should be playable in real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(design)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Computer games &amp; simulations work like board games:</a:t>
            </a:r>
          </a:p>
        </p:txBody>
      </p:sp>
      <p:pic>
        <p:nvPicPr>
          <p:cNvPr id="9220" name="Picture 4" descr="Interceptor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133600"/>
            <a:ext cx="6780213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/>
              <a:t>Problem Solving: Collision Detection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5059363" cy="5562600"/>
          </a:xfrm>
        </p:spPr>
        <p:txBody>
          <a:bodyPr/>
          <a:lstStyle/>
          <a:p>
            <a:r>
              <a:rPr lang="en-GB" altLang="en-US"/>
              <a:t>2 types of problem:</a:t>
            </a:r>
          </a:p>
          <a:p>
            <a:pPr lvl="1"/>
            <a:r>
              <a:rPr lang="en-GB" altLang="en-US"/>
              <a:t>familiar (seen before – remember solution)</a:t>
            </a:r>
          </a:p>
          <a:p>
            <a:pPr lvl="1"/>
            <a:r>
              <a:rPr lang="en-GB" altLang="en-US"/>
              <a:t>novel (work out solution)</a:t>
            </a:r>
          </a:p>
          <a:p>
            <a:r>
              <a:rPr lang="en-GB" altLang="en-US"/>
              <a:t>generate algorithm:</a:t>
            </a:r>
          </a:p>
          <a:p>
            <a:pPr lvl="1"/>
            <a:r>
              <a:rPr lang="en-GB" altLang="en-US"/>
              <a:t>solve it on paper</a:t>
            </a:r>
          </a:p>
          <a:p>
            <a:pPr lvl="1"/>
            <a:r>
              <a:rPr lang="en-GB" altLang="en-US"/>
              <a:t>draw diagrams</a:t>
            </a:r>
          </a:p>
          <a:p>
            <a:pPr lvl="1"/>
            <a:r>
              <a:rPr lang="en-GB" altLang="en-US"/>
              <a:t>work through possibilities</a:t>
            </a:r>
          </a:p>
          <a:p>
            <a:pPr lvl="1"/>
            <a:r>
              <a:rPr lang="en-GB" altLang="en-US"/>
              <a:t>ask how did I do that</a:t>
            </a:r>
          </a:p>
          <a:p>
            <a:pPr lvl="1"/>
            <a:r>
              <a:rPr lang="en-GB" altLang="en-US"/>
              <a:t>what steps did I take?</a:t>
            </a:r>
          </a:p>
        </p:txBody>
      </p:sp>
      <p:pic>
        <p:nvPicPr>
          <p:cNvPr id="10244" name="Picture 5" descr="Coll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3" y="1052513"/>
            <a:ext cx="333851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/>
              <a:t>Example: Interceptor (user interface)</a:t>
            </a:r>
          </a:p>
        </p:txBody>
      </p:sp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56DFE3AF-5736-4993-9D12-BC65D6DF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28923"/>
            <a:ext cx="4983943" cy="53542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Interceptor v1 (code)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79388" y="1023938"/>
            <a:ext cx="2972536" cy="524334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var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var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imgShip.style.left = 0;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imgShip.style.top = document.body.clientHeight - imgShip.height;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xInc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score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window.setInterval("Main()", 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document_onKeyDown(){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switch (window.event.keyCode){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case 37: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xInc + 2;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case 39: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xInc - 2;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function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var nxt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nxt = parseInt(imgShip.style.left) -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(nxt &lt; 0 || nxt &gt; document.body.clientWidth -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xInc = -xInc;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imgShip.style.left = 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imgAst1.style.top = parseInt(imgAst1.style.top) + 4;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((parseInt(imgAst1.style.top) + imgAst1.height) &gt; document.body.clientHeight){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7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if (parseInt(imgAst1.style.top) + imgAst1.height &gt; parseInt(imgShip.style.top)){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if (parseInt(imgAst1.style.left) + imgAst1.width &gt; parseInt(imgShip.style.left)){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if (parseInt(imgAst1.style.left) &lt; parseInt(imgShip.style.left) + imgShip.width){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score = score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parScore.innerText = "Score: " +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700" noProof="1">
                <a:latin typeface="Arial Narrow" pitchFamily="34" charset="0"/>
              </a:rPr>
              <a:t>  }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3347864" y="955640"/>
            <a:ext cx="5168265" cy="247336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var xInc;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var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3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imgShip.style.left = 0;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imgShip.style.top = document.body.clientHeight - imgShip.height;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imgAst1.style.left = Math.random() * (document.body.clientWidth - imgAst1.width);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imgAst1.style.top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xInc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score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  window.setInterval("Main()", 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00" noProof="1">
                <a:latin typeface="Arial Narrow" pitchFamily="34" charset="0"/>
              </a:rPr>
              <a:t>  }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223955" y="1340074"/>
            <a:ext cx="2665413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2889368" y="1052736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2889368" y="2348135"/>
            <a:ext cx="360361" cy="914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 animBg="1"/>
      <p:bldP spid="295941" grpId="0" animBg="1"/>
      <p:bldP spid="295942" grpId="0" animBg="1"/>
      <p:bldP spid="29594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3472</Words>
  <Application>Microsoft Office PowerPoint</Application>
  <PresentationFormat>On-screen Show (4:3)</PresentationFormat>
  <Paragraphs>730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Narrow</vt:lpstr>
      <vt:lpstr>Courier New</vt:lpstr>
      <vt:lpstr>Times New Roman</vt:lpstr>
      <vt:lpstr>Default Design</vt:lpstr>
      <vt:lpstr>9 – Functions and Modules</vt:lpstr>
      <vt:lpstr>Admin: Test 1</vt:lpstr>
      <vt:lpstr>Questions: Parameters</vt:lpstr>
      <vt:lpstr>Session Aims &amp; Objectives</vt:lpstr>
      <vt:lpstr>Example: Interceptor (analysis)</vt:lpstr>
      <vt:lpstr>Example: Interceptor (design)</vt:lpstr>
      <vt:lpstr>Problem Solving: Collision Detection</vt:lpstr>
      <vt:lpstr>Example: Interceptor (user interface)</vt:lpstr>
      <vt:lpstr>Example: Interceptor v1 (code)</vt:lpstr>
      <vt:lpstr>Example: Interceptor v1 (code)</vt:lpstr>
      <vt:lpstr>Example: Interceptor v1 (code)</vt:lpstr>
      <vt:lpstr>Problem: Repeated Calculations</vt:lpstr>
      <vt:lpstr>Procedures and Functions</vt:lpstr>
      <vt:lpstr>Built in Functions</vt:lpstr>
      <vt:lpstr>User Defined Functions (how)</vt:lpstr>
      <vt:lpstr>Functions: FtoC</vt:lpstr>
      <vt:lpstr>Functions: Fahrenheit to Celsius</vt:lpstr>
      <vt:lpstr>Functions: Largest</vt:lpstr>
      <vt:lpstr>Questions: Functions</vt:lpstr>
      <vt:lpstr>Example: Interceptor v2</vt:lpstr>
      <vt:lpstr>Question: Function Headers</vt:lpstr>
      <vt:lpstr>Example: Interceptor v3</vt:lpstr>
      <vt:lpstr>Question: Functions</vt:lpstr>
      <vt:lpstr>Functions: Total</vt:lpstr>
      <vt:lpstr>Problem: Interceptor</vt:lpstr>
      <vt:lpstr>Modules</vt:lpstr>
      <vt:lpstr>Example: Interceptor v4</vt:lpstr>
      <vt:lpstr>Example: Interceptor v5</vt:lpstr>
      <vt:lpstr>Example: Interceptor v5</vt:lpstr>
      <vt:lpstr>Example: Interceptor v6</vt:lpstr>
      <vt:lpstr>Sharing Modules</vt:lpstr>
      <vt:lpstr>Tutorial Exercises: Interceptor</vt:lpstr>
      <vt:lpstr>Tutorial Exercises: Position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User Defined Procedures</dc:title>
  <dc:creator>Mark Dixon</dc:creator>
  <cp:lastModifiedBy>Daniel Ashton</cp:lastModifiedBy>
  <cp:revision>980</cp:revision>
  <dcterms:created xsi:type="dcterms:W3CDTF">2002-01-30T15:11:06Z</dcterms:created>
  <dcterms:modified xsi:type="dcterms:W3CDTF">2019-02-14T15:41:37Z</dcterms:modified>
</cp:coreProperties>
</file>